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61B2-2EDC-4595-86A5-A662CD69E6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090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A107-1AA1-43C8-A991-10C7CC2044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95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Evangelium podle Marka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Biblistika, </a:t>
            </a:r>
            <a:r>
              <a:rPr lang="cs-CZ" dirty="0" smtClean="0"/>
              <a:t>7. </a:t>
            </a:r>
            <a:r>
              <a:rPr lang="cs-CZ" dirty="0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8593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223493"/>
            <a:ext cx="9905998" cy="55289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 err="1"/>
              <a:t>Zavolal</a:t>
            </a:r>
            <a:r>
              <a:rPr lang="en-US" dirty="0"/>
              <a:t> k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zástup</a:t>
            </a:r>
            <a:r>
              <a:rPr lang="en-US" dirty="0"/>
              <a:t> s </a:t>
            </a:r>
            <a:r>
              <a:rPr lang="en-US" dirty="0" err="1"/>
              <a:t>učedníky</a:t>
            </a:r>
            <a:r>
              <a:rPr lang="en-US" dirty="0"/>
              <a:t> a </a:t>
            </a:r>
            <a:r>
              <a:rPr lang="en-US" dirty="0" err="1"/>
              <a:t>řekl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: "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en-US" dirty="0" err="1"/>
              <a:t>jít</a:t>
            </a:r>
            <a:r>
              <a:rPr lang="en-US" dirty="0"/>
              <a:t> se </a:t>
            </a:r>
            <a:r>
              <a:rPr lang="en-US" dirty="0" err="1"/>
              <a:t>mnou</a:t>
            </a:r>
            <a:r>
              <a:rPr lang="en-US" dirty="0"/>
              <a:t>, </a:t>
            </a:r>
            <a:r>
              <a:rPr lang="en-US" dirty="0" err="1"/>
              <a:t>zapři</a:t>
            </a:r>
            <a:r>
              <a:rPr lang="en-US" dirty="0"/>
              <a:t> </a:t>
            </a:r>
            <a:r>
              <a:rPr lang="en-US" dirty="0" err="1"/>
              <a:t>sám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, </a:t>
            </a:r>
            <a:r>
              <a:rPr lang="en-US" dirty="0" err="1"/>
              <a:t>vezmi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kříž</a:t>
            </a:r>
            <a:r>
              <a:rPr lang="en-US" dirty="0"/>
              <a:t> a </a:t>
            </a:r>
            <a:r>
              <a:rPr lang="en-US" dirty="0" err="1"/>
              <a:t>následuj</a:t>
            </a:r>
            <a:r>
              <a:rPr lang="en-US" dirty="0"/>
              <a:t> </a:t>
            </a:r>
            <a:r>
              <a:rPr lang="en-US" dirty="0" err="1"/>
              <a:t>mne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35</a:t>
            </a:r>
            <a:r>
              <a:rPr lang="en-US" dirty="0" smtClean="0"/>
              <a:t> </a:t>
            </a:r>
            <a:r>
              <a:rPr lang="en-US" dirty="0" err="1"/>
              <a:t>Neboť</a:t>
            </a:r>
            <a:r>
              <a:rPr lang="en-US" dirty="0"/>
              <a:t> </a:t>
            </a:r>
            <a:r>
              <a:rPr lang="en-US" dirty="0" err="1"/>
              <a:t>kdo</a:t>
            </a:r>
            <a:r>
              <a:rPr lang="en-US" dirty="0"/>
              <a:t> by </a:t>
            </a:r>
            <a:r>
              <a:rPr lang="en-US" dirty="0" err="1"/>
              <a:t>chtěl</a:t>
            </a:r>
            <a:r>
              <a:rPr lang="en-US" dirty="0"/>
              <a:t> </a:t>
            </a:r>
            <a:r>
              <a:rPr lang="en-US" dirty="0" err="1"/>
              <a:t>zachránit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 ten o </a:t>
            </a:r>
            <a:r>
              <a:rPr lang="en-US" dirty="0" err="1"/>
              <a:t>něj</a:t>
            </a:r>
            <a:r>
              <a:rPr lang="en-US" dirty="0"/>
              <a:t> </a:t>
            </a:r>
            <a:r>
              <a:rPr lang="en-US" dirty="0" err="1"/>
              <a:t>přijde</a:t>
            </a:r>
            <a:r>
              <a:rPr lang="en-US" dirty="0"/>
              <a:t>;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přijde</a:t>
            </a:r>
            <a:r>
              <a:rPr lang="en-US" dirty="0"/>
              <a:t> o </a:t>
            </a:r>
            <a:r>
              <a:rPr lang="en-US" dirty="0" err="1"/>
              <a:t>život</a:t>
            </a:r>
            <a:r>
              <a:rPr lang="en-US" dirty="0"/>
              <a:t> pro </a:t>
            </a:r>
            <a:r>
              <a:rPr lang="en-US" dirty="0" err="1"/>
              <a:t>mne</a:t>
            </a:r>
            <a:r>
              <a:rPr lang="en-US" dirty="0"/>
              <a:t> a pro </a:t>
            </a:r>
            <a:r>
              <a:rPr lang="en-US" dirty="0" err="1"/>
              <a:t>evangelium</a:t>
            </a:r>
            <a:r>
              <a:rPr lang="en-US" dirty="0"/>
              <a:t>, </a:t>
            </a:r>
            <a:r>
              <a:rPr lang="en-US" dirty="0" err="1"/>
              <a:t>zachrání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36</a:t>
            </a:r>
            <a:r>
              <a:rPr lang="en-US" dirty="0" smtClean="0"/>
              <a:t> </a:t>
            </a:r>
            <a:r>
              <a:rPr lang="en-US" dirty="0"/>
              <a:t>Co </a:t>
            </a:r>
            <a:r>
              <a:rPr lang="en-US" dirty="0" err="1"/>
              <a:t>prospěje</a:t>
            </a:r>
            <a:r>
              <a:rPr lang="en-US" dirty="0"/>
              <a:t> </a:t>
            </a:r>
            <a:r>
              <a:rPr lang="en-US" dirty="0" err="1"/>
              <a:t>člověku</a:t>
            </a:r>
            <a:r>
              <a:rPr lang="en-US" dirty="0"/>
              <a:t>, </a:t>
            </a:r>
            <a:r>
              <a:rPr lang="en-US" dirty="0" err="1"/>
              <a:t>získá</a:t>
            </a:r>
            <a:r>
              <a:rPr lang="en-US" dirty="0"/>
              <a:t>-li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, ale </a:t>
            </a:r>
            <a:r>
              <a:rPr lang="en-US" dirty="0" err="1"/>
              <a:t>ztratí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?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37</a:t>
            </a:r>
            <a:r>
              <a:rPr lang="en-US" dirty="0" smtClean="0"/>
              <a:t> </a:t>
            </a:r>
            <a:r>
              <a:rPr lang="en-US" dirty="0" err="1"/>
              <a:t>Zač</a:t>
            </a:r>
            <a:r>
              <a:rPr lang="en-US" dirty="0"/>
              <a:t> by </a:t>
            </a:r>
            <a:r>
              <a:rPr lang="en-US" dirty="0" err="1"/>
              <a:t>mohl</a:t>
            </a:r>
            <a:r>
              <a:rPr lang="en-US" dirty="0"/>
              <a:t> </a:t>
            </a:r>
            <a:r>
              <a:rPr lang="en-US" dirty="0" err="1"/>
              <a:t>člověk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zpět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?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38</a:t>
            </a:r>
            <a:r>
              <a:rPr lang="en-US" dirty="0" smtClean="0"/>
              <a:t> </a:t>
            </a:r>
            <a:r>
              <a:rPr lang="en-US" dirty="0" err="1"/>
              <a:t>Kdo</a:t>
            </a:r>
            <a:r>
              <a:rPr lang="en-US" dirty="0"/>
              <a:t> se </a:t>
            </a:r>
            <a:r>
              <a:rPr lang="en-US" dirty="0" err="1"/>
              <a:t>stydí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mne</a:t>
            </a:r>
            <a:r>
              <a:rPr lang="en-US" dirty="0"/>
              <a:t> 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zpronevěřilém</a:t>
            </a:r>
            <a:r>
              <a:rPr lang="en-US" dirty="0"/>
              <a:t> a </a:t>
            </a:r>
            <a:r>
              <a:rPr lang="en-US" dirty="0" err="1"/>
              <a:t>hříšném</a:t>
            </a:r>
            <a:r>
              <a:rPr lang="en-US" dirty="0"/>
              <a:t> </a:t>
            </a:r>
            <a:r>
              <a:rPr lang="en-US" dirty="0" err="1"/>
              <a:t>pokolení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 se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stydět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Syn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,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přijde</a:t>
            </a:r>
            <a:r>
              <a:rPr lang="en-US" dirty="0"/>
              <a:t> v </a:t>
            </a:r>
            <a:r>
              <a:rPr lang="en-US" dirty="0" err="1"/>
              <a:t>slávě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Otce</a:t>
            </a:r>
            <a:r>
              <a:rPr lang="en-US" dirty="0"/>
              <a:t> se </a:t>
            </a:r>
            <a:r>
              <a:rPr lang="en-US" dirty="0" err="1"/>
              <a:t>svatými</a:t>
            </a:r>
            <a:r>
              <a:rPr lang="en-US" dirty="0"/>
              <a:t> </a:t>
            </a:r>
            <a:r>
              <a:rPr lang="en-US" dirty="0" err="1"/>
              <a:t>anděly</a:t>
            </a:r>
            <a:r>
              <a:rPr lang="en-US" dirty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8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Autor</a:t>
            </a:r>
            <a:r>
              <a:rPr lang="cs-CZ" altLang="cs-CZ" dirty="0" smtClean="0"/>
              <a:t>, doba a místo </a:t>
            </a:r>
            <a:r>
              <a:rPr lang="cs-CZ" altLang="cs-CZ" dirty="0" smtClean="0"/>
              <a:t>vzniku, adresáti</a:t>
            </a:r>
            <a:endParaRPr lang="cs-CZ" altLang="cs-CZ" dirty="0" smtClean="0"/>
          </a:p>
        </p:txBody>
      </p:sp>
      <p:sp>
        <p:nvSpPr>
          <p:cNvPr id="1946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9854" y="1471188"/>
            <a:ext cx="4868214" cy="521294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 err="1"/>
              <a:t>Papiáš</a:t>
            </a:r>
            <a:r>
              <a:rPr lang="cs-CZ" altLang="cs-CZ" dirty="0"/>
              <a:t> (r.130): Marek žák Petrův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Sk 12,12.25; 13,5 atd.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Autor: </a:t>
            </a:r>
            <a:r>
              <a:rPr lang="cs-CZ" altLang="cs-CZ" dirty="0"/>
              <a:t>anonymní křesťan židovského původu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Doba vzniku: r.70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Místo vzniku: </a:t>
            </a:r>
            <a:r>
              <a:rPr lang="cs-CZ" altLang="cs-CZ" dirty="0" smtClean="0"/>
              <a:t>Řím (Nero 54-68, </a:t>
            </a:r>
            <a:r>
              <a:rPr lang="cs-CZ" altLang="cs-CZ" dirty="0" err="1" smtClean="0"/>
              <a:t>Vespasián</a:t>
            </a:r>
            <a:r>
              <a:rPr lang="cs-CZ" altLang="cs-CZ" dirty="0" smtClean="0"/>
              <a:t> 69-79, Titus 79-81, </a:t>
            </a:r>
            <a:r>
              <a:rPr lang="cs-CZ" altLang="cs-CZ" dirty="0" err="1" smtClean="0"/>
              <a:t>Domitian</a:t>
            </a:r>
            <a:r>
              <a:rPr lang="cs-CZ" altLang="cs-CZ" dirty="0" smtClean="0"/>
              <a:t> 81-96)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Adresáti: pohano-křesťané</a:t>
            </a:r>
            <a:endParaRPr lang="cs-CZ" altLang="cs-CZ" dirty="0"/>
          </a:p>
        </p:txBody>
      </p:sp>
      <p:pic>
        <p:nvPicPr>
          <p:cNvPr id="11268" name="Picture 6" descr="5vault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8068" y="1471188"/>
            <a:ext cx="5285637" cy="499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cs-CZ" altLang="cs-CZ" dirty="0" smtClean="0"/>
              <a:t>Charakter </a:t>
            </a:r>
            <a:r>
              <a:rPr lang="cs-CZ" altLang="cs-CZ" dirty="0" smtClean="0"/>
              <a:t>evangelia</a:t>
            </a:r>
          </a:p>
        </p:txBody>
      </p:sp>
      <p:sp>
        <p:nvSpPr>
          <p:cNvPr id="2150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429196" y="1557339"/>
            <a:ext cx="5360638" cy="458588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První písemné uspořádání tradic do 1 roku a zeměpisného </a:t>
            </a:r>
            <a:r>
              <a:rPr lang="cs-CZ" altLang="cs-CZ" dirty="0" smtClean="0"/>
              <a:t>rámce</a:t>
            </a: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b="1" dirty="0" smtClean="0"/>
              <a:t>Teologické poselství evangelia</a:t>
            </a:r>
            <a:r>
              <a:rPr lang="cs-CZ" altLang="cs-CZ" dirty="0" smtClean="0"/>
              <a:t>: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Ježíš</a:t>
            </a:r>
            <a:r>
              <a:rPr lang="cs-CZ" altLang="cs-CZ" dirty="0"/>
              <a:t>, Mesiáš a Boží Syn nás vykoupil skrze utrpení a </a:t>
            </a:r>
            <a:r>
              <a:rPr lang="cs-CZ" altLang="cs-CZ" dirty="0" smtClean="0"/>
              <a:t>smrt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Obraz trpícího Mesiáše jako posila křesťanům při pronásledování 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Zdánlivě prohrál, ve skutečnosti zvítězil</a:t>
            </a:r>
            <a:endParaRPr lang="cs-CZ" altLang="cs-CZ" dirty="0"/>
          </a:p>
          <a:p>
            <a:pPr eaLnBrk="1" hangingPunct="1">
              <a:defRPr/>
            </a:pPr>
            <a:endParaRPr lang="cs-CZ" altLang="cs-CZ" sz="2800" dirty="0"/>
          </a:p>
        </p:txBody>
      </p:sp>
      <p:pic>
        <p:nvPicPr>
          <p:cNvPr id="12292" name="Picture 6" descr="11crucif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127" y="244476"/>
            <a:ext cx="4904615" cy="6538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7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Záměr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evangelia</a:t>
            </a: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9854" y="1558344"/>
            <a:ext cx="4829577" cy="511074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Víra napadána, pronásledování, zkouška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Nesmyslné Ježíšovo utrpení smysluplné pro člověka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Mesiášova cesta jako následování s radikálními požadavky</a:t>
            </a:r>
          </a:p>
        </p:txBody>
      </p:sp>
      <p:pic>
        <p:nvPicPr>
          <p:cNvPr id="13316" name="Picture 6" descr="12carr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15888"/>
            <a:ext cx="3487737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75763" y="188914"/>
            <a:ext cx="9033413" cy="1431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/>
              <a:t>Stavba Markova 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4000" dirty="0" smtClean="0"/>
              <a:t>evangelia</a:t>
            </a:r>
            <a:endParaRPr lang="cs-CZ" altLang="cs-CZ" sz="4000" dirty="0"/>
          </a:p>
        </p:txBody>
      </p:sp>
      <p:sp>
        <p:nvSpPr>
          <p:cNvPr id="25607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07929" y="1620839"/>
            <a:ext cx="5507172" cy="5237161"/>
          </a:xfrm>
        </p:spPr>
        <p:txBody>
          <a:bodyPr>
            <a:normAutofit/>
          </a:bodyPr>
          <a:lstStyle/>
          <a:p>
            <a:pPr marL="533400" indent="-533400">
              <a:buNone/>
              <a:defRPr/>
            </a:pPr>
            <a:r>
              <a:rPr lang="cs-CZ" altLang="cs-CZ" dirty="0"/>
              <a:t>1) Příprava Ježíšova </a:t>
            </a:r>
            <a:r>
              <a:rPr lang="cs-CZ" altLang="cs-CZ" dirty="0" smtClean="0"/>
              <a:t>působení   </a:t>
            </a:r>
            <a:r>
              <a:rPr lang="cs-CZ" altLang="cs-CZ" dirty="0"/>
              <a:t>(1,1-13)</a:t>
            </a:r>
          </a:p>
          <a:p>
            <a:pPr marL="533400" indent="-533400">
              <a:buNone/>
              <a:defRPr/>
            </a:pPr>
            <a:r>
              <a:rPr lang="cs-CZ" altLang="cs-CZ" dirty="0"/>
              <a:t>2) Ježíšovo působení v Galileji (1,14-8,26)</a:t>
            </a:r>
          </a:p>
          <a:p>
            <a:pPr marL="533400" indent="-533400">
              <a:buNone/>
              <a:defRPr/>
            </a:pPr>
            <a:r>
              <a:rPr lang="cs-CZ" altLang="cs-CZ" dirty="0"/>
              <a:t>3) Na cestě do Jeruzaléma </a:t>
            </a:r>
            <a:r>
              <a:rPr lang="cs-CZ" altLang="cs-CZ" dirty="0" smtClean="0"/>
              <a:t>     (</a:t>
            </a:r>
            <a:r>
              <a:rPr lang="cs-CZ" altLang="cs-CZ" dirty="0"/>
              <a:t>8,27-10,52)</a:t>
            </a:r>
          </a:p>
          <a:p>
            <a:pPr marL="533400" indent="-533400">
              <a:buNone/>
              <a:defRPr/>
            </a:pPr>
            <a:r>
              <a:rPr lang="cs-CZ" altLang="cs-CZ" dirty="0"/>
              <a:t>4) Poslední Ježíšovy dny v Jeruzalémě (11,1-13,37)</a:t>
            </a:r>
          </a:p>
          <a:p>
            <a:pPr marL="533400" indent="-533400">
              <a:buNone/>
              <a:defRPr/>
            </a:pPr>
            <a:r>
              <a:rPr lang="cs-CZ" altLang="cs-CZ" dirty="0"/>
              <a:t>5) Ježíšovo utrpení a vzkříšení (14,1-16,8)</a:t>
            </a:r>
          </a:p>
          <a:p>
            <a:pPr marL="533400" indent="-533400">
              <a:defRPr/>
            </a:pPr>
            <a:endParaRPr lang="cs-CZ" altLang="cs-CZ" dirty="0"/>
          </a:p>
          <a:p>
            <a:pPr marL="533400" indent="-533400">
              <a:buFontTx/>
              <a:buChar char="•"/>
              <a:defRPr/>
            </a:pPr>
            <a:endParaRPr lang="cs-CZ" altLang="cs-CZ" dirty="0"/>
          </a:p>
        </p:txBody>
      </p:sp>
      <p:pic>
        <p:nvPicPr>
          <p:cNvPr id="14340" name="Picture 10" descr="3predel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1" y="188914"/>
            <a:ext cx="3394075" cy="648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Evangelium je napsáno v konkrétním historickém kontextu.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Jednotlivé </a:t>
            </a:r>
            <a:r>
              <a:rPr lang="cs-CZ" dirty="0"/>
              <a:t>perikopy hovoří v kontextu našeho života novým, živým jazykem.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na </a:t>
            </a:r>
            <a:r>
              <a:rPr lang="cs-CZ" dirty="0" smtClean="0"/>
              <a:t>čtenáři, </a:t>
            </a:r>
            <a:r>
              <a:rPr lang="cs-CZ" dirty="0"/>
              <a:t>jak je </a:t>
            </a:r>
            <a:r>
              <a:rPr lang="cs-CZ" dirty="0" smtClean="0"/>
              <a:t>bude </a:t>
            </a:r>
            <a:r>
              <a:rPr lang="cs-CZ" dirty="0"/>
              <a:t>umět použít pro </a:t>
            </a:r>
            <a:r>
              <a:rPr lang="cs-CZ" dirty="0" smtClean="0"/>
              <a:t>svůj </a:t>
            </a:r>
            <a:r>
              <a:rPr lang="cs-CZ" dirty="0"/>
              <a:t>život.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7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evangelií jako specifického literárního druhu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Budou nás zajímat tři témata:</a:t>
            </a:r>
          </a:p>
          <a:p>
            <a:pPr>
              <a:buNone/>
              <a:defRPr/>
            </a:pPr>
            <a:r>
              <a:rPr lang="cs-CZ" altLang="cs-CZ" dirty="0" smtClean="0"/>
              <a:t>Název </a:t>
            </a:r>
            <a:r>
              <a:rPr lang="cs-CZ" altLang="cs-CZ" dirty="0"/>
              <a:t>„evangelium“</a:t>
            </a:r>
          </a:p>
          <a:p>
            <a:pPr>
              <a:buNone/>
              <a:defRPr/>
            </a:pPr>
            <a:r>
              <a:rPr lang="cs-CZ" altLang="cs-CZ" dirty="0" smtClean="0"/>
              <a:t>Literární </a:t>
            </a:r>
            <a:r>
              <a:rPr lang="cs-CZ" altLang="cs-CZ" dirty="0"/>
              <a:t>druh a základní struktura evangelií</a:t>
            </a:r>
          </a:p>
          <a:p>
            <a:pPr>
              <a:buNone/>
              <a:defRPr/>
            </a:pPr>
            <a:r>
              <a:rPr lang="cs-CZ" altLang="cs-CZ" dirty="0" smtClean="0"/>
              <a:t>Synoptická </a:t>
            </a:r>
            <a:r>
              <a:rPr lang="cs-CZ" altLang="cs-CZ" dirty="0"/>
              <a:t>otázka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8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Název </a:t>
            </a:r>
            <a:r>
              <a:rPr lang="cs-CZ" altLang="cs-CZ" dirty="0" smtClean="0"/>
              <a:t>„evangelium“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37149" y="1905000"/>
            <a:ext cx="7556918" cy="4191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Název „evangelium“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4 evangelisté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Evangelista jako redaktor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Rozpory v evangeliích</a:t>
            </a:r>
          </a:p>
        </p:txBody>
      </p:sp>
      <p:pic>
        <p:nvPicPr>
          <p:cNvPr id="4100" name="Picture 6" descr="26cont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980" y="1905000"/>
            <a:ext cx="3087687" cy="483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smtClean="0"/>
              <a:t>Literární </a:t>
            </a:r>
            <a:r>
              <a:rPr lang="cs-CZ" altLang="cs-CZ" sz="4000" dirty="0"/>
              <a:t>druh a základní struktura evangelií</a:t>
            </a:r>
          </a:p>
        </p:txBody>
      </p:sp>
      <p:sp>
        <p:nvSpPr>
          <p:cNvPr id="13318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1" y="1676401"/>
            <a:ext cx="4917225" cy="49926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Nový literární druh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Kořeny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Velikonoční </a:t>
            </a:r>
            <a:r>
              <a:rPr lang="cs-CZ" altLang="cs-CZ" dirty="0" err="1"/>
              <a:t>haggada</a:t>
            </a: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Zápletka jako charakteristický rys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4 hlediska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Velikonoční perspektiva vyprávění</a:t>
            </a:r>
          </a:p>
        </p:txBody>
      </p:sp>
      <p:pic>
        <p:nvPicPr>
          <p:cNvPr id="5124" name="Picture 8" descr="imag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1824052"/>
            <a:ext cx="5862392" cy="4852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7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Synoptická </a:t>
            </a:r>
            <a:r>
              <a:rPr lang="cs-CZ" altLang="cs-CZ" dirty="0" smtClean="0"/>
              <a:t>otázka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805054" y="244476"/>
            <a:ext cx="3708400" cy="47529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Shodné znaky </a:t>
            </a:r>
            <a:r>
              <a:rPr lang="cs-CZ" altLang="cs-CZ" dirty="0" err="1"/>
              <a:t>Mk</a:t>
            </a:r>
            <a:r>
              <a:rPr lang="cs-CZ" altLang="cs-CZ" dirty="0"/>
              <a:t>, </a:t>
            </a:r>
            <a:r>
              <a:rPr lang="cs-CZ" altLang="cs-CZ" dirty="0" err="1"/>
              <a:t>Mt</a:t>
            </a:r>
            <a:r>
              <a:rPr lang="cs-CZ" altLang="cs-CZ" dirty="0"/>
              <a:t> a </a:t>
            </a:r>
            <a:r>
              <a:rPr lang="cs-CZ" altLang="cs-CZ" dirty="0" err="1"/>
              <a:t>Lk</a:t>
            </a:r>
            <a:r>
              <a:rPr lang="cs-CZ" altLang="cs-CZ" dirty="0"/>
              <a:t> (materiál, posloupnost, formulace)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Písemný kontakt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Hypotéza dvou pramenů (</a:t>
            </a:r>
            <a:r>
              <a:rPr lang="cs-CZ" altLang="cs-CZ" dirty="0" err="1"/>
              <a:t>Mk</a:t>
            </a:r>
            <a:r>
              <a:rPr lang="cs-CZ" altLang="cs-CZ" dirty="0"/>
              <a:t>, Q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/>
          </a:p>
        </p:txBody>
      </p:sp>
      <p:pic>
        <p:nvPicPr>
          <p:cNvPr id="6148" name="Picture 6" descr="imag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1" y="1897804"/>
            <a:ext cx="6048776" cy="4661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85" y="3693931"/>
            <a:ext cx="4412445" cy="28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Markovo evangelium</a:t>
            </a:r>
            <a:br>
              <a:rPr lang="cs-CZ" dirty="0" smtClean="0"/>
            </a:br>
            <a:r>
              <a:rPr lang="cs-CZ" dirty="0" smtClean="0"/>
              <a:t>několik důležitých textů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10217754" cy="3533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</a:t>
            </a:r>
            <a:r>
              <a:rPr lang="cs-CZ" dirty="0" smtClean="0"/>
              <a:t>k 1,1</a:t>
            </a:r>
            <a:r>
              <a:rPr lang="cs-CZ" b="1" dirty="0" smtClean="0"/>
              <a:t>:	</a:t>
            </a:r>
            <a:r>
              <a:rPr lang="en-US" dirty="0" err="1" smtClean="0"/>
              <a:t>Počátek</a:t>
            </a:r>
            <a:r>
              <a:rPr lang="en-US" dirty="0" smtClean="0"/>
              <a:t> </a:t>
            </a:r>
            <a:r>
              <a:rPr lang="en-US" dirty="0" err="1"/>
              <a:t>evangelia</a:t>
            </a:r>
            <a:r>
              <a:rPr lang="en-US" dirty="0"/>
              <a:t> </a:t>
            </a:r>
            <a:r>
              <a:rPr lang="en-US" dirty="0" err="1"/>
              <a:t>Ježíše</a:t>
            </a:r>
            <a:r>
              <a:rPr lang="en-US" dirty="0"/>
              <a:t> Krista, 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en-US" dirty="0" err="1"/>
              <a:t>Božího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US" dirty="0" err="1" smtClean="0">
                <a:latin typeface="Bwgrkl" panose="00000400000000000000" pitchFamily="2" charset="0"/>
              </a:rPr>
              <a:t>VArch</a:t>
            </a:r>
            <a:r>
              <a:rPr lang="en-US" dirty="0">
                <a:latin typeface="Bwgrkl" panose="00000400000000000000" pitchFamily="2" charset="0"/>
              </a:rPr>
              <a:t>. </a:t>
            </a:r>
            <a:r>
              <a:rPr lang="en-US" dirty="0" err="1">
                <a:latin typeface="Bwgrkl" panose="00000400000000000000" pitchFamily="2" charset="0"/>
              </a:rPr>
              <a:t>tou</a:t>
            </a:r>
            <a:r>
              <a:rPr lang="en-US" dirty="0">
                <a:latin typeface="Bwgrkl" panose="00000400000000000000" pitchFamily="2" charset="0"/>
              </a:rPr>
              <a:t>/ </a:t>
            </a:r>
            <a:r>
              <a:rPr lang="en-US" dirty="0" err="1">
                <a:latin typeface="Bwgrkl" panose="00000400000000000000" pitchFamily="2" charset="0"/>
              </a:rPr>
              <a:t>euvaggeli,ou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VIhsou</a:t>
            </a:r>
            <a:r>
              <a:rPr lang="en-US" dirty="0">
                <a:latin typeface="Bwgrkl" panose="00000400000000000000" pitchFamily="2" charset="0"/>
              </a:rPr>
              <a:t>/ </a:t>
            </a:r>
            <a:r>
              <a:rPr lang="en-US" dirty="0" err="1">
                <a:latin typeface="Bwgrkl" panose="00000400000000000000" pitchFamily="2" charset="0"/>
              </a:rPr>
              <a:t>Cristou</a:t>
            </a:r>
            <a:r>
              <a:rPr lang="en-US" dirty="0">
                <a:latin typeface="Bwgrkl" panose="00000400000000000000" pitchFamily="2" charset="0"/>
              </a:rPr>
              <a:t>/ </a:t>
            </a:r>
            <a:r>
              <a:rPr lang="en-US" dirty="0" err="1">
                <a:latin typeface="Bwgrkl" panose="00000400000000000000" pitchFamily="2" charset="0"/>
              </a:rPr>
              <a:t>Îui`ou</a:t>
            </a:r>
            <a:r>
              <a:rPr lang="en-US" dirty="0">
                <a:latin typeface="Bwgrkl" panose="00000400000000000000" pitchFamily="2" charset="0"/>
              </a:rPr>
              <a:t>/ </a:t>
            </a:r>
            <a:r>
              <a:rPr lang="en-US" dirty="0" err="1" smtClean="0">
                <a:latin typeface="Bwgrkl" panose="00000400000000000000" pitchFamily="2" charset="0"/>
              </a:rPr>
              <a:t>qeou</a:t>
            </a:r>
            <a:r>
              <a:rPr lang="en-US" dirty="0" smtClean="0">
                <a:latin typeface="Bwgrkl" panose="00000400000000000000" pitchFamily="2" charset="0"/>
              </a:rPr>
              <a:t>/ÐÅ</a:t>
            </a:r>
            <a:endParaRPr lang="cs-CZ" dirty="0" smtClean="0">
              <a:latin typeface="Bwgrkl" panose="00000400000000000000" pitchFamily="2" charset="0"/>
            </a:endParaRPr>
          </a:p>
          <a:p>
            <a:pPr marL="0" indent="0">
              <a:buNone/>
            </a:pPr>
            <a:r>
              <a:rPr lang="en-US" dirty="0"/>
              <a:t>M</a:t>
            </a:r>
            <a:r>
              <a:rPr lang="cs-CZ" dirty="0"/>
              <a:t>k </a:t>
            </a:r>
            <a:r>
              <a:rPr lang="cs-CZ" dirty="0" smtClean="0"/>
              <a:t>15,39</a:t>
            </a:r>
            <a:r>
              <a:rPr lang="cs-CZ" b="1" dirty="0" smtClean="0"/>
              <a:t>:	</a:t>
            </a:r>
            <a:r>
              <a:rPr lang="en-US" dirty="0" smtClean="0"/>
              <a:t>A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uviděl</a:t>
            </a:r>
            <a:r>
              <a:rPr lang="en-US" dirty="0"/>
              <a:t> </a:t>
            </a:r>
            <a:r>
              <a:rPr lang="en-US" dirty="0" err="1"/>
              <a:t>setník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stál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ním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takto</a:t>
            </a:r>
            <a:r>
              <a:rPr lang="en-US" dirty="0"/>
              <a:t> </a:t>
            </a:r>
            <a:r>
              <a:rPr lang="cs-CZ" dirty="0" smtClean="0"/>
              <a:t>		</a:t>
            </a:r>
            <a:r>
              <a:rPr lang="en-US" dirty="0" err="1" smtClean="0"/>
              <a:t>skonal</a:t>
            </a:r>
            <a:r>
              <a:rPr lang="en-US" dirty="0"/>
              <a:t>, </a:t>
            </a:r>
            <a:r>
              <a:rPr lang="en-US" dirty="0" err="1"/>
              <a:t>řekl</a:t>
            </a:r>
            <a:r>
              <a:rPr lang="en-US" dirty="0"/>
              <a:t>: "Ten </a:t>
            </a:r>
            <a:r>
              <a:rPr lang="en-US" dirty="0" err="1"/>
              <a:t>člověk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Syn</a:t>
            </a:r>
            <a:r>
              <a:rPr lang="en-US" dirty="0"/>
              <a:t> </a:t>
            </a:r>
            <a:r>
              <a:rPr lang="en-US" dirty="0" err="1"/>
              <a:t>Boží</a:t>
            </a:r>
            <a:r>
              <a:rPr lang="en-US" dirty="0" smtClean="0"/>
              <a:t>.„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latin typeface="Bwgrkl" panose="00000400000000000000" pitchFamily="2" charset="0"/>
              </a:rPr>
              <a:t>	</a:t>
            </a:r>
            <a:r>
              <a:rPr lang="cs-CZ" dirty="0" smtClean="0">
                <a:latin typeface="Bwgrkl" panose="00000400000000000000" pitchFamily="2" charset="0"/>
              </a:rPr>
              <a:t>	</a:t>
            </a:r>
            <a:r>
              <a:rPr lang="en-US" dirty="0" err="1" smtClean="0">
                <a:latin typeface="Bwgrkl" panose="00000400000000000000" pitchFamily="2" charset="0"/>
              </a:rPr>
              <a:t>VIdw.n</a:t>
            </a:r>
            <a:r>
              <a:rPr lang="en-US" dirty="0" smtClean="0">
                <a:latin typeface="Bwgrkl" panose="00000400000000000000" pitchFamily="2" charset="0"/>
              </a:rPr>
              <a:t> </a:t>
            </a:r>
            <a:r>
              <a:rPr lang="en-US" dirty="0">
                <a:latin typeface="Bwgrkl" panose="00000400000000000000" pitchFamily="2" charset="0"/>
              </a:rPr>
              <a:t>de. o` </a:t>
            </a:r>
            <a:r>
              <a:rPr lang="en-US" dirty="0" err="1">
                <a:latin typeface="Bwgrkl" panose="00000400000000000000" pitchFamily="2" charset="0"/>
              </a:rPr>
              <a:t>kenturi,wn</a:t>
            </a:r>
            <a:r>
              <a:rPr lang="en-US" dirty="0">
                <a:latin typeface="Bwgrkl" panose="00000400000000000000" pitchFamily="2" charset="0"/>
              </a:rPr>
              <a:t> o` </a:t>
            </a:r>
            <a:r>
              <a:rPr lang="en-US" dirty="0" err="1">
                <a:latin typeface="Bwgrkl" panose="00000400000000000000" pitchFamily="2" charset="0"/>
              </a:rPr>
              <a:t>paresthkw.j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evx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evnanti,aj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auvtou</a:t>
            </a:r>
            <a:r>
              <a:rPr lang="en-US" dirty="0">
                <a:latin typeface="Bwgrkl" panose="00000400000000000000" pitchFamily="2" charset="0"/>
              </a:rPr>
              <a:t>/ o[</a:t>
            </a:r>
            <a:r>
              <a:rPr lang="en-US" dirty="0" err="1">
                <a:latin typeface="Bwgrkl" panose="00000400000000000000" pitchFamily="2" charset="0"/>
              </a:rPr>
              <a:t>ti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cs-CZ" dirty="0" smtClean="0">
                <a:latin typeface="Bwgrkl" panose="00000400000000000000" pitchFamily="2" charset="0"/>
              </a:rPr>
              <a:t>		</a:t>
            </a:r>
            <a:r>
              <a:rPr lang="en-US" dirty="0" err="1" smtClean="0">
                <a:latin typeface="Bwgrkl" panose="00000400000000000000" pitchFamily="2" charset="0"/>
              </a:rPr>
              <a:t>ou</a:t>
            </a:r>
            <a:r>
              <a:rPr lang="en-US" dirty="0" smtClean="0">
                <a:latin typeface="Bwgrkl" panose="00000400000000000000" pitchFamily="2" charset="0"/>
              </a:rPr>
              <a:t>[</a:t>
            </a:r>
            <a:r>
              <a:rPr lang="en-US" dirty="0" err="1" smtClean="0">
                <a:latin typeface="Bwgrkl" panose="00000400000000000000" pitchFamily="2" charset="0"/>
              </a:rPr>
              <a:t>twj</a:t>
            </a:r>
            <a:r>
              <a:rPr lang="en-US" dirty="0" smtClean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evxe,pneusen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ei</a:t>
            </a:r>
            <a:r>
              <a:rPr lang="en-US" dirty="0">
                <a:latin typeface="Bwgrkl" panose="00000400000000000000" pitchFamily="2" charset="0"/>
              </a:rPr>
              <a:t>=pen( </a:t>
            </a:r>
            <a:r>
              <a:rPr lang="en-US" dirty="0" err="1">
                <a:latin typeface="Bwgrkl" panose="00000400000000000000" pitchFamily="2" charset="0"/>
              </a:rPr>
              <a:t>VAlhqw</a:t>
            </a:r>
            <a:r>
              <a:rPr lang="en-US" dirty="0">
                <a:latin typeface="Bwgrkl" panose="00000400000000000000" pitchFamily="2" charset="0"/>
              </a:rPr>
              <a:t>/j </a:t>
            </a:r>
            <a:r>
              <a:rPr lang="en-US" dirty="0" err="1">
                <a:latin typeface="Bwgrkl" panose="00000400000000000000" pitchFamily="2" charset="0"/>
              </a:rPr>
              <a:t>ou-toj</a:t>
            </a:r>
            <a:r>
              <a:rPr lang="en-US" dirty="0">
                <a:latin typeface="Bwgrkl" panose="00000400000000000000" pitchFamily="2" charset="0"/>
              </a:rPr>
              <a:t> o` </a:t>
            </a:r>
            <a:r>
              <a:rPr lang="en-US" dirty="0" err="1">
                <a:latin typeface="Bwgrkl" panose="00000400000000000000" pitchFamily="2" charset="0"/>
              </a:rPr>
              <a:t>a;nqrwpoj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ui`o.j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qeou</a:t>
            </a:r>
            <a:r>
              <a:rPr lang="en-US" dirty="0">
                <a:latin typeface="Bwgrkl" panose="00000400000000000000" pitchFamily="2" charset="0"/>
              </a:rPr>
              <a:t>/ h=</a:t>
            </a:r>
            <a:r>
              <a:rPr lang="en-US" dirty="0" err="1">
                <a:latin typeface="Bwgrkl" panose="00000400000000000000" pitchFamily="2" charset="0"/>
              </a:rPr>
              <a:t>nÅ</a:t>
            </a:r>
            <a:endParaRPr lang="cs-CZ" dirty="0">
              <a:latin typeface="Bwgrk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373155"/>
            <a:ext cx="9905998" cy="147857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244935"/>
            <a:ext cx="9905998" cy="5258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Mk 1</a:t>
            </a:r>
            <a:r>
              <a:rPr lang="cs-CZ" dirty="0" smtClean="0"/>
              <a:t>,</a:t>
            </a:r>
            <a:r>
              <a:rPr lang="pt-BR" dirty="0" smtClean="0"/>
              <a:t>11</a:t>
            </a:r>
            <a:r>
              <a:rPr lang="cs-CZ" b="1" dirty="0" smtClean="0"/>
              <a:t>:</a:t>
            </a:r>
            <a:r>
              <a:rPr lang="cs-CZ" b="1" dirty="0"/>
              <a:t>	</a:t>
            </a:r>
            <a:r>
              <a:rPr lang="pt-BR" dirty="0" smtClean="0"/>
              <a:t>A </a:t>
            </a:r>
            <a:r>
              <a:rPr lang="pt-BR" dirty="0"/>
              <a:t>z nebe se ozval hlas: "Ty jsi můj milovaný Syn, </a:t>
            </a:r>
            <a:r>
              <a:rPr lang="cs-CZ" dirty="0" smtClean="0"/>
              <a:t>			</a:t>
            </a:r>
            <a:r>
              <a:rPr lang="pt-BR" dirty="0" smtClean="0"/>
              <a:t>tebe </a:t>
            </a:r>
            <a:r>
              <a:rPr lang="pt-BR" dirty="0"/>
              <a:t>jsem si vyvolil</a:t>
            </a:r>
            <a:r>
              <a:rPr lang="pt-BR" dirty="0" smtClean="0"/>
              <a:t>.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>
                <a:latin typeface="Bwgrkl" panose="00000400000000000000" pitchFamily="2" charset="0"/>
              </a:rPr>
              <a:t>K</a:t>
            </a:r>
            <a:r>
              <a:rPr lang="en-US" dirty="0" err="1" smtClean="0">
                <a:latin typeface="Bwgrkl" panose="00000400000000000000" pitchFamily="2" charset="0"/>
              </a:rPr>
              <a:t>ai</a:t>
            </a:r>
            <a:r>
              <a:rPr lang="en-US" dirty="0">
                <a:latin typeface="Bwgrkl" panose="00000400000000000000" pitchFamily="2" charset="0"/>
              </a:rPr>
              <a:t>. </a:t>
            </a:r>
            <a:r>
              <a:rPr lang="en-US" dirty="0" err="1">
                <a:latin typeface="Bwgrkl" panose="00000400000000000000" pitchFamily="2" charset="0"/>
              </a:rPr>
              <a:t>fwnh</a:t>
            </a:r>
            <a:r>
              <a:rPr lang="en-US" dirty="0">
                <a:latin typeface="Bwgrkl" panose="00000400000000000000" pitchFamily="2" charset="0"/>
              </a:rPr>
              <a:t>. </a:t>
            </a:r>
            <a:r>
              <a:rPr lang="en-US" dirty="0" err="1">
                <a:latin typeface="Bwgrkl" panose="00000400000000000000" pitchFamily="2" charset="0"/>
              </a:rPr>
              <a:t>evge,neto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evk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tw</a:t>
            </a:r>
            <a:r>
              <a:rPr lang="en-US" dirty="0">
                <a:latin typeface="Bwgrkl" panose="00000400000000000000" pitchFamily="2" charset="0"/>
              </a:rPr>
              <a:t>/n </a:t>
            </a:r>
            <a:r>
              <a:rPr lang="en-US" dirty="0" err="1">
                <a:latin typeface="Bwgrkl" panose="00000400000000000000" pitchFamily="2" charset="0"/>
              </a:rPr>
              <a:t>ouvranw</a:t>
            </a:r>
            <a:r>
              <a:rPr lang="en-US" dirty="0">
                <a:latin typeface="Bwgrkl" panose="00000400000000000000" pitchFamily="2" charset="0"/>
              </a:rPr>
              <a:t>/n( Su. </a:t>
            </a:r>
            <a:r>
              <a:rPr lang="en-US" dirty="0" err="1">
                <a:latin typeface="Bwgrkl" panose="00000400000000000000" pitchFamily="2" charset="0"/>
              </a:rPr>
              <a:t>ei</a:t>
            </a:r>
            <a:r>
              <a:rPr lang="en-US" dirty="0">
                <a:latin typeface="Bwgrkl" panose="00000400000000000000" pitchFamily="2" charset="0"/>
              </a:rPr>
              <a:t>= o` </a:t>
            </a:r>
            <a:r>
              <a:rPr lang="en-US" dirty="0" err="1">
                <a:latin typeface="Bwgrkl" panose="00000400000000000000" pitchFamily="2" charset="0"/>
              </a:rPr>
              <a:t>ui`o,j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mou</a:t>
            </a:r>
            <a:r>
              <a:rPr lang="en-US" dirty="0">
                <a:latin typeface="Bwgrkl" panose="00000400000000000000" pitchFamily="2" charset="0"/>
              </a:rPr>
              <a:t> o` </a:t>
            </a:r>
            <a:r>
              <a:rPr lang="cs-CZ" dirty="0" smtClean="0">
                <a:latin typeface="Bwgrkl" panose="00000400000000000000" pitchFamily="2" charset="0"/>
              </a:rPr>
              <a:t>			</a:t>
            </a:r>
            <a:r>
              <a:rPr lang="en-US" dirty="0" err="1" smtClean="0">
                <a:latin typeface="Bwgrkl" panose="00000400000000000000" pitchFamily="2" charset="0"/>
              </a:rPr>
              <a:t>avgaphto,j</a:t>
            </a:r>
            <a:r>
              <a:rPr lang="en-US" dirty="0">
                <a:latin typeface="Bwgrkl" panose="00000400000000000000" pitchFamily="2" charset="0"/>
              </a:rPr>
              <a:t>( </a:t>
            </a:r>
            <a:r>
              <a:rPr lang="en-US" dirty="0" err="1">
                <a:latin typeface="Bwgrkl" panose="00000400000000000000" pitchFamily="2" charset="0"/>
              </a:rPr>
              <a:t>evn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soi</a:t>
            </a:r>
            <a:r>
              <a:rPr lang="en-US" dirty="0">
                <a:latin typeface="Bwgrkl" panose="00000400000000000000" pitchFamily="2" charset="0"/>
              </a:rPr>
              <a:t>. </a:t>
            </a:r>
            <a:r>
              <a:rPr lang="en-US" dirty="0" err="1" smtClean="0">
                <a:latin typeface="Bwgrkl" panose="00000400000000000000" pitchFamily="2" charset="0"/>
              </a:rPr>
              <a:t>euvdo,khsaÅ</a:t>
            </a:r>
            <a:endParaRPr lang="cs-CZ" dirty="0" smtClean="0">
              <a:latin typeface="Bwgrkl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Mk 1</a:t>
            </a:r>
            <a:r>
              <a:rPr lang="cs-CZ" dirty="0" smtClean="0"/>
              <a:t>,</a:t>
            </a:r>
            <a:r>
              <a:rPr lang="en-US" dirty="0" smtClean="0"/>
              <a:t>15</a:t>
            </a:r>
            <a:r>
              <a:rPr lang="cs-CZ" b="1" dirty="0" smtClean="0"/>
              <a:t>:</a:t>
            </a:r>
            <a:r>
              <a:rPr lang="cs-CZ" b="1" dirty="0"/>
              <a:t>	</a:t>
            </a:r>
            <a:r>
              <a:rPr lang="en-US" dirty="0" err="1" smtClean="0"/>
              <a:t>Ježíš</a:t>
            </a:r>
            <a:r>
              <a:rPr lang="cs-CZ" dirty="0" smtClean="0"/>
              <a:t> přišel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Galileje</a:t>
            </a:r>
            <a:r>
              <a:rPr lang="en-US" dirty="0"/>
              <a:t> a </a:t>
            </a:r>
            <a:r>
              <a:rPr lang="en-US" dirty="0" err="1"/>
              <a:t>kázal</a:t>
            </a:r>
            <a:r>
              <a:rPr lang="en-US" dirty="0"/>
              <a:t> </a:t>
            </a:r>
            <a:r>
              <a:rPr lang="en-US" dirty="0" err="1"/>
              <a:t>Boží</a:t>
            </a:r>
            <a:r>
              <a:rPr lang="en-US" dirty="0"/>
              <a:t> </a:t>
            </a:r>
            <a:r>
              <a:rPr lang="en-US" dirty="0" err="1" smtClean="0"/>
              <a:t>evangelium</a:t>
            </a:r>
            <a:r>
              <a:rPr lang="cs-CZ" dirty="0" smtClean="0"/>
              <a:t>: 			„</a:t>
            </a:r>
            <a:r>
              <a:rPr lang="en-US" dirty="0" err="1" smtClean="0"/>
              <a:t>Naplnil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čas</a:t>
            </a:r>
            <a:r>
              <a:rPr lang="en-US" dirty="0"/>
              <a:t> a </a:t>
            </a:r>
            <a:r>
              <a:rPr lang="en-US" dirty="0" err="1"/>
              <a:t>přiblížilo</a:t>
            </a:r>
            <a:r>
              <a:rPr lang="en-US" dirty="0"/>
              <a:t> se </a:t>
            </a:r>
            <a:r>
              <a:rPr lang="en-US" dirty="0" err="1"/>
              <a:t>království</a:t>
            </a:r>
            <a:r>
              <a:rPr lang="en-US" dirty="0"/>
              <a:t> </a:t>
            </a:r>
            <a:r>
              <a:rPr lang="en-US" dirty="0" err="1"/>
              <a:t>Boží</a:t>
            </a:r>
            <a:r>
              <a:rPr lang="en-US" dirty="0"/>
              <a:t>. </a:t>
            </a:r>
            <a:r>
              <a:rPr lang="en-US" dirty="0" err="1"/>
              <a:t>Čiňte</a:t>
            </a:r>
            <a:r>
              <a:rPr lang="en-US" dirty="0"/>
              <a:t> </a:t>
            </a:r>
            <a:r>
              <a:rPr lang="cs-CZ" dirty="0" smtClean="0"/>
              <a:t>		</a:t>
            </a:r>
            <a:r>
              <a:rPr lang="en-US" dirty="0" err="1" smtClean="0"/>
              <a:t>pokání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věřte</a:t>
            </a:r>
            <a:r>
              <a:rPr lang="en-US" dirty="0"/>
              <a:t> </a:t>
            </a:r>
            <a:r>
              <a:rPr lang="en-US" dirty="0" err="1"/>
              <a:t>evangeliu</a:t>
            </a:r>
            <a:r>
              <a:rPr lang="en-US" dirty="0" smtClean="0"/>
              <a:t>.„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latin typeface="Bwgrkl" panose="00000400000000000000" pitchFamily="2" charset="0"/>
              </a:rPr>
              <a:t>	</a:t>
            </a:r>
            <a:r>
              <a:rPr lang="cs-CZ" dirty="0" smtClean="0">
                <a:latin typeface="Bwgrkl" panose="00000400000000000000" pitchFamily="2" charset="0"/>
              </a:rPr>
              <a:t>	</a:t>
            </a:r>
            <a:r>
              <a:rPr lang="cs-CZ" dirty="0">
                <a:latin typeface="Bwgrkl" panose="00000400000000000000" pitchFamily="2" charset="0"/>
              </a:rPr>
              <a:t>H</a:t>
            </a:r>
            <a:r>
              <a:rPr lang="en-US" dirty="0" smtClean="0">
                <a:latin typeface="Bwgrkl" panose="00000400000000000000" pitchFamily="2" charset="0"/>
              </a:rPr>
              <a:t>=</a:t>
            </a:r>
            <a:r>
              <a:rPr lang="en-US" dirty="0" err="1" smtClean="0">
                <a:latin typeface="Bwgrkl" panose="00000400000000000000" pitchFamily="2" charset="0"/>
              </a:rPr>
              <a:t>lqen</a:t>
            </a:r>
            <a:r>
              <a:rPr lang="en-US" dirty="0" smtClean="0">
                <a:latin typeface="Bwgrkl" panose="00000400000000000000" pitchFamily="2" charset="0"/>
              </a:rPr>
              <a:t> </a:t>
            </a:r>
            <a:r>
              <a:rPr lang="en-US" dirty="0">
                <a:latin typeface="Bwgrkl" panose="00000400000000000000" pitchFamily="2" charset="0"/>
              </a:rPr>
              <a:t>o` </a:t>
            </a:r>
            <a:r>
              <a:rPr lang="en-US" dirty="0" err="1">
                <a:latin typeface="Bwgrkl" panose="00000400000000000000" pitchFamily="2" charset="0"/>
              </a:rPr>
              <a:t>VIhsou</a:t>
            </a:r>
            <a:r>
              <a:rPr lang="en-US" dirty="0">
                <a:latin typeface="Bwgrkl" panose="00000400000000000000" pitchFamily="2" charset="0"/>
              </a:rPr>
              <a:t>/j </a:t>
            </a:r>
            <a:r>
              <a:rPr lang="en-US" dirty="0" err="1">
                <a:latin typeface="Bwgrkl" panose="00000400000000000000" pitchFamily="2" charset="0"/>
              </a:rPr>
              <a:t>eivj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th.n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Galilai,an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khru,sswn</a:t>
            </a:r>
            <a:r>
              <a:rPr lang="en-US" dirty="0">
                <a:latin typeface="Bwgrkl" panose="00000400000000000000" pitchFamily="2" charset="0"/>
              </a:rPr>
              <a:t> to. </a:t>
            </a:r>
            <a:r>
              <a:rPr lang="en-US" dirty="0" err="1">
                <a:latin typeface="Bwgrkl" panose="00000400000000000000" pitchFamily="2" charset="0"/>
              </a:rPr>
              <a:t>euvagge,lion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cs-CZ" dirty="0" smtClean="0">
                <a:latin typeface="Bwgrkl" panose="00000400000000000000" pitchFamily="2" charset="0"/>
              </a:rPr>
              <a:t>		</a:t>
            </a:r>
            <a:r>
              <a:rPr lang="en-US" dirty="0" err="1" smtClean="0">
                <a:latin typeface="Bwgrkl" panose="00000400000000000000" pitchFamily="2" charset="0"/>
              </a:rPr>
              <a:t>tou</a:t>
            </a:r>
            <a:r>
              <a:rPr lang="en-US" dirty="0">
                <a:latin typeface="Bwgrkl" panose="00000400000000000000" pitchFamily="2" charset="0"/>
              </a:rPr>
              <a:t>/ </a:t>
            </a:r>
            <a:r>
              <a:rPr lang="en-US" dirty="0" err="1">
                <a:latin typeface="Bwgrkl" panose="00000400000000000000" pitchFamily="2" charset="0"/>
              </a:rPr>
              <a:t>qeou</a:t>
            </a:r>
            <a:r>
              <a:rPr lang="en-US" dirty="0" smtClean="0">
                <a:latin typeface="Bwgrkl" panose="00000400000000000000" pitchFamily="2" charset="0"/>
              </a:rPr>
              <a:t>/</a:t>
            </a:r>
            <a:r>
              <a:rPr lang="en-US" baseline="30000" dirty="0" smtClean="0">
                <a:latin typeface="Bwgrkl" panose="00000400000000000000" pitchFamily="2" charset="0"/>
              </a:rPr>
              <a:t> </a:t>
            </a:r>
            <a:r>
              <a:rPr lang="en-US" dirty="0" smtClean="0">
                <a:latin typeface="Bwgrkl" panose="00000400000000000000" pitchFamily="2" charset="0"/>
              </a:rPr>
              <a:t> </a:t>
            </a:r>
            <a:r>
              <a:rPr lang="en-US" dirty="0">
                <a:latin typeface="Bwgrkl" panose="00000400000000000000" pitchFamily="2" charset="0"/>
              </a:rPr>
              <a:t>kai. </a:t>
            </a:r>
            <a:r>
              <a:rPr lang="en-US" dirty="0" err="1">
                <a:latin typeface="Bwgrkl" panose="00000400000000000000" pitchFamily="2" charset="0"/>
              </a:rPr>
              <a:t>le,gwn</a:t>
            </a:r>
            <a:r>
              <a:rPr lang="en-US" dirty="0">
                <a:latin typeface="Bwgrkl" panose="00000400000000000000" pitchFamily="2" charset="0"/>
              </a:rPr>
              <a:t> o[</a:t>
            </a:r>
            <a:r>
              <a:rPr lang="en-US" dirty="0" err="1">
                <a:latin typeface="Bwgrkl" panose="00000400000000000000" pitchFamily="2" charset="0"/>
              </a:rPr>
              <a:t>ti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Peplh,rwtai</a:t>
            </a:r>
            <a:r>
              <a:rPr lang="en-US" dirty="0">
                <a:latin typeface="Bwgrkl" panose="00000400000000000000" pitchFamily="2" charset="0"/>
              </a:rPr>
              <a:t> o` </a:t>
            </a:r>
            <a:r>
              <a:rPr lang="en-US" dirty="0" err="1">
                <a:latin typeface="Bwgrkl" panose="00000400000000000000" pitchFamily="2" charset="0"/>
              </a:rPr>
              <a:t>kairo.j</a:t>
            </a:r>
            <a:r>
              <a:rPr lang="en-US" dirty="0">
                <a:latin typeface="Bwgrkl" panose="00000400000000000000" pitchFamily="2" charset="0"/>
              </a:rPr>
              <a:t> kai. </a:t>
            </a:r>
            <a:r>
              <a:rPr lang="en-US" dirty="0" err="1">
                <a:latin typeface="Bwgrkl" panose="00000400000000000000" pitchFamily="2" charset="0"/>
              </a:rPr>
              <a:t>h;ggiken</a:t>
            </a:r>
            <a:r>
              <a:rPr lang="en-US" dirty="0">
                <a:latin typeface="Bwgrkl" panose="00000400000000000000" pitchFamily="2" charset="0"/>
              </a:rPr>
              <a:t> h` </a:t>
            </a:r>
            <a:r>
              <a:rPr lang="cs-CZ" dirty="0" smtClean="0">
                <a:latin typeface="Bwgrkl" panose="00000400000000000000" pitchFamily="2" charset="0"/>
              </a:rPr>
              <a:t>		</a:t>
            </a:r>
            <a:r>
              <a:rPr lang="en-US" dirty="0" err="1" smtClean="0">
                <a:latin typeface="Bwgrkl" panose="00000400000000000000" pitchFamily="2" charset="0"/>
              </a:rPr>
              <a:t>basilei,a</a:t>
            </a:r>
            <a:r>
              <a:rPr lang="en-US" dirty="0" smtClean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tou</a:t>
            </a:r>
            <a:r>
              <a:rPr lang="en-US" dirty="0">
                <a:latin typeface="Bwgrkl" panose="00000400000000000000" pitchFamily="2" charset="0"/>
              </a:rPr>
              <a:t>/ </a:t>
            </a:r>
            <a:r>
              <a:rPr lang="en-US" dirty="0" err="1">
                <a:latin typeface="Bwgrkl" panose="00000400000000000000" pitchFamily="2" charset="0"/>
              </a:rPr>
              <a:t>qeou</a:t>
            </a:r>
            <a:r>
              <a:rPr lang="en-US" dirty="0">
                <a:latin typeface="Bwgrkl" panose="00000400000000000000" pitchFamily="2" charset="0"/>
              </a:rPr>
              <a:t>/\ </a:t>
            </a:r>
            <a:r>
              <a:rPr lang="en-US" dirty="0" err="1">
                <a:latin typeface="Bwgrkl" panose="00000400000000000000" pitchFamily="2" charset="0"/>
              </a:rPr>
              <a:t>metanoei</a:t>
            </a:r>
            <a:r>
              <a:rPr lang="en-US" dirty="0">
                <a:latin typeface="Bwgrkl" panose="00000400000000000000" pitchFamily="2" charset="0"/>
              </a:rPr>
              <a:t>/</a:t>
            </a:r>
            <a:r>
              <a:rPr lang="en-US" dirty="0" err="1">
                <a:latin typeface="Bwgrkl" panose="00000400000000000000" pitchFamily="2" charset="0"/>
              </a:rPr>
              <a:t>te</a:t>
            </a:r>
            <a:r>
              <a:rPr lang="en-US" dirty="0">
                <a:latin typeface="Bwgrkl" panose="00000400000000000000" pitchFamily="2" charset="0"/>
              </a:rPr>
              <a:t> kai. </a:t>
            </a:r>
            <a:r>
              <a:rPr lang="en-US" dirty="0" err="1">
                <a:latin typeface="Bwgrkl" panose="00000400000000000000" pitchFamily="2" charset="0"/>
              </a:rPr>
              <a:t>pisteu,ete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evn</a:t>
            </a:r>
            <a:r>
              <a:rPr lang="en-US" dirty="0">
                <a:latin typeface="Bwgrkl" panose="00000400000000000000" pitchFamily="2" charset="0"/>
              </a:rPr>
              <a:t> </a:t>
            </a:r>
            <a:r>
              <a:rPr lang="en-US" dirty="0" err="1">
                <a:latin typeface="Bwgrkl" panose="00000400000000000000" pitchFamily="2" charset="0"/>
              </a:rPr>
              <a:t>tw</a:t>
            </a:r>
            <a:r>
              <a:rPr lang="en-US" dirty="0">
                <a:latin typeface="Bwgrkl" panose="00000400000000000000" pitchFamily="2" charset="0"/>
              </a:rPr>
              <a:t>/| </a:t>
            </a:r>
            <a:r>
              <a:rPr lang="en-US" dirty="0" err="1">
                <a:latin typeface="Bwgrkl" panose="00000400000000000000" pitchFamily="2" charset="0"/>
              </a:rPr>
              <a:t>euvaggeli,w|Å</a:t>
            </a:r>
            <a:r>
              <a:rPr lang="en-US" dirty="0"/>
              <a:t> </a:t>
            </a:r>
            <a:endParaRPr lang="cs-CZ" dirty="0">
              <a:latin typeface="Bwgrk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M</a:t>
            </a:r>
            <a:r>
              <a:rPr lang="cs-CZ" cap="none" dirty="0" err="1" smtClean="0"/>
              <a:t>k</a:t>
            </a:r>
            <a:r>
              <a:rPr lang="cs-CZ" dirty="0" smtClean="0"/>
              <a:t> 8,27-34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aseline="30000" dirty="0" smtClean="0"/>
              <a:t>27</a:t>
            </a:r>
            <a:r>
              <a:rPr lang="en-US" dirty="0" smtClean="0"/>
              <a:t> </a:t>
            </a:r>
            <a:r>
              <a:rPr lang="en-US" dirty="0" err="1"/>
              <a:t>Ježíš</a:t>
            </a:r>
            <a:r>
              <a:rPr lang="en-US" dirty="0"/>
              <a:t> se </a:t>
            </a:r>
            <a:r>
              <a:rPr lang="en-US" dirty="0" err="1"/>
              <a:t>svými</a:t>
            </a:r>
            <a:r>
              <a:rPr lang="en-US" dirty="0"/>
              <a:t> </a:t>
            </a:r>
            <a:r>
              <a:rPr lang="en-US" dirty="0" err="1"/>
              <a:t>učedníky</a:t>
            </a:r>
            <a:r>
              <a:rPr lang="en-US" dirty="0"/>
              <a:t> </a:t>
            </a:r>
            <a:r>
              <a:rPr lang="en-US" dirty="0" err="1"/>
              <a:t>vyšel</a:t>
            </a:r>
            <a:r>
              <a:rPr lang="en-US" dirty="0"/>
              <a:t> do </a:t>
            </a:r>
            <a:r>
              <a:rPr lang="en-US" dirty="0" err="1"/>
              <a:t>vesnic</a:t>
            </a:r>
            <a:r>
              <a:rPr lang="en-US" dirty="0"/>
              <a:t> u </a:t>
            </a:r>
            <a:r>
              <a:rPr lang="en-US" dirty="0" err="1"/>
              <a:t>Cesareje</a:t>
            </a:r>
            <a:r>
              <a:rPr lang="en-US" dirty="0"/>
              <a:t> </a:t>
            </a:r>
            <a:r>
              <a:rPr lang="en-US" dirty="0" err="1"/>
              <a:t>Filipovy</a:t>
            </a:r>
            <a:r>
              <a:rPr lang="en-US" dirty="0"/>
              <a:t>. </a:t>
            </a:r>
            <a:r>
              <a:rPr lang="en-US" dirty="0" err="1"/>
              <a:t>Cestou</a:t>
            </a:r>
            <a:r>
              <a:rPr lang="en-US" dirty="0"/>
              <a:t> se </a:t>
            </a:r>
            <a:r>
              <a:rPr lang="en-US" dirty="0" err="1"/>
              <a:t>učedníků</a:t>
            </a:r>
            <a:r>
              <a:rPr lang="en-US" dirty="0"/>
              <a:t> </a:t>
            </a:r>
            <a:r>
              <a:rPr lang="en-US" dirty="0" err="1"/>
              <a:t>ptal</a:t>
            </a:r>
            <a:r>
              <a:rPr lang="en-US" dirty="0"/>
              <a:t>: "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pokládají</a:t>
            </a:r>
            <a:r>
              <a:rPr lang="en-US" dirty="0"/>
              <a:t>?"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28</a:t>
            </a:r>
            <a:r>
              <a:rPr lang="en-US" dirty="0" smtClean="0"/>
              <a:t> </a:t>
            </a:r>
            <a:r>
              <a:rPr lang="en-US" dirty="0" err="1"/>
              <a:t>Řekli</a:t>
            </a:r>
            <a:r>
              <a:rPr lang="en-US" dirty="0"/>
              <a:t> mu: "</a:t>
            </a:r>
            <a:r>
              <a:rPr lang="en-US" dirty="0" err="1"/>
              <a:t>Za</a:t>
            </a:r>
            <a:r>
              <a:rPr lang="en-US" dirty="0"/>
              <a:t> Jana </a:t>
            </a:r>
            <a:r>
              <a:rPr lang="en-US" dirty="0" err="1"/>
              <a:t>Křtitele</a:t>
            </a:r>
            <a:r>
              <a:rPr lang="en-US" dirty="0"/>
              <a:t>, </a:t>
            </a:r>
            <a:r>
              <a:rPr lang="en-US" dirty="0" err="1"/>
              <a:t>jiní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Eliáše</a:t>
            </a:r>
            <a:r>
              <a:rPr lang="en-US" dirty="0"/>
              <a:t> a </a:t>
            </a:r>
            <a:r>
              <a:rPr lang="en-US" dirty="0" err="1"/>
              <a:t>někteří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jednoho</a:t>
            </a:r>
            <a:r>
              <a:rPr lang="en-US" dirty="0"/>
              <a:t> z </a:t>
            </a:r>
            <a:r>
              <a:rPr lang="en-US" dirty="0" err="1"/>
              <a:t>proroků</a:t>
            </a:r>
            <a:r>
              <a:rPr lang="en-US" dirty="0"/>
              <a:t>."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29</a:t>
            </a:r>
            <a:r>
              <a:rPr lang="en-US" dirty="0" smtClean="0"/>
              <a:t> </a:t>
            </a:r>
            <a:r>
              <a:rPr lang="en-US" dirty="0" err="1"/>
              <a:t>Zeptal</a:t>
            </a:r>
            <a:r>
              <a:rPr lang="en-US" dirty="0"/>
              <a:t> se </a:t>
            </a:r>
            <a:r>
              <a:rPr lang="en-US" dirty="0" err="1"/>
              <a:t>jich</a:t>
            </a:r>
            <a:r>
              <a:rPr lang="en-US" dirty="0"/>
              <a:t>: "A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mne</a:t>
            </a:r>
            <a:r>
              <a:rPr lang="en-US" dirty="0"/>
              <a:t> </a:t>
            </a:r>
            <a:r>
              <a:rPr lang="en-US" dirty="0" err="1"/>
              <a:t>pokládáte</a:t>
            </a:r>
            <a:r>
              <a:rPr lang="en-US" dirty="0"/>
              <a:t> </a:t>
            </a:r>
            <a:r>
              <a:rPr lang="en-US" dirty="0" err="1"/>
              <a:t>vy</a:t>
            </a:r>
            <a:r>
              <a:rPr lang="en-US" dirty="0"/>
              <a:t>?" Petr mu </a:t>
            </a:r>
            <a:r>
              <a:rPr lang="en-US" dirty="0" err="1"/>
              <a:t>odpověděl</a:t>
            </a:r>
            <a:r>
              <a:rPr lang="en-US" dirty="0"/>
              <a:t>: "Ty </a:t>
            </a:r>
            <a:r>
              <a:rPr lang="en-US" dirty="0" err="1"/>
              <a:t>jsi</a:t>
            </a:r>
            <a:r>
              <a:rPr lang="en-US" dirty="0"/>
              <a:t> </a:t>
            </a:r>
            <a:r>
              <a:rPr lang="en-US" dirty="0" err="1"/>
              <a:t>Mesiáš</a:t>
            </a:r>
            <a:r>
              <a:rPr lang="en-US" dirty="0" smtClean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7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8230" y="-1300434"/>
            <a:ext cx="9905998" cy="147857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291" y="1442766"/>
            <a:ext cx="9905998" cy="63896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aseline="30000" dirty="0" smtClean="0"/>
              <a:t>30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přikázal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, aby </a:t>
            </a:r>
            <a:r>
              <a:rPr lang="en-US" dirty="0" err="1"/>
              <a:t>nikomu</a:t>
            </a:r>
            <a:r>
              <a:rPr lang="en-US" dirty="0"/>
              <a:t> o </a:t>
            </a:r>
            <a:r>
              <a:rPr lang="en-US" dirty="0" err="1"/>
              <a:t>něm</a:t>
            </a:r>
            <a:r>
              <a:rPr lang="en-US" dirty="0"/>
              <a:t> </a:t>
            </a:r>
            <a:r>
              <a:rPr lang="en-US" dirty="0" err="1"/>
              <a:t>neříkali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31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začal</a:t>
            </a:r>
            <a:r>
              <a:rPr lang="en-US" dirty="0"/>
              <a:t> je </a:t>
            </a:r>
            <a:r>
              <a:rPr lang="en-US" dirty="0" err="1"/>
              <a:t>učit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Syn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trpět</a:t>
            </a:r>
            <a:r>
              <a:rPr lang="en-US" dirty="0"/>
              <a:t>,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zavržen</a:t>
            </a:r>
            <a:r>
              <a:rPr lang="en-US" dirty="0"/>
              <a:t> od </a:t>
            </a:r>
            <a:r>
              <a:rPr lang="en-US" dirty="0" err="1"/>
              <a:t>starších</a:t>
            </a:r>
            <a:r>
              <a:rPr lang="en-US" dirty="0"/>
              <a:t>, </a:t>
            </a:r>
            <a:r>
              <a:rPr lang="en-US" dirty="0" err="1"/>
              <a:t>velekněží</a:t>
            </a:r>
            <a:r>
              <a:rPr lang="en-US" dirty="0"/>
              <a:t> a </a:t>
            </a:r>
            <a:r>
              <a:rPr lang="en-US" dirty="0" err="1"/>
              <a:t>zákoníků</a:t>
            </a:r>
            <a:r>
              <a:rPr lang="en-US" dirty="0"/>
              <a:t>,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zabit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třech</a:t>
            </a:r>
            <a:r>
              <a:rPr lang="en-US" dirty="0"/>
              <a:t> </a:t>
            </a:r>
            <a:r>
              <a:rPr lang="en-US" dirty="0" err="1"/>
              <a:t>dnech</a:t>
            </a:r>
            <a:r>
              <a:rPr lang="en-US" dirty="0"/>
              <a:t> </a:t>
            </a:r>
            <a:r>
              <a:rPr lang="en-US" dirty="0" err="1"/>
              <a:t>vstát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mluvil</a:t>
            </a:r>
            <a:r>
              <a:rPr lang="en-US" dirty="0"/>
              <a:t> o tom </a:t>
            </a:r>
            <a:r>
              <a:rPr lang="en-US" dirty="0" err="1"/>
              <a:t>otevřeně</a:t>
            </a:r>
            <a:r>
              <a:rPr lang="en-US" dirty="0"/>
              <a:t>. Petr </a:t>
            </a:r>
            <a:r>
              <a:rPr lang="en-US" dirty="0" err="1"/>
              <a:t>si</a:t>
            </a:r>
            <a:r>
              <a:rPr lang="en-US" dirty="0"/>
              <a:t> ho </a:t>
            </a:r>
            <a:r>
              <a:rPr lang="en-US" dirty="0" err="1"/>
              <a:t>vzal</a:t>
            </a:r>
            <a:r>
              <a:rPr lang="en-US" dirty="0"/>
              <a:t> </a:t>
            </a:r>
            <a:r>
              <a:rPr lang="en-US" dirty="0" err="1"/>
              <a:t>stranou</a:t>
            </a:r>
            <a:r>
              <a:rPr lang="en-US" dirty="0"/>
              <a:t> a </a:t>
            </a:r>
            <a:r>
              <a:rPr lang="en-US" dirty="0" err="1"/>
              <a:t>začal</a:t>
            </a:r>
            <a:r>
              <a:rPr lang="en-US" dirty="0"/>
              <a:t> ho </a:t>
            </a:r>
            <a:r>
              <a:rPr lang="en-US" dirty="0" err="1"/>
              <a:t>kárat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baseline="30000" dirty="0" smtClean="0"/>
              <a:t>33</a:t>
            </a:r>
            <a:r>
              <a:rPr lang="en-US" dirty="0" smtClean="0"/>
              <a:t> </a:t>
            </a:r>
            <a:r>
              <a:rPr lang="en-US" dirty="0"/>
              <a:t>On se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obrátil</a:t>
            </a:r>
            <a:r>
              <a:rPr lang="en-US" dirty="0"/>
              <a:t>, </a:t>
            </a:r>
            <a:r>
              <a:rPr lang="en-US" dirty="0" err="1"/>
              <a:t>podíval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učedníky</a:t>
            </a:r>
            <a:r>
              <a:rPr lang="en-US" dirty="0"/>
              <a:t> a </a:t>
            </a:r>
            <a:r>
              <a:rPr lang="en-US" dirty="0" err="1"/>
              <a:t>pokáral</a:t>
            </a:r>
            <a:r>
              <a:rPr lang="en-US" dirty="0"/>
              <a:t> Petra: "</a:t>
            </a:r>
            <a:r>
              <a:rPr lang="en-US" dirty="0" err="1"/>
              <a:t>Jdi</a:t>
            </a:r>
            <a:r>
              <a:rPr lang="en-US" dirty="0"/>
              <a:t> mi z </a:t>
            </a:r>
            <a:r>
              <a:rPr lang="en-US" dirty="0" err="1"/>
              <a:t>cesty</a:t>
            </a:r>
            <a:r>
              <a:rPr lang="en-US" dirty="0"/>
              <a:t>, </a:t>
            </a:r>
            <a:r>
              <a:rPr lang="en-US" dirty="0" err="1"/>
              <a:t>satane</a:t>
            </a:r>
            <a:r>
              <a:rPr lang="en-US" dirty="0"/>
              <a:t>!; </a:t>
            </a:r>
            <a:r>
              <a:rPr lang="en-US" dirty="0" err="1"/>
              <a:t>tvé</a:t>
            </a:r>
            <a:r>
              <a:rPr lang="en-US" dirty="0"/>
              <a:t> </a:t>
            </a:r>
            <a:r>
              <a:rPr lang="en-US" dirty="0" err="1"/>
              <a:t>smýšlení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z </a:t>
            </a:r>
            <a:r>
              <a:rPr lang="en-US" dirty="0" err="1"/>
              <a:t>Boha</a:t>
            </a:r>
            <a:r>
              <a:rPr lang="en-US" dirty="0"/>
              <a:t>, ale z </a:t>
            </a:r>
            <a:r>
              <a:rPr lang="en-US" dirty="0" err="1"/>
              <a:t>člověka</a:t>
            </a:r>
            <a:r>
              <a:rPr lang="en-US" dirty="0"/>
              <a:t>!"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2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263</TotalTime>
  <Words>546</Words>
  <Application>Microsoft Office PowerPoint</Application>
  <PresentationFormat>Širokoúhlá obrazovka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Bwgrkl</vt:lpstr>
      <vt:lpstr>Trebuchet MS</vt:lpstr>
      <vt:lpstr>Tw Cen MT</vt:lpstr>
      <vt:lpstr>Obvod</vt:lpstr>
      <vt:lpstr>Evangelium podle Marka</vt:lpstr>
      <vt:lpstr>Úvod do evangelií jako specifického literárního druhu</vt:lpstr>
      <vt:lpstr>Název „evangelium“</vt:lpstr>
      <vt:lpstr>Literární druh a základní struktura evangelií</vt:lpstr>
      <vt:lpstr>Synoptická otázka</vt:lpstr>
      <vt:lpstr>Markovo evangelium několik důležitých textů</vt:lpstr>
      <vt:lpstr>Prezentace aplikace PowerPoint</vt:lpstr>
      <vt:lpstr>Mk 8,27-34</vt:lpstr>
      <vt:lpstr>Prezentace aplikace PowerPoint</vt:lpstr>
      <vt:lpstr>Prezentace aplikace PowerPoint</vt:lpstr>
      <vt:lpstr>Autor, doba a místo vzniku, adresáti</vt:lpstr>
      <vt:lpstr>Charakter evangelia</vt:lpstr>
      <vt:lpstr>Záměr  evangelia</vt:lpstr>
      <vt:lpstr>Stavba Markova  evangelia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Evangelium podle Marka</dc:title>
  <dc:creator>Ladislav Heryán</dc:creator>
  <cp:lastModifiedBy>Ladislav Heryán</cp:lastModifiedBy>
  <cp:revision>9</cp:revision>
  <dcterms:created xsi:type="dcterms:W3CDTF">2018-08-18T10:08:38Z</dcterms:created>
  <dcterms:modified xsi:type="dcterms:W3CDTF">2018-08-18T14:32:17Z</dcterms:modified>
</cp:coreProperties>
</file>