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8" r:id="rId4"/>
    <p:sldId id="289" r:id="rId5"/>
    <p:sldId id="290" r:id="rId6"/>
    <p:sldId id="291" r:id="rId7"/>
    <p:sldId id="258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73" r:id="rId16"/>
    <p:sldId id="263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F3192F5-778C-4F97-90F1-00D2215B50A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1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602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A4CFB1F-8283-46FC-BA3D-F84DF6FEF26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1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792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77yVgsXXe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Králové David a Šalomoun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Biblistika, 5. přednáška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altLang="cs-CZ" sz="4000" dirty="0" smtClean="0"/>
              <a:t>Davidova </a:t>
            </a:r>
            <a:r>
              <a:rPr lang="cs-CZ" altLang="cs-CZ" sz="4000" dirty="0"/>
              <a:t>vina a jeho pokání (2S 11 – 12)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254127"/>
            <a:ext cx="6276975" cy="4697411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800" dirty="0"/>
              <a:t>Davidovy </a:t>
            </a:r>
            <a:r>
              <a:rPr lang="cs-CZ" altLang="cs-CZ" sz="2800" dirty="0" smtClean="0"/>
              <a:t>chyby:</a:t>
            </a:r>
          </a:p>
          <a:p>
            <a:pPr>
              <a:buFontTx/>
              <a:buChar char="-"/>
            </a:pPr>
            <a:r>
              <a:rPr lang="cs-CZ" altLang="cs-CZ" sz="2800" dirty="0" smtClean="0"/>
              <a:t>záškodník u </a:t>
            </a:r>
            <a:r>
              <a:rPr lang="cs-CZ" altLang="cs-CZ" sz="2800" dirty="0" err="1" smtClean="0"/>
              <a:t>Pelištejců</a:t>
            </a:r>
            <a:endParaRPr lang="cs-CZ" altLang="cs-CZ" sz="2800" dirty="0" smtClean="0"/>
          </a:p>
          <a:p>
            <a:pPr>
              <a:buFontTx/>
              <a:buChar char="-"/>
            </a:pPr>
            <a:r>
              <a:rPr lang="cs-CZ" altLang="cs-CZ" sz="2800" dirty="0"/>
              <a:t>s</a:t>
            </a:r>
            <a:r>
              <a:rPr lang="cs-CZ" altLang="cs-CZ" sz="2800" dirty="0" smtClean="0"/>
              <a:t>čítání lidu pro vojenské účely </a:t>
            </a:r>
            <a:endParaRPr lang="cs-CZ" altLang="cs-CZ" sz="2800" dirty="0"/>
          </a:p>
          <a:p>
            <a:pPr marL="0" indent="0">
              <a:buNone/>
            </a:pPr>
            <a:r>
              <a:rPr lang="cs-CZ" altLang="cs-CZ" sz="2800" dirty="0"/>
              <a:t>David a </a:t>
            </a:r>
            <a:r>
              <a:rPr lang="cs-CZ" altLang="cs-CZ" sz="2800" dirty="0" err="1" smtClean="0"/>
              <a:t>Bat-šeba</a:t>
            </a:r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 smtClean="0"/>
              <a:t>Nevykrucuje se, přiznává své viny (Ž 51), a proto vejde do dějin jako ideální vladař Izraele</a:t>
            </a:r>
            <a:endParaRPr lang="cs-CZ" altLang="cs-CZ" sz="2800" dirty="0"/>
          </a:p>
        </p:txBody>
      </p:sp>
      <p:pic>
        <p:nvPicPr>
          <p:cNvPr id="12294" name="Picture 6" descr="bathshe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1" y="1254127"/>
            <a:ext cx="3692525" cy="533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Leonard </a:t>
            </a:r>
            <a:r>
              <a:rPr lang="cs-CZ" dirty="0" err="1" smtClean="0"/>
              <a:t>cohen</a:t>
            </a:r>
            <a:r>
              <a:rPr lang="cs-CZ" dirty="0" smtClean="0"/>
              <a:t>, </a:t>
            </a:r>
            <a:r>
              <a:rPr lang="cs-CZ" dirty="0" err="1" smtClean="0"/>
              <a:t>hallelujah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Now I've heard there was a secret chord</a:t>
            </a:r>
            <a:br>
              <a:rPr lang="en-US" dirty="0"/>
            </a:br>
            <a:r>
              <a:rPr lang="en-US" dirty="0"/>
              <a:t>That David played, and it pleased the Lord</a:t>
            </a:r>
            <a:br>
              <a:rPr lang="en-US" dirty="0"/>
            </a:br>
            <a:r>
              <a:rPr lang="en-US" dirty="0"/>
              <a:t>But you don't really care for music, do you?</a:t>
            </a:r>
            <a:br>
              <a:rPr lang="en-US" dirty="0"/>
            </a:br>
            <a:r>
              <a:rPr lang="en-US" dirty="0"/>
              <a:t>It goes like this</a:t>
            </a:r>
            <a:br>
              <a:rPr lang="en-US" dirty="0"/>
            </a:br>
            <a:r>
              <a:rPr lang="en-US" dirty="0"/>
              <a:t>The fourth, the fifth</a:t>
            </a:r>
            <a:br>
              <a:rPr lang="en-US" dirty="0"/>
            </a:br>
            <a:r>
              <a:rPr lang="en-US" dirty="0"/>
              <a:t>The minor fall, the major lift</a:t>
            </a:r>
            <a:br>
              <a:rPr lang="en-US" dirty="0"/>
            </a:br>
            <a:r>
              <a:rPr lang="en-US" dirty="0"/>
              <a:t>The baffled king composing Hallelujah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3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faith was strong but you needed proof</a:t>
            </a:r>
            <a:br>
              <a:rPr lang="en-US" dirty="0"/>
            </a:br>
            <a:r>
              <a:rPr lang="en-US" dirty="0"/>
              <a:t>You saw her bathing on the roof</a:t>
            </a:r>
            <a:br>
              <a:rPr lang="en-US" dirty="0"/>
            </a:br>
            <a:r>
              <a:rPr lang="en-US" dirty="0"/>
              <a:t>Her beauty and the moonlight overthrew you</a:t>
            </a:r>
            <a:br>
              <a:rPr lang="en-US" dirty="0"/>
            </a:br>
            <a:r>
              <a:rPr lang="en-US" dirty="0"/>
              <a:t>She tied you to a kitchen chair</a:t>
            </a:r>
            <a:br>
              <a:rPr lang="en-US" dirty="0"/>
            </a:br>
            <a:r>
              <a:rPr lang="en-US" dirty="0"/>
              <a:t>She broke your throne, and she cut your hair</a:t>
            </a:r>
            <a:br>
              <a:rPr lang="en-US" dirty="0"/>
            </a:br>
            <a:r>
              <a:rPr lang="en-US" dirty="0"/>
              <a:t>And from your lips she drew the Hallelujah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3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say I took the name in vain</a:t>
            </a:r>
            <a:br>
              <a:rPr lang="en-US" dirty="0"/>
            </a:br>
            <a:r>
              <a:rPr lang="en-US" dirty="0"/>
              <a:t>I don't even know the name</a:t>
            </a:r>
            <a:br>
              <a:rPr lang="en-US" dirty="0"/>
            </a:br>
            <a:r>
              <a:rPr lang="en-US" dirty="0"/>
              <a:t>But if I did—well, really—what's it to you?</a:t>
            </a:r>
            <a:br>
              <a:rPr lang="en-US" dirty="0"/>
            </a:br>
            <a:r>
              <a:rPr lang="en-US" dirty="0"/>
              <a:t>There's a blaze of light in every word</a:t>
            </a:r>
            <a:br>
              <a:rPr lang="en-US" dirty="0"/>
            </a:br>
            <a:r>
              <a:rPr lang="en-US" dirty="0"/>
              <a:t>It doesn't matter which you heard</a:t>
            </a:r>
            <a:br>
              <a:rPr lang="en-US" dirty="0"/>
            </a:br>
            <a:r>
              <a:rPr lang="en-US" dirty="0"/>
              <a:t>The holy or the broken Hallelujah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4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did my best, it wasn't much</a:t>
            </a:r>
            <a:br>
              <a:rPr lang="en-US" dirty="0"/>
            </a:br>
            <a:r>
              <a:rPr lang="en-US" dirty="0"/>
              <a:t>I couldn't feel, so I tried to touch</a:t>
            </a:r>
            <a:br>
              <a:rPr lang="en-US" dirty="0"/>
            </a:br>
            <a:r>
              <a:rPr lang="en-US" dirty="0"/>
              <a:t>I've told the truth, I didn't come to fool you</a:t>
            </a:r>
            <a:br>
              <a:rPr lang="en-US" dirty="0"/>
            </a:br>
            <a:r>
              <a:rPr lang="en-US" dirty="0"/>
              <a:t>And even though it all went wrong</a:t>
            </a:r>
            <a:br>
              <a:rPr lang="en-US" dirty="0"/>
            </a:br>
            <a:r>
              <a:rPr lang="en-US" dirty="0"/>
              <a:t>I'll stand before the Lord of Song</a:t>
            </a:r>
            <a:br>
              <a:rPr lang="en-US" dirty="0"/>
            </a:br>
            <a:r>
              <a:rPr lang="en-US" dirty="0"/>
              <a:t>With nothing on my tongue but Hallelujah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smtClean="0"/>
              <a:t>Nepředstavitelné </a:t>
            </a:r>
            <a:r>
              <a:rPr lang="cs-CZ" altLang="cs-CZ" sz="4000" dirty="0"/>
              <a:t>zaslíbení (2S 7)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529263" y="1138237"/>
            <a:ext cx="5138737" cy="5719763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800" dirty="0"/>
              <a:t>Davidův plán vystavět chrám Hospodinu</a:t>
            </a:r>
          </a:p>
          <a:p>
            <a:pPr marL="0" indent="0">
              <a:buNone/>
            </a:pPr>
            <a:r>
              <a:rPr lang="cs-CZ" altLang="cs-CZ" sz="2800" dirty="0"/>
              <a:t>Hospodinova řeč Nátanovi</a:t>
            </a:r>
          </a:p>
          <a:p>
            <a:pPr marL="0" indent="0">
              <a:buNone/>
            </a:pPr>
            <a:r>
              <a:rPr lang="cs-CZ" altLang="cs-CZ" sz="2800" dirty="0"/>
              <a:t>Královský úřad je legitimizován, založení „Domu Davidova“ (dynastie)</a:t>
            </a:r>
          </a:p>
          <a:p>
            <a:pPr marL="0" indent="0">
              <a:buNone/>
            </a:pPr>
            <a:r>
              <a:rPr lang="cs-CZ" altLang="cs-CZ" sz="2800" dirty="0"/>
              <a:t>Mesiáš – Syn Davidův</a:t>
            </a:r>
          </a:p>
        </p:txBody>
      </p:sp>
      <p:pic>
        <p:nvPicPr>
          <p:cNvPr id="14342" name="Picture 6" descr="kindav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126" y="1138237"/>
            <a:ext cx="4487862" cy="5719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9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král </a:t>
            </a:r>
            <a:r>
              <a:rPr lang="cs-CZ" dirty="0" err="1" smtClean="0"/>
              <a:t>david</a:t>
            </a:r>
            <a:r>
              <a:rPr lang="cs-CZ" dirty="0" smtClean="0"/>
              <a:t> má plán…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král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sídlil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svém</a:t>
            </a:r>
            <a:r>
              <a:rPr lang="en-US" dirty="0"/>
              <a:t> </a:t>
            </a:r>
            <a:r>
              <a:rPr lang="en-US" dirty="0" err="1"/>
              <a:t>domě</a:t>
            </a:r>
            <a:r>
              <a:rPr lang="en-US" dirty="0"/>
              <a:t> a </a:t>
            </a:r>
            <a:r>
              <a:rPr lang="en-US" dirty="0" err="1"/>
              <a:t>Hospodin</a:t>
            </a:r>
            <a:r>
              <a:rPr lang="en-US" dirty="0"/>
              <a:t> mu </a:t>
            </a:r>
            <a:r>
              <a:rPr lang="en-US" dirty="0" err="1"/>
              <a:t>dopřál</a:t>
            </a:r>
            <a:r>
              <a:rPr lang="en-US" dirty="0"/>
              <a:t> </a:t>
            </a:r>
            <a:r>
              <a:rPr lang="en-US" dirty="0" err="1"/>
              <a:t>klid</a:t>
            </a:r>
            <a:r>
              <a:rPr lang="en-US" dirty="0"/>
              <a:t> ode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okolních</a:t>
            </a:r>
            <a:r>
              <a:rPr lang="en-US" dirty="0"/>
              <a:t> </a:t>
            </a:r>
            <a:r>
              <a:rPr lang="en-US" dirty="0" err="1"/>
              <a:t>nepřátel</a:t>
            </a:r>
            <a:r>
              <a:rPr lang="en-US" dirty="0"/>
              <a:t>,  </a:t>
            </a:r>
          </a:p>
          <a:p>
            <a:pPr marL="0" indent="0">
              <a:buNone/>
            </a:pP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řekl</a:t>
            </a:r>
            <a:r>
              <a:rPr lang="en-US" dirty="0"/>
              <a:t> </a:t>
            </a:r>
            <a:r>
              <a:rPr lang="en-US" dirty="0" err="1"/>
              <a:t>král</a:t>
            </a:r>
            <a:r>
              <a:rPr lang="en-US" dirty="0"/>
              <a:t> </a:t>
            </a:r>
            <a:r>
              <a:rPr lang="en-US" dirty="0" err="1"/>
              <a:t>proroku</a:t>
            </a:r>
            <a:r>
              <a:rPr lang="en-US" dirty="0"/>
              <a:t> </a:t>
            </a:r>
            <a:r>
              <a:rPr lang="en-US" dirty="0" err="1"/>
              <a:t>Nátanovi</a:t>
            </a:r>
            <a:r>
              <a:rPr lang="en-US" dirty="0"/>
              <a:t>: "</a:t>
            </a:r>
            <a:r>
              <a:rPr lang="en-US" dirty="0" err="1"/>
              <a:t>Hleď</a:t>
            </a:r>
            <a:r>
              <a:rPr lang="en-US" dirty="0"/>
              <a:t>,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sídlím</a:t>
            </a:r>
            <a:r>
              <a:rPr lang="en-US" dirty="0"/>
              <a:t> v </a:t>
            </a:r>
            <a:r>
              <a:rPr lang="en-US" dirty="0" err="1"/>
              <a:t>domě</a:t>
            </a:r>
            <a:r>
              <a:rPr lang="en-US" dirty="0"/>
              <a:t> </a:t>
            </a:r>
            <a:r>
              <a:rPr lang="en-US" dirty="0" err="1"/>
              <a:t>cedrovém</a:t>
            </a:r>
            <a:r>
              <a:rPr lang="en-US" dirty="0"/>
              <a:t>, a </a:t>
            </a:r>
            <a:r>
              <a:rPr lang="en-US" dirty="0" err="1"/>
              <a:t>Boží</a:t>
            </a:r>
            <a:r>
              <a:rPr lang="en-US" dirty="0"/>
              <a:t> </a:t>
            </a:r>
            <a:r>
              <a:rPr lang="en-US" dirty="0" err="1"/>
              <a:t>schrána</a:t>
            </a:r>
            <a:r>
              <a:rPr lang="en-US" dirty="0"/>
              <a:t> </a:t>
            </a:r>
            <a:r>
              <a:rPr lang="en-US" dirty="0" err="1"/>
              <a:t>sídlí</a:t>
            </a:r>
            <a:r>
              <a:rPr lang="en-US" dirty="0"/>
              <a:t> pod </a:t>
            </a:r>
            <a:r>
              <a:rPr lang="en-US" dirty="0" err="1"/>
              <a:t>stanovou</a:t>
            </a:r>
            <a:r>
              <a:rPr lang="en-US" dirty="0"/>
              <a:t> </a:t>
            </a:r>
            <a:r>
              <a:rPr lang="en-US" dirty="0" err="1"/>
              <a:t>houní</a:t>
            </a:r>
            <a:r>
              <a:rPr lang="en-US" dirty="0"/>
              <a:t>."  </a:t>
            </a:r>
          </a:p>
          <a:p>
            <a:pPr marL="0" indent="0">
              <a:buNone/>
            </a:pP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Nátan</a:t>
            </a:r>
            <a:r>
              <a:rPr lang="en-US" dirty="0"/>
              <a:t> </a:t>
            </a:r>
            <a:r>
              <a:rPr lang="en-US" dirty="0" err="1"/>
              <a:t>králi</a:t>
            </a:r>
            <a:r>
              <a:rPr lang="en-US" dirty="0"/>
              <a:t> </a:t>
            </a:r>
            <a:r>
              <a:rPr lang="en-US" dirty="0" err="1"/>
              <a:t>odvětil</a:t>
            </a:r>
            <a:r>
              <a:rPr lang="en-US" dirty="0"/>
              <a:t>: "Jen </a:t>
            </a:r>
            <a:r>
              <a:rPr lang="en-US" dirty="0" err="1"/>
              <a:t>udělej</a:t>
            </a:r>
            <a:r>
              <a:rPr lang="en-US" dirty="0"/>
              <a:t> </a:t>
            </a:r>
            <a:r>
              <a:rPr lang="en-US" dirty="0" err="1"/>
              <a:t>vše</a:t>
            </a:r>
            <a:r>
              <a:rPr lang="en-US" dirty="0"/>
              <a:t>, co </a:t>
            </a:r>
            <a:r>
              <a:rPr lang="en-US" dirty="0" err="1"/>
              <a:t>máš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srdci</a:t>
            </a:r>
            <a:r>
              <a:rPr lang="en-US" dirty="0"/>
              <a:t>, </a:t>
            </a:r>
            <a:r>
              <a:rPr lang="en-US" dirty="0" err="1"/>
              <a:t>neboť</a:t>
            </a:r>
            <a:r>
              <a:rPr lang="en-US" dirty="0"/>
              <a:t> </a:t>
            </a:r>
            <a:r>
              <a:rPr lang="en-US" dirty="0" err="1"/>
              <a:t>Hospodin</a:t>
            </a:r>
            <a:r>
              <a:rPr lang="en-US" dirty="0"/>
              <a:t> je s </a:t>
            </a:r>
            <a:r>
              <a:rPr lang="en-US" dirty="0" err="1"/>
              <a:t>tebou</a:t>
            </a:r>
            <a:r>
              <a:rPr lang="en-US" dirty="0"/>
              <a:t>."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57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 věci půjdou trochu jinak…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79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30000" dirty="0"/>
              <a:t>4</a:t>
            </a:r>
            <a:r>
              <a:rPr lang="en-US" dirty="0"/>
              <a:t> Ale </a:t>
            </a:r>
            <a:r>
              <a:rPr lang="en-US" dirty="0" err="1"/>
              <a:t>té</a:t>
            </a:r>
            <a:r>
              <a:rPr lang="en-US" dirty="0"/>
              <a:t> </a:t>
            </a:r>
            <a:r>
              <a:rPr lang="en-US" dirty="0" err="1"/>
              <a:t>noci</a:t>
            </a:r>
            <a:r>
              <a:rPr lang="en-US" dirty="0"/>
              <a:t> se </a:t>
            </a:r>
            <a:r>
              <a:rPr lang="en-US" dirty="0" err="1"/>
              <a:t>stalo</a:t>
            </a:r>
            <a:r>
              <a:rPr lang="en-US" dirty="0"/>
              <a:t> </a:t>
            </a:r>
            <a:r>
              <a:rPr lang="en-US" dirty="0" err="1"/>
              <a:t>slovo</a:t>
            </a:r>
            <a:r>
              <a:rPr lang="en-US" dirty="0"/>
              <a:t> </a:t>
            </a:r>
            <a:r>
              <a:rPr lang="en-US" dirty="0" err="1"/>
              <a:t>Hospodinovo</a:t>
            </a:r>
            <a:r>
              <a:rPr lang="en-US" dirty="0"/>
              <a:t> k </a:t>
            </a:r>
            <a:r>
              <a:rPr lang="en-US" dirty="0" err="1"/>
              <a:t>Nátanovi</a:t>
            </a:r>
            <a:r>
              <a:rPr lang="en-US" dirty="0"/>
              <a:t>:</a:t>
            </a:r>
            <a:endParaRPr lang="cs-CZ" baseline="30000" dirty="0" smtClean="0"/>
          </a:p>
          <a:p>
            <a:pPr marL="0" indent="0">
              <a:buNone/>
            </a:pP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"</a:t>
            </a:r>
            <a:r>
              <a:rPr lang="en-US" dirty="0" err="1"/>
              <a:t>Jdi</a:t>
            </a:r>
            <a:r>
              <a:rPr lang="en-US" dirty="0"/>
              <a:t> a </a:t>
            </a:r>
            <a:r>
              <a:rPr lang="en-US" dirty="0" err="1"/>
              <a:t>řekni</a:t>
            </a:r>
            <a:r>
              <a:rPr lang="en-US" dirty="0"/>
              <a:t> </a:t>
            </a:r>
            <a:r>
              <a:rPr lang="en-US" dirty="0" err="1"/>
              <a:t>mému</a:t>
            </a:r>
            <a:r>
              <a:rPr lang="en-US" dirty="0"/>
              <a:t> </a:t>
            </a:r>
            <a:r>
              <a:rPr lang="en-US" dirty="0" err="1"/>
              <a:t>služebníku</a:t>
            </a:r>
            <a:r>
              <a:rPr lang="en-US" dirty="0"/>
              <a:t> </a:t>
            </a:r>
            <a:r>
              <a:rPr lang="en-US" dirty="0" err="1"/>
              <a:t>Davidovi</a:t>
            </a:r>
            <a:r>
              <a:rPr lang="en-US" dirty="0"/>
              <a:t>: Toto </a:t>
            </a:r>
            <a:r>
              <a:rPr lang="en-US" dirty="0" err="1"/>
              <a:t>praví</a:t>
            </a:r>
            <a:r>
              <a:rPr lang="en-US" dirty="0"/>
              <a:t> </a:t>
            </a:r>
            <a:r>
              <a:rPr lang="en-US" dirty="0" err="1"/>
              <a:t>Hospodin</a:t>
            </a:r>
            <a:r>
              <a:rPr lang="en-US" dirty="0"/>
              <a:t>: Ty mi </a:t>
            </a:r>
            <a:r>
              <a:rPr lang="en-US" dirty="0" err="1"/>
              <a:t>chceš</a:t>
            </a:r>
            <a:r>
              <a:rPr lang="en-US" dirty="0"/>
              <a:t> </a:t>
            </a:r>
            <a:r>
              <a:rPr lang="en-US" dirty="0" err="1"/>
              <a:t>vybudovat</a:t>
            </a:r>
            <a:r>
              <a:rPr lang="en-US" dirty="0"/>
              <a:t> </a:t>
            </a:r>
            <a:r>
              <a:rPr lang="en-US" dirty="0" err="1"/>
              <a:t>dům</a:t>
            </a:r>
            <a:r>
              <a:rPr lang="en-US" dirty="0"/>
              <a:t>, </a:t>
            </a:r>
            <a:r>
              <a:rPr lang="en-US" dirty="0" err="1"/>
              <a:t>abych</a:t>
            </a:r>
            <a:r>
              <a:rPr lang="en-US" dirty="0"/>
              <a:t> v </a:t>
            </a:r>
            <a:r>
              <a:rPr lang="en-US" dirty="0" err="1"/>
              <a:t>něm</a:t>
            </a:r>
            <a:r>
              <a:rPr lang="en-US" dirty="0"/>
              <a:t> </a:t>
            </a:r>
            <a:r>
              <a:rPr lang="en-US" dirty="0" err="1"/>
              <a:t>sídlil</a:t>
            </a:r>
            <a:r>
              <a:rPr lang="en-US" dirty="0"/>
              <a:t>?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 err="1"/>
              <a:t>Nesídlil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v </a:t>
            </a:r>
            <a:r>
              <a:rPr lang="en-US" dirty="0" err="1"/>
              <a:t>domě</a:t>
            </a:r>
            <a:r>
              <a:rPr lang="en-US" dirty="0"/>
              <a:t> od </a:t>
            </a:r>
            <a:r>
              <a:rPr lang="en-US" dirty="0" err="1"/>
              <a:t>toho</a:t>
            </a:r>
            <a:r>
              <a:rPr lang="en-US" dirty="0"/>
              <a:t> </a:t>
            </a:r>
            <a:r>
              <a:rPr lang="en-US" dirty="0" err="1"/>
              <a:t>dne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syny</a:t>
            </a:r>
            <a:r>
              <a:rPr lang="en-US" dirty="0"/>
              <a:t> </a:t>
            </a:r>
            <a:r>
              <a:rPr lang="en-US" dirty="0" err="1"/>
              <a:t>Izraele</a:t>
            </a:r>
            <a:r>
              <a:rPr lang="en-US" dirty="0"/>
              <a:t> </a:t>
            </a:r>
            <a:r>
              <a:rPr lang="en-US" dirty="0" err="1"/>
              <a:t>vyvedl</a:t>
            </a:r>
            <a:r>
              <a:rPr lang="en-US" dirty="0"/>
              <a:t> z </a:t>
            </a:r>
            <a:r>
              <a:rPr lang="en-US" dirty="0" err="1"/>
              <a:t>Egypta</a:t>
            </a:r>
            <a:r>
              <a:rPr lang="en-US" dirty="0"/>
              <a:t>, </a:t>
            </a:r>
            <a:r>
              <a:rPr lang="en-US" dirty="0" err="1"/>
              <a:t>až</a:t>
            </a:r>
            <a:r>
              <a:rPr lang="en-US" dirty="0"/>
              <a:t> do </a:t>
            </a:r>
            <a:r>
              <a:rPr lang="en-US" dirty="0" err="1"/>
              <a:t>dne</a:t>
            </a:r>
            <a:r>
              <a:rPr lang="en-US" dirty="0"/>
              <a:t> </a:t>
            </a:r>
            <a:r>
              <a:rPr lang="en-US" dirty="0" err="1"/>
              <a:t>tohoto</a:t>
            </a:r>
            <a:r>
              <a:rPr lang="en-US" dirty="0"/>
              <a:t>. </a:t>
            </a:r>
            <a:r>
              <a:rPr lang="en-US" dirty="0" err="1"/>
              <a:t>Přecházel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se </a:t>
            </a:r>
            <a:r>
              <a:rPr lang="en-US" dirty="0" err="1"/>
              <a:t>stanem</a:t>
            </a:r>
            <a:r>
              <a:rPr lang="en-US" dirty="0"/>
              <a:t> a s </a:t>
            </a:r>
            <a:r>
              <a:rPr lang="en-US" dirty="0" err="1"/>
              <a:t>příbytkem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7</a:t>
            </a:r>
            <a:r>
              <a:rPr lang="en-US" dirty="0" smtClean="0"/>
              <a:t> </a:t>
            </a:r>
            <a:r>
              <a:rPr lang="en-US" dirty="0" err="1"/>
              <a:t>Ať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přecházel</a:t>
            </a:r>
            <a:r>
              <a:rPr lang="en-US" dirty="0"/>
              <a:t> se </a:t>
            </a:r>
            <a:r>
              <a:rPr lang="en-US" dirty="0" err="1"/>
              <a:t>všemi</a:t>
            </a:r>
            <a:r>
              <a:rPr lang="en-US" dirty="0"/>
              <a:t> </a:t>
            </a:r>
            <a:r>
              <a:rPr lang="en-US" dirty="0" err="1"/>
              <a:t>Izraelci</a:t>
            </a:r>
            <a:r>
              <a:rPr lang="en-US" dirty="0"/>
              <a:t> </a:t>
            </a:r>
            <a:r>
              <a:rPr lang="en-US" dirty="0" err="1"/>
              <a:t>kudykoli</a:t>
            </a:r>
            <a:r>
              <a:rPr lang="en-US" dirty="0"/>
              <a:t>, </a:t>
            </a:r>
            <a:r>
              <a:rPr lang="en-US" dirty="0" err="1"/>
              <a:t>zdalipak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řekl</a:t>
            </a:r>
            <a:r>
              <a:rPr lang="en-US" dirty="0"/>
              <a:t> </a:t>
            </a:r>
            <a:r>
              <a:rPr lang="en-US" dirty="0" err="1"/>
              <a:t>některému</a:t>
            </a:r>
            <a:r>
              <a:rPr lang="en-US" dirty="0"/>
              <a:t> z </a:t>
            </a:r>
            <a:r>
              <a:rPr lang="en-US" dirty="0" err="1"/>
              <a:t>izraelských</a:t>
            </a:r>
            <a:r>
              <a:rPr lang="en-US" dirty="0"/>
              <a:t> </a:t>
            </a:r>
            <a:r>
              <a:rPr lang="en-US" dirty="0" err="1"/>
              <a:t>vůdců</a:t>
            </a:r>
            <a:r>
              <a:rPr lang="en-US" dirty="0"/>
              <a:t>, </a:t>
            </a:r>
            <a:r>
              <a:rPr lang="en-US" dirty="0" err="1"/>
              <a:t>jemuž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přikázal</a:t>
            </a:r>
            <a:r>
              <a:rPr lang="en-US" dirty="0"/>
              <a:t> </a:t>
            </a:r>
            <a:r>
              <a:rPr lang="en-US" dirty="0" err="1"/>
              <a:t>pást</a:t>
            </a:r>
            <a:r>
              <a:rPr lang="en-US" dirty="0"/>
              <a:t> </a:t>
            </a:r>
            <a:r>
              <a:rPr lang="en-US" dirty="0" err="1"/>
              <a:t>Izraele</a:t>
            </a:r>
            <a:r>
              <a:rPr lang="en-US" dirty="0"/>
              <a:t>, </a:t>
            </a:r>
            <a:r>
              <a:rPr lang="en-US" dirty="0" err="1"/>
              <a:t>svůj</a:t>
            </a:r>
            <a:r>
              <a:rPr lang="en-US" dirty="0"/>
              <a:t> lid: »</a:t>
            </a:r>
            <a:r>
              <a:rPr lang="en-US" dirty="0" err="1"/>
              <a:t>Proč</a:t>
            </a:r>
            <a:r>
              <a:rPr lang="en-US" dirty="0"/>
              <a:t> mi </a:t>
            </a:r>
            <a:r>
              <a:rPr lang="en-US" dirty="0" err="1"/>
              <a:t>nezbudujete</a:t>
            </a:r>
            <a:r>
              <a:rPr lang="en-US" dirty="0"/>
              <a:t> </a:t>
            </a:r>
            <a:r>
              <a:rPr lang="en-US" dirty="0" err="1"/>
              <a:t>cedrový</a:t>
            </a:r>
            <a:r>
              <a:rPr lang="en-US" dirty="0"/>
              <a:t> </a:t>
            </a:r>
            <a:r>
              <a:rPr lang="en-US" dirty="0" err="1"/>
              <a:t>dům</a:t>
            </a:r>
            <a:r>
              <a:rPr lang="en-US" dirty="0"/>
              <a:t>?«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84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7125" y="164493"/>
            <a:ext cx="9905998" cy="1478570"/>
          </a:xfrm>
        </p:spPr>
        <p:txBody>
          <a:bodyPr/>
          <a:lstStyle/>
          <a:p>
            <a:r>
              <a:rPr lang="cs-CZ" dirty="0"/>
              <a:t>Slavná Hospodinova řeč, Hospodin má jiný plán…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3063"/>
            <a:ext cx="11915775" cy="5028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 err="1"/>
              <a:t>Nyní</a:t>
            </a:r>
            <a:r>
              <a:rPr lang="en-US" dirty="0"/>
              <a:t>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promluvíš</a:t>
            </a:r>
            <a:r>
              <a:rPr lang="en-US" dirty="0"/>
              <a:t> </a:t>
            </a:r>
            <a:r>
              <a:rPr lang="en-US" dirty="0" err="1"/>
              <a:t>takto</a:t>
            </a:r>
            <a:r>
              <a:rPr lang="en-US" dirty="0"/>
              <a:t> k </a:t>
            </a:r>
            <a:r>
              <a:rPr lang="en-US" dirty="0" err="1"/>
              <a:t>mému</a:t>
            </a:r>
            <a:r>
              <a:rPr lang="en-US" dirty="0"/>
              <a:t> </a:t>
            </a:r>
            <a:r>
              <a:rPr lang="en-US" dirty="0" err="1"/>
              <a:t>služebníku</a:t>
            </a:r>
            <a:r>
              <a:rPr lang="en-US" dirty="0"/>
              <a:t> </a:t>
            </a:r>
            <a:r>
              <a:rPr lang="en-US" dirty="0" err="1"/>
              <a:t>Davidovi</a:t>
            </a:r>
            <a:r>
              <a:rPr lang="en-US" dirty="0"/>
              <a:t>: Toto </a:t>
            </a:r>
            <a:r>
              <a:rPr lang="en-US" dirty="0" err="1"/>
              <a:t>praví</a:t>
            </a:r>
            <a:r>
              <a:rPr lang="en-US" dirty="0"/>
              <a:t> </a:t>
            </a:r>
            <a:r>
              <a:rPr lang="en-US" dirty="0" err="1"/>
              <a:t>Hospodin</a:t>
            </a:r>
            <a:r>
              <a:rPr lang="en-US" dirty="0"/>
              <a:t> </a:t>
            </a:r>
            <a:r>
              <a:rPr lang="en-US" dirty="0" err="1"/>
              <a:t>zástupů</a:t>
            </a:r>
            <a:r>
              <a:rPr lang="en-US" dirty="0"/>
              <a:t>: </a:t>
            </a:r>
            <a:r>
              <a:rPr lang="en-US" dirty="0" err="1"/>
              <a:t>Vzal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tě</a:t>
            </a:r>
            <a:r>
              <a:rPr lang="en-US" dirty="0"/>
              <a:t> z </a:t>
            </a:r>
            <a:r>
              <a:rPr lang="en-US" dirty="0" err="1"/>
              <a:t>pastvin</a:t>
            </a:r>
            <a:r>
              <a:rPr lang="en-US" dirty="0"/>
              <a:t> od </a:t>
            </a:r>
            <a:r>
              <a:rPr lang="en-US" dirty="0" err="1"/>
              <a:t>stáda</a:t>
            </a:r>
            <a:r>
              <a:rPr lang="en-US" dirty="0"/>
              <a:t>, abys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vévodou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mým</a:t>
            </a:r>
            <a:r>
              <a:rPr lang="en-US" dirty="0"/>
              <a:t> </a:t>
            </a:r>
            <a:r>
              <a:rPr lang="en-US" dirty="0" err="1"/>
              <a:t>lidem</a:t>
            </a:r>
            <a:r>
              <a:rPr lang="en-US" dirty="0"/>
              <a:t>,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Izraelem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s </a:t>
            </a:r>
            <a:r>
              <a:rPr lang="en-US" dirty="0" err="1"/>
              <a:t>tebou</a:t>
            </a:r>
            <a:r>
              <a:rPr lang="en-US" dirty="0"/>
              <a:t>, </a:t>
            </a:r>
            <a:r>
              <a:rPr lang="en-US" dirty="0" err="1"/>
              <a:t>ať</a:t>
            </a:r>
            <a:r>
              <a:rPr lang="en-US" dirty="0"/>
              <a:t> </a:t>
            </a:r>
            <a:r>
              <a:rPr lang="en-US" dirty="0" err="1"/>
              <a:t>jsi</a:t>
            </a:r>
            <a:r>
              <a:rPr lang="en-US" dirty="0"/>
              <a:t> </a:t>
            </a:r>
            <a:r>
              <a:rPr lang="en-US" dirty="0" err="1"/>
              <a:t>šel</a:t>
            </a:r>
            <a:r>
              <a:rPr lang="en-US" dirty="0"/>
              <a:t> </a:t>
            </a:r>
            <a:r>
              <a:rPr lang="en-US" dirty="0" err="1"/>
              <a:t>kamkoli</a:t>
            </a:r>
            <a:r>
              <a:rPr lang="en-US" dirty="0"/>
              <a:t>. </a:t>
            </a:r>
            <a:r>
              <a:rPr lang="en-US" dirty="0" err="1"/>
              <a:t>Vyhladil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tebou</a:t>
            </a:r>
            <a:r>
              <a:rPr lang="en-US" dirty="0"/>
              <a:t>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tvé</a:t>
            </a:r>
            <a:r>
              <a:rPr lang="en-US" dirty="0"/>
              <a:t> </a:t>
            </a:r>
            <a:r>
              <a:rPr lang="en-US" dirty="0" err="1"/>
              <a:t>nepřátele</a:t>
            </a:r>
            <a:r>
              <a:rPr lang="en-US" dirty="0"/>
              <a:t>. </a:t>
            </a:r>
            <a:r>
              <a:rPr lang="en-US" dirty="0" err="1"/>
              <a:t>Tvé</a:t>
            </a:r>
            <a:r>
              <a:rPr lang="en-US" dirty="0"/>
              <a:t> </a:t>
            </a:r>
            <a:r>
              <a:rPr lang="en-US" dirty="0" err="1"/>
              <a:t>jméno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učinil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veliké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je </a:t>
            </a:r>
            <a:r>
              <a:rPr lang="en-US" dirty="0" err="1"/>
              <a:t>jméno</a:t>
            </a:r>
            <a:r>
              <a:rPr lang="en-US" dirty="0"/>
              <a:t> </a:t>
            </a:r>
            <a:r>
              <a:rPr lang="en-US" dirty="0" err="1"/>
              <a:t>velikánů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zemi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svému</a:t>
            </a:r>
            <a:r>
              <a:rPr lang="en-US" dirty="0"/>
              <a:t> </a:t>
            </a:r>
            <a:r>
              <a:rPr lang="en-US" dirty="0" err="1"/>
              <a:t>lidu</a:t>
            </a:r>
            <a:r>
              <a:rPr lang="en-US" dirty="0"/>
              <a:t>, </a:t>
            </a:r>
            <a:r>
              <a:rPr lang="en-US" dirty="0" err="1"/>
              <a:t>Izraeli</a:t>
            </a:r>
            <a:r>
              <a:rPr lang="en-US" dirty="0"/>
              <a:t>,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připravil</a:t>
            </a:r>
            <a:r>
              <a:rPr lang="en-US" dirty="0"/>
              <a:t> </a:t>
            </a:r>
            <a:r>
              <a:rPr lang="en-US" dirty="0" err="1"/>
              <a:t>místo</a:t>
            </a:r>
            <a:r>
              <a:rPr lang="en-US" dirty="0"/>
              <a:t> a </a:t>
            </a:r>
            <a:r>
              <a:rPr lang="en-US" dirty="0" err="1"/>
              <a:t>zasadil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; tam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bydlet</a:t>
            </a:r>
            <a:r>
              <a:rPr lang="en-US" dirty="0"/>
              <a:t> a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dirty="0" err="1"/>
              <a:t>nebude</a:t>
            </a:r>
            <a:r>
              <a:rPr lang="en-US" dirty="0"/>
              <a:t> </a:t>
            </a:r>
            <a:r>
              <a:rPr lang="en-US" dirty="0" err="1"/>
              <a:t>znepokojován</a:t>
            </a:r>
            <a:r>
              <a:rPr lang="en-US" dirty="0"/>
              <a:t>,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nebudou</a:t>
            </a:r>
            <a:r>
              <a:rPr lang="en-US" dirty="0"/>
              <a:t> </a:t>
            </a:r>
            <a:r>
              <a:rPr lang="en-US" dirty="0" err="1"/>
              <a:t>ponižovat</a:t>
            </a:r>
            <a:r>
              <a:rPr lang="en-US" dirty="0"/>
              <a:t> </a:t>
            </a:r>
            <a:r>
              <a:rPr lang="en-US" dirty="0" err="1"/>
              <a:t>bídáci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dřív</a:t>
            </a:r>
            <a:r>
              <a:rPr lang="en-US" dirty="0"/>
              <a:t>,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/>
              <a:t>ode </a:t>
            </a:r>
            <a:r>
              <a:rPr lang="en-US" dirty="0" err="1"/>
              <a:t>dne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správou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izraelského</a:t>
            </a:r>
            <a:r>
              <a:rPr lang="en-US" dirty="0"/>
              <a:t> </a:t>
            </a:r>
            <a:r>
              <a:rPr lang="en-US" dirty="0" err="1"/>
              <a:t>lidu</a:t>
            </a:r>
            <a:r>
              <a:rPr lang="en-US" dirty="0"/>
              <a:t> </a:t>
            </a:r>
            <a:r>
              <a:rPr lang="en-US" dirty="0" err="1"/>
              <a:t>pověřil</a:t>
            </a:r>
            <a:r>
              <a:rPr lang="en-US" dirty="0"/>
              <a:t> </a:t>
            </a:r>
            <a:r>
              <a:rPr lang="en-US" dirty="0" err="1"/>
              <a:t>soudce</a:t>
            </a:r>
            <a:r>
              <a:rPr lang="en-US" dirty="0"/>
              <a:t>. </a:t>
            </a:r>
            <a:r>
              <a:rPr lang="en-US" dirty="0" err="1"/>
              <a:t>Tobě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dopřál</a:t>
            </a:r>
            <a:r>
              <a:rPr lang="en-US" dirty="0"/>
              <a:t> </a:t>
            </a:r>
            <a:r>
              <a:rPr lang="en-US" dirty="0" err="1"/>
              <a:t>klid</a:t>
            </a:r>
            <a:r>
              <a:rPr lang="en-US" dirty="0"/>
              <a:t> ode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tvých</a:t>
            </a:r>
            <a:r>
              <a:rPr lang="en-US" dirty="0"/>
              <a:t> </a:t>
            </a:r>
            <a:r>
              <a:rPr lang="en-US" dirty="0" err="1"/>
              <a:t>nepřátel</a:t>
            </a:r>
            <a:r>
              <a:rPr lang="en-US" dirty="0"/>
              <a:t>. </a:t>
            </a:r>
            <a:r>
              <a:rPr lang="en-US" b="1" dirty="0" err="1"/>
              <a:t>Hospodin</a:t>
            </a:r>
            <a:r>
              <a:rPr lang="en-US" b="1" dirty="0"/>
              <a:t> </a:t>
            </a:r>
            <a:r>
              <a:rPr lang="en-US" b="1" dirty="0" err="1"/>
              <a:t>ti</a:t>
            </a:r>
            <a:r>
              <a:rPr lang="en-US" b="1" dirty="0"/>
              <a:t> </a:t>
            </a:r>
            <a:r>
              <a:rPr lang="en-US" b="1" dirty="0" err="1"/>
              <a:t>oznamuje</a:t>
            </a:r>
            <a:r>
              <a:rPr lang="en-US" b="1" dirty="0"/>
              <a:t>, </a:t>
            </a:r>
            <a:r>
              <a:rPr lang="en-US" b="1" dirty="0" err="1"/>
              <a:t>že</a:t>
            </a:r>
            <a:r>
              <a:rPr lang="en-US" b="1" dirty="0"/>
              <a:t> on </a:t>
            </a:r>
            <a:r>
              <a:rPr lang="en-US" b="1" dirty="0" err="1"/>
              <a:t>vybuduje</a:t>
            </a:r>
            <a:r>
              <a:rPr lang="en-US" b="1" dirty="0"/>
              <a:t> </a:t>
            </a:r>
            <a:r>
              <a:rPr lang="en-US" b="1" dirty="0" err="1"/>
              <a:t>dům</a:t>
            </a:r>
            <a:r>
              <a:rPr lang="en-US" b="1" dirty="0"/>
              <a:t> </a:t>
            </a:r>
            <a:r>
              <a:rPr lang="en-US" b="1" dirty="0" err="1"/>
              <a:t>tobě</a:t>
            </a:r>
            <a:r>
              <a:rPr lang="en-US" b="1" dirty="0"/>
              <a:t>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3243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2838" y="0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Ne David Hospodinovi, ale Hospodin Davidovi vybuduje </a:t>
            </a:r>
            <a:r>
              <a:rPr lang="cs-CZ" dirty="0" smtClean="0"/>
              <a:t>dům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78570"/>
            <a:ext cx="12001500" cy="5250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 err="1"/>
              <a:t>Až</a:t>
            </a:r>
            <a:r>
              <a:rPr lang="en-US" dirty="0"/>
              <a:t> se </a:t>
            </a:r>
            <a:r>
              <a:rPr lang="en-US" dirty="0" err="1"/>
              <a:t>naplní</a:t>
            </a:r>
            <a:r>
              <a:rPr lang="en-US" dirty="0"/>
              <a:t> </a:t>
            </a:r>
            <a:r>
              <a:rPr lang="en-US" dirty="0" err="1"/>
              <a:t>tvé</a:t>
            </a:r>
            <a:r>
              <a:rPr lang="en-US" dirty="0"/>
              <a:t> </a:t>
            </a:r>
            <a:r>
              <a:rPr lang="en-US" dirty="0" err="1"/>
              <a:t>dny</a:t>
            </a:r>
            <a:r>
              <a:rPr lang="en-US" dirty="0"/>
              <a:t> a ty </a:t>
            </a:r>
            <a:r>
              <a:rPr lang="en-US" dirty="0" err="1"/>
              <a:t>ulehneš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svým</a:t>
            </a:r>
            <a:r>
              <a:rPr lang="en-US" dirty="0"/>
              <a:t> </a:t>
            </a:r>
            <a:r>
              <a:rPr lang="en-US" dirty="0" err="1"/>
              <a:t>otcům</a:t>
            </a:r>
            <a:r>
              <a:rPr lang="en-US" dirty="0"/>
              <a:t>, </a:t>
            </a:r>
            <a:r>
              <a:rPr lang="en-US" dirty="0" err="1"/>
              <a:t>dám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tobě</a:t>
            </a:r>
            <a:r>
              <a:rPr lang="en-US" dirty="0"/>
              <a:t> </a:t>
            </a:r>
            <a:r>
              <a:rPr lang="en-US" dirty="0" err="1"/>
              <a:t>povstat</a:t>
            </a:r>
            <a:r>
              <a:rPr lang="en-US" dirty="0"/>
              <a:t> </a:t>
            </a:r>
            <a:r>
              <a:rPr lang="en-US" dirty="0" err="1"/>
              <a:t>tvému</a:t>
            </a:r>
            <a:r>
              <a:rPr lang="en-US" dirty="0"/>
              <a:t> </a:t>
            </a:r>
            <a:r>
              <a:rPr lang="en-US" dirty="0" err="1"/>
              <a:t>potomku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vzejde</a:t>
            </a:r>
            <a:r>
              <a:rPr lang="en-US" dirty="0"/>
              <a:t> z </a:t>
            </a:r>
            <a:r>
              <a:rPr lang="en-US" dirty="0" err="1"/>
              <a:t>tvého</a:t>
            </a:r>
            <a:r>
              <a:rPr lang="en-US" dirty="0"/>
              <a:t> </a:t>
            </a:r>
            <a:r>
              <a:rPr lang="en-US" dirty="0" err="1"/>
              <a:t>lůna</a:t>
            </a:r>
            <a:r>
              <a:rPr lang="en-US" dirty="0"/>
              <a:t>, a </a:t>
            </a:r>
            <a:r>
              <a:rPr lang="en-US" dirty="0" err="1"/>
              <a:t>upevním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království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13</a:t>
            </a:r>
            <a:r>
              <a:rPr lang="en-US" dirty="0" smtClean="0"/>
              <a:t> </a:t>
            </a:r>
            <a:r>
              <a:rPr lang="en-US" dirty="0"/>
              <a:t>Ten </a:t>
            </a:r>
            <a:r>
              <a:rPr lang="en-US" dirty="0" err="1"/>
              <a:t>vybuduje</a:t>
            </a:r>
            <a:r>
              <a:rPr lang="en-US" dirty="0"/>
              <a:t> </a:t>
            </a:r>
            <a:r>
              <a:rPr lang="en-US" dirty="0" err="1"/>
              <a:t>dům</a:t>
            </a:r>
            <a:r>
              <a:rPr lang="en-US" dirty="0"/>
              <a:t> pro </a:t>
            </a:r>
            <a:r>
              <a:rPr lang="en-US" dirty="0" err="1"/>
              <a:t>mé</a:t>
            </a:r>
            <a:r>
              <a:rPr lang="en-US" dirty="0"/>
              <a:t> </a:t>
            </a:r>
            <a:r>
              <a:rPr lang="en-US" dirty="0" err="1"/>
              <a:t>jméno</a:t>
            </a:r>
            <a:r>
              <a:rPr lang="en-US" dirty="0"/>
              <a:t> a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upevním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královský</a:t>
            </a:r>
            <a:r>
              <a:rPr lang="en-US" dirty="0"/>
              <a:t> </a:t>
            </a:r>
            <a:r>
              <a:rPr lang="en-US" dirty="0" err="1"/>
              <a:t>trůn</a:t>
            </a:r>
            <a:r>
              <a:rPr lang="en-US" dirty="0"/>
              <a:t> </a:t>
            </a:r>
            <a:r>
              <a:rPr lang="en-US" dirty="0" err="1"/>
              <a:t>navěky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14</a:t>
            </a:r>
            <a:r>
              <a:rPr lang="en-US" dirty="0" smtClean="0"/>
              <a:t> </a:t>
            </a:r>
            <a:r>
              <a:rPr lang="en-US" dirty="0" err="1"/>
              <a:t>Já</a:t>
            </a:r>
            <a:r>
              <a:rPr lang="en-US" dirty="0"/>
              <a:t> mu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Otcem</a:t>
            </a:r>
            <a:r>
              <a:rPr lang="en-US" dirty="0"/>
              <a:t> a on mi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synem</a:t>
            </a:r>
            <a:r>
              <a:rPr lang="en-US" dirty="0"/>
              <a:t>. </a:t>
            </a:r>
            <a:r>
              <a:rPr lang="en-US" dirty="0" err="1"/>
              <a:t>Když</a:t>
            </a:r>
            <a:r>
              <a:rPr lang="en-US" dirty="0"/>
              <a:t> se </a:t>
            </a:r>
            <a:r>
              <a:rPr lang="en-US" dirty="0" err="1"/>
              <a:t>proviní</a:t>
            </a:r>
            <a:r>
              <a:rPr lang="en-US" dirty="0"/>
              <a:t>, </a:t>
            </a:r>
            <a:r>
              <a:rPr lang="en-US" dirty="0" err="1"/>
              <a:t>budu</a:t>
            </a:r>
            <a:r>
              <a:rPr lang="en-US" dirty="0"/>
              <a:t> ho </a:t>
            </a:r>
            <a:r>
              <a:rPr lang="en-US" dirty="0" err="1"/>
              <a:t>trestat</a:t>
            </a:r>
            <a:r>
              <a:rPr lang="en-US" dirty="0"/>
              <a:t> </a:t>
            </a:r>
            <a:r>
              <a:rPr lang="en-US" dirty="0" err="1"/>
              <a:t>metlou</a:t>
            </a:r>
            <a:r>
              <a:rPr lang="en-US" dirty="0"/>
              <a:t> a </a:t>
            </a:r>
            <a:r>
              <a:rPr lang="en-US" dirty="0" err="1"/>
              <a:t>ranami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kteréhokoli</a:t>
            </a:r>
            <a:r>
              <a:rPr lang="en-US" dirty="0"/>
              <a:t> </a:t>
            </a:r>
            <a:r>
              <a:rPr lang="en-US" dirty="0" err="1"/>
              <a:t>člověka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15</a:t>
            </a:r>
            <a:r>
              <a:rPr lang="en-US" dirty="0" smtClean="0"/>
              <a:t> </a:t>
            </a:r>
            <a:r>
              <a:rPr lang="en-US" dirty="0" err="1"/>
              <a:t>Avšak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milosrdenství</a:t>
            </a:r>
            <a:r>
              <a:rPr lang="en-US" dirty="0"/>
              <a:t> mu </a:t>
            </a:r>
            <a:r>
              <a:rPr lang="en-US" dirty="0" err="1"/>
              <a:t>neodejmu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je </a:t>
            </a:r>
            <a:r>
              <a:rPr lang="en-US" dirty="0" err="1"/>
              <a:t>odňal</a:t>
            </a:r>
            <a:r>
              <a:rPr lang="en-US" dirty="0"/>
              <a:t> </a:t>
            </a:r>
            <a:r>
              <a:rPr lang="en-US" dirty="0" err="1"/>
              <a:t>Saulovi</a:t>
            </a:r>
            <a:r>
              <a:rPr lang="en-US" dirty="0"/>
              <a:t>, </a:t>
            </a:r>
            <a:r>
              <a:rPr lang="en-US" dirty="0" err="1"/>
              <a:t>kterého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tebou</a:t>
            </a:r>
            <a:r>
              <a:rPr lang="en-US" dirty="0"/>
              <a:t> </a:t>
            </a:r>
            <a:r>
              <a:rPr lang="en-US" dirty="0" err="1"/>
              <a:t>odvrhl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16</a:t>
            </a:r>
            <a:r>
              <a:rPr lang="en-US" dirty="0" smtClean="0"/>
              <a:t> </a:t>
            </a:r>
            <a:r>
              <a:rPr lang="en-US" dirty="0" err="1"/>
              <a:t>Tvůj</a:t>
            </a:r>
            <a:r>
              <a:rPr lang="en-US" dirty="0"/>
              <a:t> </a:t>
            </a:r>
            <a:r>
              <a:rPr lang="en-US" dirty="0" err="1"/>
              <a:t>dům</a:t>
            </a:r>
            <a:r>
              <a:rPr lang="en-US" dirty="0"/>
              <a:t> a </a:t>
            </a:r>
            <a:r>
              <a:rPr lang="en-US" dirty="0" err="1"/>
              <a:t>tvé</a:t>
            </a:r>
            <a:r>
              <a:rPr lang="en-US" dirty="0"/>
              <a:t> </a:t>
            </a:r>
            <a:r>
              <a:rPr lang="en-US" dirty="0" err="1"/>
              <a:t>království</a:t>
            </a:r>
            <a:r>
              <a:rPr lang="en-US" dirty="0"/>
              <a:t> </a:t>
            </a:r>
            <a:r>
              <a:rPr lang="en-US" dirty="0" err="1"/>
              <a:t>budou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tebou</a:t>
            </a:r>
            <a:r>
              <a:rPr lang="en-US" dirty="0"/>
              <a:t> </a:t>
            </a:r>
            <a:r>
              <a:rPr lang="en-US" dirty="0" err="1"/>
              <a:t>trvat</a:t>
            </a:r>
            <a:r>
              <a:rPr lang="en-US" dirty="0"/>
              <a:t> </a:t>
            </a:r>
            <a:r>
              <a:rPr lang="en-US" dirty="0" err="1"/>
              <a:t>navěky</a:t>
            </a:r>
            <a:r>
              <a:rPr lang="en-US" dirty="0"/>
              <a:t>, </a:t>
            </a:r>
            <a:r>
              <a:rPr lang="en-US" dirty="0" err="1"/>
              <a:t>tvůj</a:t>
            </a:r>
            <a:r>
              <a:rPr lang="en-US" dirty="0"/>
              <a:t> </a:t>
            </a:r>
            <a:r>
              <a:rPr lang="en-US" dirty="0" err="1"/>
              <a:t>trůn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navěky</a:t>
            </a:r>
            <a:r>
              <a:rPr lang="en-US" dirty="0"/>
              <a:t> </a:t>
            </a:r>
            <a:r>
              <a:rPr lang="en-US" dirty="0" err="1"/>
              <a:t>upevněn</a:t>
            </a:r>
            <a:r>
              <a:rPr lang="en-US" dirty="0"/>
              <a:t>."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67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64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Jak by měl vypadat ten, kdo chce vést národ?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 </a:t>
            </a:r>
            <a:r>
              <a:rPr lang="cs-CZ" dirty="0"/>
              <a:t>by měl vypadat evropský politik, který má ambici sjednocovat evropské národy? Jak by měl vypadat politik, který chce budovat celosvětový mír? Co dnešním politikům chybí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/>
              <a:t>Jsou králové David a Šalomoun postavami, které nás v moderní době mohou v tomto smyslu něčemu naučit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/>
              <a:t>Jsou postavami, na jednání kterých krystalizují určité důležité principy vedení společnosti?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8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2838" y="-138719"/>
            <a:ext cx="9905998" cy="1478570"/>
          </a:xfrm>
        </p:spPr>
        <p:txBody>
          <a:bodyPr/>
          <a:lstStyle/>
          <a:p>
            <a:r>
              <a:rPr lang="cs-CZ" dirty="0"/>
              <a:t>Davidova pokorná odpověď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171" y="893834"/>
            <a:ext cx="11092579" cy="5706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17</a:t>
            </a:r>
            <a:r>
              <a:rPr lang="en-US" dirty="0"/>
              <a:t> </a:t>
            </a:r>
            <a:r>
              <a:rPr lang="en-US" dirty="0" err="1"/>
              <a:t>Nátan</a:t>
            </a:r>
            <a:r>
              <a:rPr lang="en-US" dirty="0"/>
              <a:t> k </a:t>
            </a:r>
            <a:r>
              <a:rPr lang="en-US" dirty="0" err="1"/>
              <a:t>Davidovi</a:t>
            </a:r>
            <a:r>
              <a:rPr lang="en-US" dirty="0"/>
              <a:t> </a:t>
            </a:r>
            <a:r>
              <a:rPr lang="en-US" dirty="0" err="1"/>
              <a:t>promluvil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smyslu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těchto</a:t>
            </a:r>
            <a:r>
              <a:rPr lang="en-US" dirty="0"/>
              <a:t> </a:t>
            </a:r>
            <a:r>
              <a:rPr lang="en-US" dirty="0" err="1"/>
              <a:t>slov</a:t>
            </a:r>
            <a:r>
              <a:rPr lang="en-US" dirty="0"/>
              <a:t> a </a:t>
            </a:r>
            <a:r>
              <a:rPr lang="en-US" dirty="0" err="1"/>
              <a:t>celého</a:t>
            </a:r>
            <a:r>
              <a:rPr lang="en-US" dirty="0"/>
              <a:t> </a:t>
            </a:r>
            <a:r>
              <a:rPr lang="en-US" dirty="0" err="1"/>
              <a:t>tohoto</a:t>
            </a:r>
            <a:r>
              <a:rPr lang="en-US" dirty="0"/>
              <a:t> </a:t>
            </a:r>
            <a:r>
              <a:rPr lang="en-US" dirty="0" err="1"/>
              <a:t>vidění</a:t>
            </a:r>
            <a:r>
              <a:rPr lang="en-US" dirty="0"/>
              <a:t>. </a:t>
            </a:r>
            <a:endParaRPr lang="cs-CZ" baseline="30000" dirty="0" smtClean="0"/>
          </a:p>
          <a:p>
            <a:pPr marL="0" indent="0">
              <a:buNone/>
            </a:pPr>
            <a:r>
              <a:rPr lang="en-US" baseline="30000" dirty="0" smtClean="0"/>
              <a:t>18</a:t>
            </a:r>
            <a:r>
              <a:rPr lang="en-US" dirty="0" smtClean="0"/>
              <a:t> </a:t>
            </a:r>
            <a:r>
              <a:rPr lang="en-US" dirty="0" err="1"/>
              <a:t>Král</a:t>
            </a:r>
            <a:r>
              <a:rPr lang="en-US" dirty="0"/>
              <a:t> David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vešel</a:t>
            </a:r>
            <a:r>
              <a:rPr lang="en-US" dirty="0"/>
              <a:t>, </a:t>
            </a:r>
            <a:r>
              <a:rPr lang="en-US" dirty="0" err="1"/>
              <a:t>usedl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Hospodinem</a:t>
            </a:r>
            <a:r>
              <a:rPr lang="en-US" dirty="0"/>
              <a:t> a </a:t>
            </a:r>
            <a:r>
              <a:rPr lang="en-US" dirty="0" err="1"/>
              <a:t>řekl</a:t>
            </a:r>
            <a:r>
              <a:rPr lang="en-US" dirty="0"/>
              <a:t>: "Co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já</a:t>
            </a:r>
            <a:r>
              <a:rPr lang="en-US" dirty="0"/>
              <a:t>, </a:t>
            </a:r>
            <a:r>
              <a:rPr lang="en-US" dirty="0" err="1"/>
              <a:t>Panovníku</a:t>
            </a:r>
            <a:r>
              <a:rPr lang="en-US" dirty="0"/>
              <a:t> </a:t>
            </a:r>
            <a:r>
              <a:rPr lang="en-US" dirty="0" err="1"/>
              <a:t>Hospodine</a:t>
            </a:r>
            <a:r>
              <a:rPr lang="en-US" dirty="0"/>
              <a:t>, a co je </a:t>
            </a:r>
            <a:r>
              <a:rPr lang="en-US" dirty="0" err="1"/>
              <a:t>můj</a:t>
            </a:r>
            <a:r>
              <a:rPr lang="en-US" dirty="0"/>
              <a:t> </a:t>
            </a:r>
            <a:r>
              <a:rPr lang="en-US" dirty="0" err="1"/>
              <a:t>dům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jsi</a:t>
            </a:r>
            <a:r>
              <a:rPr lang="en-US" dirty="0"/>
              <a:t> </a:t>
            </a:r>
            <a:r>
              <a:rPr lang="en-US" dirty="0" err="1"/>
              <a:t>mě</a:t>
            </a:r>
            <a:r>
              <a:rPr lang="en-US" dirty="0"/>
              <a:t> </a:t>
            </a:r>
            <a:r>
              <a:rPr lang="en-US" dirty="0" err="1"/>
              <a:t>přivedl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?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19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i</a:t>
            </a:r>
            <a:r>
              <a:rPr lang="en-US" dirty="0"/>
              <a:t> to </a:t>
            </a:r>
            <a:r>
              <a:rPr lang="en-US" dirty="0" err="1"/>
              <a:t>bylo</a:t>
            </a:r>
            <a:r>
              <a:rPr lang="en-US" dirty="0"/>
              <a:t> v </a:t>
            </a:r>
            <a:r>
              <a:rPr lang="en-US" dirty="0" err="1"/>
              <a:t>tvých</a:t>
            </a:r>
            <a:r>
              <a:rPr lang="en-US" dirty="0"/>
              <a:t> </a:t>
            </a:r>
            <a:r>
              <a:rPr lang="en-US" dirty="0" err="1"/>
              <a:t>očích</a:t>
            </a:r>
            <a:r>
              <a:rPr lang="en-US" dirty="0"/>
              <a:t> </a:t>
            </a:r>
            <a:r>
              <a:rPr lang="en-US" dirty="0" err="1"/>
              <a:t>málo</a:t>
            </a:r>
            <a:r>
              <a:rPr lang="en-US" dirty="0"/>
              <a:t>, </a:t>
            </a:r>
            <a:r>
              <a:rPr lang="en-US" dirty="0" err="1"/>
              <a:t>Panovníku</a:t>
            </a:r>
            <a:r>
              <a:rPr lang="en-US" dirty="0"/>
              <a:t> </a:t>
            </a:r>
            <a:r>
              <a:rPr lang="en-US" dirty="0" err="1"/>
              <a:t>Hospodine</a:t>
            </a:r>
            <a:r>
              <a:rPr lang="en-US" dirty="0"/>
              <a:t>. </a:t>
            </a:r>
            <a:r>
              <a:rPr lang="en-US" dirty="0" err="1"/>
              <a:t>Dokonce</a:t>
            </a:r>
            <a:r>
              <a:rPr lang="en-US" dirty="0"/>
              <a:t> </a:t>
            </a:r>
            <a:r>
              <a:rPr lang="en-US" dirty="0" err="1"/>
              <a:t>přislibuješ</a:t>
            </a:r>
            <a:r>
              <a:rPr lang="en-US" dirty="0"/>
              <a:t> </a:t>
            </a:r>
            <a:r>
              <a:rPr lang="en-US" dirty="0" err="1"/>
              <a:t>domu</a:t>
            </a:r>
            <a:r>
              <a:rPr lang="en-US" dirty="0"/>
              <a:t> </a:t>
            </a:r>
            <a:r>
              <a:rPr lang="en-US" dirty="0" err="1"/>
              <a:t>služebníka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dlouhá</a:t>
            </a:r>
            <a:r>
              <a:rPr lang="en-US" dirty="0"/>
              <a:t> </a:t>
            </a:r>
            <a:r>
              <a:rPr lang="en-US" dirty="0" err="1"/>
              <a:t>léta</a:t>
            </a:r>
            <a:r>
              <a:rPr lang="en-US" dirty="0"/>
              <a:t>. </a:t>
            </a:r>
            <a:r>
              <a:rPr lang="en-US" dirty="0" err="1"/>
              <a:t>Takové</a:t>
            </a:r>
            <a:r>
              <a:rPr lang="en-US" dirty="0"/>
              <a:t> </a:t>
            </a:r>
            <a:r>
              <a:rPr lang="en-US" dirty="0" err="1"/>
              <a:t>naučení</a:t>
            </a:r>
            <a:r>
              <a:rPr lang="en-US" dirty="0"/>
              <a:t> </a:t>
            </a:r>
            <a:r>
              <a:rPr lang="en-US" dirty="0" err="1"/>
              <a:t>dopřáváš</a:t>
            </a:r>
            <a:r>
              <a:rPr lang="en-US" dirty="0"/>
              <a:t> </a:t>
            </a:r>
            <a:r>
              <a:rPr lang="en-US" dirty="0" err="1"/>
              <a:t>člověku</a:t>
            </a:r>
            <a:r>
              <a:rPr lang="en-US" dirty="0"/>
              <a:t>, </a:t>
            </a:r>
            <a:r>
              <a:rPr lang="en-US" dirty="0" err="1"/>
              <a:t>Panovníku</a:t>
            </a:r>
            <a:r>
              <a:rPr lang="en-US" dirty="0"/>
              <a:t> </a:t>
            </a:r>
            <a:r>
              <a:rPr lang="en-US" dirty="0" err="1"/>
              <a:t>Hospodine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20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čem</a:t>
            </a:r>
            <a:r>
              <a:rPr lang="en-US" dirty="0"/>
              <a:t> by </a:t>
            </a:r>
            <a:r>
              <a:rPr lang="en-US" dirty="0" err="1"/>
              <a:t>ještě</a:t>
            </a:r>
            <a:r>
              <a:rPr lang="en-US" dirty="0"/>
              <a:t> </a:t>
            </a:r>
            <a:r>
              <a:rPr lang="en-US" dirty="0" err="1"/>
              <a:t>mohl</a:t>
            </a:r>
            <a:r>
              <a:rPr lang="en-US" dirty="0"/>
              <a:t> David k </a:t>
            </a:r>
            <a:r>
              <a:rPr lang="en-US" dirty="0" err="1"/>
              <a:t>tobě</a:t>
            </a:r>
            <a:r>
              <a:rPr lang="en-US" dirty="0"/>
              <a:t> </a:t>
            </a:r>
            <a:r>
              <a:rPr lang="en-US" dirty="0" err="1"/>
              <a:t>promluvit</a:t>
            </a:r>
            <a:r>
              <a:rPr lang="en-US" dirty="0"/>
              <a:t>? </a:t>
            </a:r>
            <a:r>
              <a:rPr lang="en-US" dirty="0" err="1"/>
              <a:t>Panovníku</a:t>
            </a:r>
            <a:r>
              <a:rPr lang="en-US" dirty="0"/>
              <a:t> </a:t>
            </a:r>
            <a:r>
              <a:rPr lang="en-US" dirty="0" err="1"/>
              <a:t>Hospodine</a:t>
            </a:r>
            <a:r>
              <a:rPr lang="en-US" dirty="0"/>
              <a:t>, ty </a:t>
            </a:r>
            <a:r>
              <a:rPr lang="en-US" dirty="0" err="1"/>
              <a:t>znáš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služebníka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21</a:t>
            </a:r>
            <a:r>
              <a:rPr lang="en-US" dirty="0" smtClean="0"/>
              <a:t> </a:t>
            </a:r>
            <a:r>
              <a:rPr lang="en-US" dirty="0"/>
              <a:t>Pro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slovo</a:t>
            </a:r>
            <a:r>
              <a:rPr lang="en-US" dirty="0"/>
              <a:t> a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srdce</a:t>
            </a:r>
            <a:r>
              <a:rPr lang="en-US" dirty="0"/>
              <a:t> </a:t>
            </a:r>
            <a:r>
              <a:rPr lang="en-US" dirty="0" err="1"/>
              <a:t>jsi</a:t>
            </a:r>
            <a:r>
              <a:rPr lang="en-US" dirty="0"/>
              <a:t> </a:t>
            </a:r>
            <a:r>
              <a:rPr lang="en-US" dirty="0" err="1"/>
              <a:t>učinil</a:t>
            </a:r>
            <a:r>
              <a:rPr lang="en-US" dirty="0"/>
              <a:t> </a:t>
            </a:r>
            <a:r>
              <a:rPr lang="en-US" dirty="0" err="1"/>
              <a:t>celou</a:t>
            </a:r>
            <a:r>
              <a:rPr lang="en-US" dirty="0"/>
              <a:t> </a:t>
            </a:r>
            <a:r>
              <a:rPr lang="en-US" dirty="0" err="1"/>
              <a:t>tuto</a:t>
            </a:r>
            <a:r>
              <a:rPr lang="en-US" dirty="0"/>
              <a:t> </a:t>
            </a:r>
            <a:r>
              <a:rPr lang="en-US" dirty="0" err="1"/>
              <a:t>velikou</a:t>
            </a:r>
            <a:r>
              <a:rPr lang="en-US" dirty="0"/>
              <a:t> </a:t>
            </a:r>
            <a:r>
              <a:rPr lang="en-US" dirty="0" err="1"/>
              <a:t>věc</a:t>
            </a:r>
            <a:r>
              <a:rPr lang="en-US" dirty="0"/>
              <a:t> a dal o </a:t>
            </a:r>
            <a:r>
              <a:rPr lang="en-US" dirty="0" err="1"/>
              <a:t>ní</a:t>
            </a:r>
            <a:r>
              <a:rPr lang="en-US" dirty="0"/>
              <a:t> </a:t>
            </a:r>
            <a:r>
              <a:rPr lang="en-US" dirty="0" err="1"/>
              <a:t>vědět</a:t>
            </a:r>
            <a:r>
              <a:rPr lang="en-US" dirty="0"/>
              <a:t> </a:t>
            </a:r>
            <a:r>
              <a:rPr lang="en-US" dirty="0" err="1"/>
              <a:t>svému</a:t>
            </a:r>
            <a:r>
              <a:rPr lang="en-US" dirty="0"/>
              <a:t> </a:t>
            </a:r>
            <a:r>
              <a:rPr lang="en-US" dirty="0" err="1"/>
              <a:t>služebníku</a:t>
            </a:r>
            <a:r>
              <a:rPr lang="en-US" dirty="0"/>
              <a:t>.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29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4263" y="-210157"/>
            <a:ext cx="9905998" cy="1478570"/>
          </a:xfrm>
        </p:spPr>
        <p:txBody>
          <a:bodyPr/>
          <a:lstStyle/>
          <a:p>
            <a:r>
              <a:rPr lang="cs-CZ" dirty="0"/>
              <a:t>Hospodin a jeho milovaný Izrael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1746" y="865259"/>
            <a:ext cx="11149729" cy="5678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22</a:t>
            </a:r>
            <a:r>
              <a:rPr lang="en-US" dirty="0"/>
              <a:t> </a:t>
            </a:r>
            <a:r>
              <a:rPr lang="en-US" dirty="0" err="1"/>
              <a:t>Vždyť</a:t>
            </a:r>
            <a:r>
              <a:rPr lang="en-US" dirty="0"/>
              <a:t> </a:t>
            </a:r>
            <a:r>
              <a:rPr lang="en-US" dirty="0" err="1"/>
              <a:t>jsi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veliký</a:t>
            </a:r>
            <a:r>
              <a:rPr lang="en-US" dirty="0"/>
              <a:t>, </a:t>
            </a:r>
            <a:r>
              <a:rPr lang="en-US" dirty="0" err="1"/>
              <a:t>Hospodine</a:t>
            </a:r>
            <a:r>
              <a:rPr lang="en-US" dirty="0"/>
              <a:t> </a:t>
            </a:r>
            <a:r>
              <a:rPr lang="en-US" dirty="0" err="1"/>
              <a:t>Bože</a:t>
            </a:r>
            <a:r>
              <a:rPr lang="en-US" dirty="0"/>
              <a:t>.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žádného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ty,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Boha</a:t>
            </a:r>
            <a:r>
              <a:rPr lang="en-US" dirty="0"/>
              <a:t> </a:t>
            </a:r>
            <a:r>
              <a:rPr lang="en-US" dirty="0" err="1"/>
              <a:t>kromě</a:t>
            </a:r>
            <a:r>
              <a:rPr lang="en-US" dirty="0"/>
              <a:t> </a:t>
            </a:r>
            <a:r>
              <a:rPr lang="en-US" dirty="0" err="1"/>
              <a:t>tebe</a:t>
            </a:r>
            <a:r>
              <a:rPr lang="en-US" dirty="0"/>
              <a:t>,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toho</a:t>
            </a:r>
            <a:r>
              <a:rPr lang="en-US" dirty="0"/>
              <a:t> </a:t>
            </a:r>
            <a:r>
              <a:rPr lang="en-US" dirty="0" err="1"/>
              <a:t>všeho</a:t>
            </a:r>
            <a:r>
              <a:rPr lang="en-US" dirty="0"/>
              <a:t>, co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uši</a:t>
            </a:r>
            <a:r>
              <a:rPr lang="en-US" dirty="0"/>
              <a:t> </a:t>
            </a:r>
            <a:r>
              <a:rPr lang="en-US" dirty="0" err="1"/>
              <a:t>slyšeli</a:t>
            </a:r>
            <a:r>
              <a:rPr lang="en-US" dirty="0"/>
              <a:t>. </a:t>
            </a:r>
            <a:endParaRPr lang="cs-CZ" baseline="30000" dirty="0" smtClean="0"/>
          </a:p>
          <a:p>
            <a:pPr marL="0" indent="0">
              <a:buNone/>
            </a:pPr>
            <a:r>
              <a:rPr lang="en-US" baseline="30000" dirty="0" smtClean="0"/>
              <a:t>23</a:t>
            </a:r>
            <a:r>
              <a:rPr lang="en-US" dirty="0" smtClean="0"/>
              <a:t> </a:t>
            </a:r>
            <a:r>
              <a:rPr lang="en-US" dirty="0" err="1"/>
              <a:t>Kdo</a:t>
            </a:r>
            <a:r>
              <a:rPr lang="en-US" dirty="0"/>
              <a:t> je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tvůj</a:t>
            </a:r>
            <a:r>
              <a:rPr lang="en-US" dirty="0"/>
              <a:t> lid,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Izrael</a:t>
            </a:r>
            <a:r>
              <a:rPr lang="en-US" dirty="0"/>
              <a:t>, </a:t>
            </a:r>
            <a:r>
              <a:rPr lang="en-US" dirty="0" err="1"/>
              <a:t>jediný</a:t>
            </a:r>
            <a:r>
              <a:rPr lang="en-US" dirty="0"/>
              <a:t> </a:t>
            </a:r>
            <a:r>
              <a:rPr lang="en-US" dirty="0" err="1"/>
              <a:t>pronárod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zemi</a:t>
            </a:r>
            <a:r>
              <a:rPr lang="en-US" dirty="0"/>
              <a:t>, </a:t>
            </a:r>
            <a:r>
              <a:rPr lang="en-US" dirty="0" err="1"/>
              <a:t>jejž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přišel</a:t>
            </a:r>
            <a:r>
              <a:rPr lang="en-US" dirty="0"/>
              <a:t> </a:t>
            </a:r>
            <a:r>
              <a:rPr lang="en-US" dirty="0" err="1"/>
              <a:t>vykoupit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svůj</a:t>
            </a:r>
            <a:r>
              <a:rPr lang="en-US" dirty="0"/>
              <a:t> lid, a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učinil</a:t>
            </a:r>
            <a:r>
              <a:rPr lang="en-US" dirty="0"/>
              <a:t> </a:t>
            </a:r>
            <a:r>
              <a:rPr lang="en-US" dirty="0" err="1"/>
              <a:t>jméno</a:t>
            </a:r>
            <a:r>
              <a:rPr lang="en-US" dirty="0"/>
              <a:t>! </a:t>
            </a:r>
            <a:r>
              <a:rPr lang="en-US" dirty="0" err="1"/>
              <a:t>Vykonal</a:t>
            </a:r>
            <a:r>
              <a:rPr lang="en-US" dirty="0"/>
              <a:t> </a:t>
            </a:r>
            <a:r>
              <a:rPr lang="en-US" dirty="0" err="1"/>
              <a:t>jsi</a:t>
            </a:r>
            <a:r>
              <a:rPr lang="en-US" dirty="0"/>
              <a:t> pro </a:t>
            </a:r>
            <a:r>
              <a:rPr lang="en-US" dirty="0" err="1"/>
              <a:t>něj</a:t>
            </a:r>
            <a:r>
              <a:rPr lang="en-US" dirty="0"/>
              <a:t> </a:t>
            </a:r>
            <a:r>
              <a:rPr lang="en-US" dirty="0" err="1"/>
              <a:t>veliké</a:t>
            </a:r>
            <a:r>
              <a:rPr lang="en-US" dirty="0"/>
              <a:t> a </a:t>
            </a:r>
            <a:r>
              <a:rPr lang="en-US" dirty="0" err="1"/>
              <a:t>hrozné</a:t>
            </a:r>
            <a:r>
              <a:rPr lang="en-US" dirty="0"/>
              <a:t> </a:t>
            </a:r>
            <a:r>
              <a:rPr lang="en-US" dirty="0" err="1"/>
              <a:t>věci</a:t>
            </a:r>
            <a:r>
              <a:rPr lang="en-US" dirty="0"/>
              <a:t>, pro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zemi</a:t>
            </a:r>
            <a:r>
              <a:rPr lang="en-US" dirty="0"/>
              <a:t>,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svým</a:t>
            </a:r>
            <a:r>
              <a:rPr lang="en-US" dirty="0"/>
              <a:t> </a:t>
            </a:r>
            <a:r>
              <a:rPr lang="en-US" dirty="0" err="1"/>
              <a:t>lidem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sis </a:t>
            </a:r>
            <a:r>
              <a:rPr lang="en-US" dirty="0" err="1"/>
              <a:t>vykoupil</a:t>
            </a:r>
            <a:r>
              <a:rPr lang="en-US" dirty="0"/>
              <a:t> z </a:t>
            </a:r>
            <a:r>
              <a:rPr lang="en-US" dirty="0" err="1"/>
              <a:t>Egypta</a:t>
            </a:r>
            <a:r>
              <a:rPr lang="en-US" dirty="0"/>
              <a:t>, z </a:t>
            </a:r>
            <a:r>
              <a:rPr lang="en-US" dirty="0" err="1"/>
              <a:t>pronárodů</a:t>
            </a:r>
            <a:r>
              <a:rPr lang="en-US" dirty="0"/>
              <a:t>, z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bohů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24</a:t>
            </a:r>
            <a:r>
              <a:rPr lang="en-US" dirty="0" smtClean="0"/>
              <a:t> </a:t>
            </a:r>
            <a:r>
              <a:rPr lang="en-US" dirty="0" err="1"/>
              <a:t>Pevně</a:t>
            </a:r>
            <a:r>
              <a:rPr lang="en-US" dirty="0"/>
              <a:t> </a:t>
            </a:r>
            <a:r>
              <a:rPr lang="en-US" dirty="0" err="1"/>
              <a:t>jsi</a:t>
            </a:r>
            <a:r>
              <a:rPr lang="en-US" dirty="0"/>
              <a:t> </a:t>
            </a:r>
            <a:r>
              <a:rPr lang="en-US" dirty="0" err="1"/>
              <a:t>podepřel</a:t>
            </a:r>
            <a:r>
              <a:rPr lang="en-US" dirty="0"/>
              <a:t> </a:t>
            </a:r>
            <a:r>
              <a:rPr lang="en-US" dirty="0" err="1"/>
              <a:t>svůj</a:t>
            </a:r>
            <a:r>
              <a:rPr lang="en-US" dirty="0"/>
              <a:t> </a:t>
            </a:r>
            <a:r>
              <a:rPr lang="en-US" dirty="0" err="1"/>
              <a:t>izraelský</a:t>
            </a:r>
            <a:r>
              <a:rPr lang="en-US" dirty="0"/>
              <a:t> lid, je </a:t>
            </a:r>
            <a:r>
              <a:rPr lang="en-US" dirty="0" err="1"/>
              <a:t>tvým</a:t>
            </a:r>
            <a:r>
              <a:rPr lang="en-US" dirty="0"/>
              <a:t> </a:t>
            </a:r>
            <a:r>
              <a:rPr lang="en-US" dirty="0" err="1"/>
              <a:t>lidem</a:t>
            </a:r>
            <a:r>
              <a:rPr lang="en-US" dirty="0"/>
              <a:t> </a:t>
            </a:r>
            <a:r>
              <a:rPr lang="en-US" dirty="0" err="1"/>
              <a:t>navěky</a:t>
            </a:r>
            <a:r>
              <a:rPr lang="en-US" dirty="0"/>
              <a:t>. A </a:t>
            </a:r>
            <a:r>
              <a:rPr lang="en-US" dirty="0" err="1"/>
              <a:t>sám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 </a:t>
            </a:r>
            <a:r>
              <a:rPr lang="en-US" dirty="0" err="1"/>
              <a:t>stal</a:t>
            </a:r>
            <a:r>
              <a:rPr lang="en-US" dirty="0"/>
              <a:t>, </a:t>
            </a:r>
            <a:r>
              <a:rPr lang="en-US" dirty="0" err="1"/>
              <a:t>Hospodine</a:t>
            </a:r>
            <a:r>
              <a:rPr lang="en-US" dirty="0"/>
              <a:t>, </a:t>
            </a:r>
            <a:r>
              <a:rPr lang="en-US" dirty="0" err="1"/>
              <a:t>Bohem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25</a:t>
            </a:r>
            <a:r>
              <a:rPr lang="en-US" dirty="0" smtClean="0"/>
              <a:t> </a:t>
            </a:r>
            <a:r>
              <a:rPr lang="en-US" dirty="0" err="1"/>
              <a:t>Nyní</a:t>
            </a:r>
            <a:r>
              <a:rPr lang="en-US" dirty="0"/>
              <a:t> </a:t>
            </a:r>
            <a:r>
              <a:rPr lang="en-US" dirty="0" err="1"/>
              <a:t>tedy</a:t>
            </a:r>
            <a:r>
              <a:rPr lang="en-US" dirty="0"/>
              <a:t>, </a:t>
            </a:r>
            <a:r>
              <a:rPr lang="en-US" dirty="0" err="1"/>
              <a:t>Hospodine</a:t>
            </a:r>
            <a:r>
              <a:rPr lang="en-US" dirty="0"/>
              <a:t> </a:t>
            </a:r>
            <a:r>
              <a:rPr lang="en-US" dirty="0" err="1"/>
              <a:t>Bože</a:t>
            </a:r>
            <a:r>
              <a:rPr lang="en-US" dirty="0"/>
              <a:t>, </a:t>
            </a:r>
            <a:r>
              <a:rPr lang="en-US" dirty="0" err="1"/>
              <a:t>potvrď</a:t>
            </a:r>
            <a:r>
              <a:rPr lang="en-US" dirty="0"/>
              <a:t> </a:t>
            </a:r>
            <a:r>
              <a:rPr lang="en-US" dirty="0" err="1"/>
              <a:t>navěky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slovo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jsi</a:t>
            </a:r>
            <a:r>
              <a:rPr lang="en-US" dirty="0"/>
              <a:t> </a:t>
            </a:r>
            <a:r>
              <a:rPr lang="en-US" dirty="0" err="1"/>
              <a:t>promluvil</a:t>
            </a:r>
            <a:r>
              <a:rPr lang="en-US" dirty="0"/>
              <a:t> o </a:t>
            </a:r>
            <a:r>
              <a:rPr lang="en-US" dirty="0" err="1"/>
              <a:t>svém</a:t>
            </a:r>
            <a:r>
              <a:rPr lang="en-US" dirty="0"/>
              <a:t> </a:t>
            </a:r>
            <a:r>
              <a:rPr lang="en-US" dirty="0" err="1"/>
              <a:t>služebníku</a:t>
            </a:r>
            <a:r>
              <a:rPr lang="en-US" dirty="0"/>
              <a:t> a o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domě</a:t>
            </a:r>
            <a:r>
              <a:rPr lang="en-US" dirty="0"/>
              <a:t>. </a:t>
            </a:r>
            <a:r>
              <a:rPr lang="en-US" dirty="0" err="1"/>
              <a:t>Učiň</a:t>
            </a:r>
            <a:r>
              <a:rPr lang="en-US" dirty="0"/>
              <a:t>,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jsi</a:t>
            </a:r>
            <a:r>
              <a:rPr lang="en-US" dirty="0"/>
              <a:t> </a:t>
            </a:r>
            <a:r>
              <a:rPr lang="en-US" dirty="0" err="1"/>
              <a:t>promluvil</a:t>
            </a:r>
            <a:r>
              <a:rPr lang="en-US" dirty="0"/>
              <a:t>.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106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14326"/>
            <a:ext cx="11087100" cy="1214437"/>
          </a:xfrm>
        </p:spPr>
        <p:txBody>
          <a:bodyPr>
            <a:normAutofit fontScale="90000"/>
          </a:bodyPr>
          <a:lstStyle/>
          <a:p>
            <a:r>
              <a:rPr lang="cs-CZ" altLang="cs-CZ" sz="4000" dirty="0" smtClean="0"/>
              <a:t>Hospodářský </a:t>
            </a:r>
            <a:r>
              <a:rPr lang="cs-CZ" altLang="cs-CZ" sz="4000" dirty="0"/>
              <a:t>zázrak před 3000 lety – zlatá doba krále Šalomouna (</a:t>
            </a:r>
            <a:r>
              <a:rPr lang="cs-CZ" altLang="cs-CZ" sz="4000" dirty="0" smtClean="0"/>
              <a:t>1K</a:t>
            </a:r>
            <a:r>
              <a:rPr lang="cs-CZ" altLang="cs-CZ" sz="4000" cap="none" dirty="0" smtClean="0"/>
              <a:t>r</a:t>
            </a:r>
            <a:r>
              <a:rPr lang="cs-CZ" altLang="cs-CZ" sz="4000" dirty="0" smtClean="0"/>
              <a:t> </a:t>
            </a:r>
            <a:r>
              <a:rPr lang="cs-CZ" altLang="cs-CZ" sz="4000" dirty="0"/>
              <a:t>3-5) </a:t>
            </a:r>
            <a:br>
              <a:rPr lang="cs-CZ" altLang="cs-CZ" sz="4000" dirty="0"/>
            </a:br>
            <a:endParaRPr lang="cs-CZ" altLang="cs-CZ" sz="4000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815013" y="1384301"/>
            <a:ext cx="6215061" cy="5210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800" dirty="0"/>
              <a:t>Davidovi </a:t>
            </a:r>
            <a:r>
              <a:rPr lang="cs-CZ" altLang="cs-CZ" sz="2800" dirty="0" smtClean="0"/>
              <a:t>synové, </a:t>
            </a:r>
            <a:r>
              <a:rPr lang="cs-CZ" altLang="cs-CZ" sz="2800" dirty="0" err="1" smtClean="0"/>
              <a:t>Adonijáš</a:t>
            </a:r>
            <a:r>
              <a:rPr lang="cs-CZ" altLang="cs-CZ" sz="2800" dirty="0" smtClean="0"/>
              <a:t> a:</a:t>
            </a:r>
            <a:endParaRPr lang="cs-CZ" altLang="cs-CZ" sz="2800" dirty="0"/>
          </a:p>
          <a:p>
            <a:pPr marL="0" indent="0">
              <a:buNone/>
            </a:pPr>
            <a:r>
              <a:rPr lang="cs-CZ" altLang="cs-CZ" sz="2800" dirty="0"/>
              <a:t>Šalomoun (961-931)</a:t>
            </a:r>
          </a:p>
          <a:p>
            <a:pPr marL="0" indent="0">
              <a:buNone/>
            </a:pPr>
            <a:r>
              <a:rPr lang="cs-CZ" altLang="cs-CZ" sz="2800" dirty="0"/>
              <a:t>Stavitel</a:t>
            </a:r>
          </a:p>
          <a:p>
            <a:pPr marL="0" indent="0">
              <a:buNone/>
            </a:pPr>
            <a:r>
              <a:rPr lang="cs-CZ" altLang="cs-CZ" sz="2800" dirty="0"/>
              <a:t>Armáda, koně</a:t>
            </a:r>
          </a:p>
          <a:p>
            <a:pPr marL="0" indent="0">
              <a:buNone/>
            </a:pPr>
            <a:r>
              <a:rPr lang="cs-CZ" altLang="cs-CZ" sz="2800" dirty="0"/>
              <a:t>Obchodník</a:t>
            </a:r>
          </a:p>
          <a:p>
            <a:pPr marL="0" indent="0">
              <a:buNone/>
            </a:pPr>
            <a:r>
              <a:rPr lang="cs-CZ" altLang="cs-CZ" sz="2800" dirty="0"/>
              <a:t>sňatky</a:t>
            </a:r>
          </a:p>
        </p:txBody>
      </p:sp>
      <p:pic>
        <p:nvPicPr>
          <p:cNvPr id="16392" name="Picture 8" descr="so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384301"/>
            <a:ext cx="5210175" cy="5210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68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dirty="0" smtClean="0"/>
              <a:t>Žádost </a:t>
            </a:r>
            <a:r>
              <a:rPr lang="cs-CZ" altLang="cs-CZ" sz="4000" dirty="0"/>
              <a:t>o vnímavé srdce (</a:t>
            </a:r>
            <a:r>
              <a:rPr lang="cs-CZ" altLang="cs-CZ" sz="4000" dirty="0" smtClean="0"/>
              <a:t>1K</a:t>
            </a:r>
            <a:r>
              <a:rPr lang="cs-CZ" altLang="cs-CZ" sz="4000" cap="none" dirty="0" smtClean="0"/>
              <a:t>r</a:t>
            </a:r>
            <a:r>
              <a:rPr lang="cs-CZ" altLang="cs-CZ" sz="4000" dirty="0" smtClean="0"/>
              <a:t> </a:t>
            </a:r>
            <a:r>
              <a:rPr lang="cs-CZ" altLang="cs-CZ" sz="4000" dirty="0"/>
              <a:t>3; 10,1-13)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417638"/>
            <a:ext cx="3986213" cy="51371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2800" dirty="0"/>
              <a:t>Šalomounovo bohatství a moudrost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dirty="0"/>
              <a:t>„</a:t>
            </a:r>
            <a:r>
              <a:rPr lang="cs-CZ" altLang="cs-CZ" sz="2800" dirty="0" err="1"/>
              <a:t>Šalomounské</a:t>
            </a:r>
            <a:r>
              <a:rPr lang="cs-CZ" altLang="cs-CZ" sz="2800" dirty="0"/>
              <a:t> řešení“ (1Kr 3,16-28)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dirty="0"/>
              <a:t>Řečnická zručnost, básnictví, příroda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dirty="0"/>
              <a:t>Královna ze Sáby</a:t>
            </a:r>
          </a:p>
        </p:txBody>
      </p:sp>
      <p:pic>
        <p:nvPicPr>
          <p:cNvPr id="18438" name="Picture 6" descr="salom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1113" y="1417638"/>
            <a:ext cx="7096124" cy="54219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62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188914"/>
            <a:ext cx="9144000" cy="1228725"/>
          </a:xfrm>
        </p:spPr>
        <p:txBody>
          <a:bodyPr/>
          <a:lstStyle/>
          <a:p>
            <a:r>
              <a:rPr lang="cs-CZ" altLang="cs-CZ" sz="4000" dirty="0" smtClean="0"/>
              <a:t>Chrám </a:t>
            </a:r>
            <a:r>
              <a:rPr lang="cs-CZ" altLang="cs-CZ" sz="4000" dirty="0"/>
              <a:t>pro Boží slávu (</a:t>
            </a:r>
            <a:r>
              <a:rPr lang="cs-CZ" altLang="cs-CZ" sz="4000" dirty="0" smtClean="0"/>
              <a:t>1K</a:t>
            </a:r>
            <a:r>
              <a:rPr lang="cs-CZ" altLang="cs-CZ" sz="4000" cap="none" dirty="0" smtClean="0"/>
              <a:t>r</a:t>
            </a:r>
            <a:r>
              <a:rPr lang="cs-CZ" altLang="cs-CZ" sz="4000" dirty="0" smtClean="0"/>
              <a:t> </a:t>
            </a:r>
            <a:r>
              <a:rPr lang="cs-CZ" altLang="cs-CZ" sz="4000" dirty="0"/>
              <a:t>5 – 8)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31838" y="1257300"/>
            <a:ext cx="4572000" cy="5340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800" dirty="0"/>
              <a:t>Hora </a:t>
            </a:r>
            <a:r>
              <a:rPr lang="cs-CZ" altLang="cs-CZ" sz="2800" dirty="0" err="1"/>
              <a:t>Moria</a:t>
            </a:r>
            <a:endParaRPr lang="cs-CZ" altLang="cs-CZ" sz="2800" dirty="0"/>
          </a:p>
          <a:p>
            <a:pPr marL="0" indent="0">
              <a:buNone/>
            </a:pPr>
            <a:r>
              <a:rPr lang="cs-CZ" altLang="cs-CZ" sz="2800" dirty="0"/>
              <a:t>Rozsáhlé přípravy</a:t>
            </a:r>
          </a:p>
          <a:p>
            <a:pPr marL="0" indent="0">
              <a:buNone/>
            </a:pPr>
            <a:r>
              <a:rPr lang="cs-CZ" altLang="cs-CZ" sz="2800" dirty="0"/>
              <a:t>Svatyně a </a:t>
            </a:r>
            <a:r>
              <a:rPr lang="cs-CZ" altLang="cs-CZ" sz="2800" dirty="0" err="1"/>
              <a:t>velesvatyně</a:t>
            </a:r>
            <a:r>
              <a:rPr lang="cs-CZ" altLang="cs-CZ" sz="2800" dirty="0"/>
              <a:t> a další prvky</a:t>
            </a:r>
          </a:p>
          <a:p>
            <a:pPr marL="0" indent="0">
              <a:buNone/>
            </a:pPr>
            <a:r>
              <a:rPr lang="cs-CZ" altLang="cs-CZ" sz="2800" dirty="0"/>
              <a:t>Vnější formy ukazují na to, že Hospodin je Pánem nade vším</a:t>
            </a:r>
          </a:p>
          <a:p>
            <a:pPr marL="0" indent="0">
              <a:buNone/>
            </a:pPr>
            <a:r>
              <a:rPr lang="cs-CZ" altLang="cs-CZ" sz="2800" dirty="0"/>
              <a:t>Nový úsek dějin Izraele</a:t>
            </a:r>
          </a:p>
        </p:txBody>
      </p:sp>
      <p:pic>
        <p:nvPicPr>
          <p:cNvPr id="20486" name="Picture 6" descr="JEWISH_TEMPLE000000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6022" y="1771651"/>
            <a:ext cx="7155978" cy="39497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7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dirty="0" smtClean="0"/>
              <a:t>„Hospodine</a:t>
            </a:r>
            <a:r>
              <a:rPr lang="cs-CZ" altLang="cs-CZ" sz="4000" dirty="0"/>
              <a:t>, kdo smí přebývat v tvém stanu?“ (</a:t>
            </a:r>
            <a:r>
              <a:rPr lang="cs-CZ" altLang="cs-CZ" sz="4000" dirty="0" smtClean="0"/>
              <a:t>1K</a:t>
            </a:r>
            <a:r>
              <a:rPr lang="cs-CZ" altLang="cs-CZ" sz="4000" cap="none" dirty="0" smtClean="0"/>
              <a:t>r</a:t>
            </a:r>
            <a:r>
              <a:rPr lang="cs-CZ" altLang="cs-CZ" sz="4000" dirty="0" smtClean="0"/>
              <a:t> </a:t>
            </a:r>
            <a:r>
              <a:rPr lang="cs-CZ" altLang="cs-CZ" sz="4000" dirty="0"/>
              <a:t>8,22-61; Ž 15; Ž 24)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95337" y="1814514"/>
            <a:ext cx="4038600" cy="45339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altLang="cs-CZ" sz="2800" dirty="0"/>
              <a:t>Hospodin není vázán na 1 místo</a:t>
            </a:r>
          </a:p>
          <a:p>
            <a:pPr marL="0" indent="0">
              <a:buNone/>
            </a:pPr>
            <a:r>
              <a:rPr lang="cs-CZ" altLang="cs-CZ" sz="2800" dirty="0"/>
              <a:t>Prostor – všechna </a:t>
            </a:r>
            <a:r>
              <a:rPr lang="cs-CZ" altLang="cs-CZ" sz="2800" dirty="0" err="1"/>
              <a:t>mista</a:t>
            </a:r>
            <a:endParaRPr lang="cs-CZ" altLang="cs-CZ" sz="2800" dirty="0"/>
          </a:p>
          <a:p>
            <a:pPr marL="0" indent="0">
              <a:buNone/>
            </a:pPr>
            <a:r>
              <a:rPr lang="cs-CZ" altLang="cs-CZ" sz="2800" dirty="0"/>
              <a:t>Sabat – všechny časy</a:t>
            </a:r>
          </a:p>
          <a:p>
            <a:pPr marL="0" indent="0">
              <a:buNone/>
            </a:pPr>
            <a:r>
              <a:rPr lang="cs-CZ" altLang="cs-CZ" sz="2800" dirty="0"/>
              <a:t>Oběti – všechny dary</a:t>
            </a:r>
          </a:p>
          <a:p>
            <a:pPr marL="0" indent="0">
              <a:buNone/>
            </a:pPr>
            <a:r>
              <a:rPr lang="cs-CZ" altLang="cs-CZ" sz="2800" dirty="0"/>
              <a:t>Kněží – všichni lidé</a:t>
            </a:r>
          </a:p>
          <a:p>
            <a:pPr marL="0" indent="0">
              <a:buNone/>
            </a:pPr>
            <a:r>
              <a:rPr lang="cs-CZ" altLang="cs-CZ" sz="2800" dirty="0"/>
              <a:t>Izrael – všechny národy</a:t>
            </a:r>
          </a:p>
        </p:txBody>
      </p:sp>
      <p:pic>
        <p:nvPicPr>
          <p:cNvPr id="30726" name="Picture 6" descr="model-of-second-temple-built-in-jerusal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8245" y="1417638"/>
            <a:ext cx="6024155" cy="52149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3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Templ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38742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SWCornerRe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4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USOut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4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ViewOuterCourts2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4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0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4"/>
          </a:xfrm>
        </p:spPr>
      </p:pic>
    </p:spTree>
    <p:extLst>
      <p:ext uri="{BB962C8B-B14F-4D97-AF65-F5344CB8AC3E}">
        <p14:creationId xmlns:p14="http://schemas.microsoft.com/office/powerpoint/2010/main" val="20874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ViewOuterCourts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4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 smtClean="0"/>
              <a:t>Kněží </a:t>
            </a:r>
            <a:r>
              <a:rPr lang="cs-CZ" altLang="cs-CZ" sz="4000" dirty="0"/>
              <a:t>ve SZ – kmen bez majetku (</a:t>
            </a:r>
            <a:r>
              <a:rPr lang="cs-CZ" altLang="cs-CZ" sz="4000" dirty="0" err="1" smtClean="0"/>
              <a:t>L</a:t>
            </a:r>
            <a:r>
              <a:rPr lang="cs-CZ" altLang="cs-CZ" sz="4000" cap="none" dirty="0" err="1" smtClean="0"/>
              <a:t>v</a:t>
            </a:r>
            <a:r>
              <a:rPr lang="cs-CZ" altLang="cs-CZ" sz="4000" dirty="0" smtClean="0"/>
              <a:t> </a:t>
            </a:r>
            <a:r>
              <a:rPr lang="cs-CZ" altLang="cs-CZ" sz="4000" dirty="0"/>
              <a:t>8 – 9)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14375" y="1484314"/>
            <a:ext cx="5094289" cy="51133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sz="2800" dirty="0"/>
              <a:t>Dlouhá historie…</a:t>
            </a:r>
          </a:p>
          <a:p>
            <a:pPr marL="0" indent="0">
              <a:buNone/>
            </a:pPr>
            <a:r>
              <a:rPr lang="cs-CZ" altLang="cs-CZ" sz="2800" dirty="0"/>
              <a:t>Levité a Áron</a:t>
            </a:r>
          </a:p>
          <a:p>
            <a:pPr marL="0" indent="0">
              <a:buNone/>
            </a:pPr>
            <a:r>
              <a:rPr lang="cs-CZ" altLang="cs-CZ" sz="2800" dirty="0"/>
              <a:t>Vyvolení – plnění smlouvy ve velké míře</a:t>
            </a:r>
          </a:p>
          <a:p>
            <a:pPr marL="0" indent="0">
              <a:buNone/>
            </a:pPr>
            <a:r>
              <a:rPr lang="cs-CZ" altLang="cs-CZ" sz="2800" dirty="0"/>
              <a:t>Znamení Boží svatosti a odkaz na toho, který je Jiný</a:t>
            </a:r>
          </a:p>
          <a:p>
            <a:pPr marL="0" indent="0">
              <a:buNone/>
            </a:pPr>
            <a:r>
              <a:rPr lang="cs-CZ" altLang="cs-CZ" sz="2800" dirty="0"/>
              <a:t>Oběti </a:t>
            </a:r>
          </a:p>
          <a:p>
            <a:pPr marL="0" indent="0">
              <a:buNone/>
            </a:pPr>
            <a:r>
              <a:rPr lang="cs-CZ" altLang="cs-CZ" sz="2800" dirty="0"/>
              <a:t>Požehnání</a:t>
            </a:r>
          </a:p>
          <a:p>
            <a:pPr marL="0" indent="0">
              <a:buNone/>
            </a:pPr>
            <a:r>
              <a:rPr lang="cs-CZ" altLang="cs-CZ" sz="2800" dirty="0"/>
              <a:t>Velekněz </a:t>
            </a:r>
          </a:p>
        </p:txBody>
      </p:sp>
      <p:pic>
        <p:nvPicPr>
          <p:cNvPr id="34825" name="Picture 9" descr="moses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9325" y="1124243"/>
            <a:ext cx="4486275" cy="57166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5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smtClean="0"/>
              <a:t>Rozpad </a:t>
            </a:r>
            <a:r>
              <a:rPr lang="cs-CZ" altLang="cs-CZ" sz="4000" dirty="0"/>
              <a:t>velké říše (</a:t>
            </a:r>
            <a:r>
              <a:rPr lang="cs-CZ" altLang="cs-CZ" sz="4000" dirty="0" smtClean="0"/>
              <a:t>1K</a:t>
            </a:r>
            <a:r>
              <a:rPr lang="cs-CZ" altLang="cs-CZ" sz="4000" cap="none" dirty="0" smtClean="0"/>
              <a:t>r</a:t>
            </a:r>
            <a:r>
              <a:rPr lang="cs-CZ" altLang="cs-CZ" sz="4000" dirty="0" smtClean="0"/>
              <a:t> </a:t>
            </a:r>
            <a:r>
              <a:rPr lang="cs-CZ" altLang="cs-CZ" sz="4000" dirty="0"/>
              <a:t>12)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11200" y="1417638"/>
            <a:ext cx="5384800" cy="4533900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800" dirty="0"/>
              <a:t>Šalomoun – vrchol i krize, vedoucí k rozpadu</a:t>
            </a:r>
          </a:p>
          <a:p>
            <a:pPr marL="0" indent="0">
              <a:buNone/>
            </a:pPr>
            <a:r>
              <a:rPr lang="cs-CZ" altLang="cs-CZ" sz="2800" dirty="0"/>
              <a:t>Politika a přepych</a:t>
            </a:r>
          </a:p>
          <a:p>
            <a:pPr marL="0" indent="0">
              <a:buNone/>
            </a:pPr>
            <a:r>
              <a:rPr lang="cs-CZ" altLang="cs-CZ" sz="2800" dirty="0"/>
              <a:t>Námezdní práce a sociální nepokoj</a:t>
            </a:r>
          </a:p>
          <a:p>
            <a:pPr marL="0" indent="0">
              <a:buNone/>
            </a:pPr>
            <a:r>
              <a:rPr lang="cs-CZ" altLang="cs-CZ" sz="2800" dirty="0"/>
              <a:t>Severní a Jižní stát</a:t>
            </a:r>
          </a:p>
          <a:p>
            <a:pPr marL="0" indent="0">
              <a:buNone/>
            </a:pPr>
            <a:r>
              <a:rPr lang="cs-CZ" altLang="cs-CZ" sz="2800" dirty="0"/>
              <a:t>Šalomounova modloslužba</a:t>
            </a:r>
          </a:p>
        </p:txBody>
      </p:sp>
      <p:pic>
        <p:nvPicPr>
          <p:cNvPr id="36870" name="Picture 6" descr="prophe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3200" y="-115002"/>
            <a:ext cx="4368800" cy="69730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8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smtClean="0"/>
              <a:t>Katastrofy </a:t>
            </a:r>
            <a:r>
              <a:rPr lang="cs-CZ" altLang="cs-CZ" sz="4000" dirty="0"/>
              <a:t>v Severní říši (</a:t>
            </a:r>
            <a:r>
              <a:rPr lang="cs-CZ" altLang="cs-CZ" sz="4000" dirty="0" smtClean="0"/>
              <a:t>2K</a:t>
            </a:r>
            <a:r>
              <a:rPr lang="cs-CZ" altLang="cs-CZ" sz="4000" cap="none" dirty="0" smtClean="0"/>
              <a:t>r</a:t>
            </a:r>
            <a:r>
              <a:rPr lang="cs-CZ" altLang="cs-CZ" sz="4000" dirty="0" smtClean="0"/>
              <a:t> </a:t>
            </a:r>
            <a:r>
              <a:rPr lang="cs-CZ" altLang="cs-CZ" sz="4000" dirty="0"/>
              <a:t>17)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3901" y="1246188"/>
            <a:ext cx="5662612" cy="5380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800" dirty="0"/>
              <a:t>Náboženské </a:t>
            </a:r>
            <a:r>
              <a:rPr lang="cs-CZ" altLang="cs-CZ" sz="2800" dirty="0" smtClean="0"/>
              <a:t>rozdělení, </a:t>
            </a:r>
            <a:r>
              <a:rPr lang="cs-CZ" altLang="cs-CZ" sz="2800" dirty="0"/>
              <a:t>Dan a </a:t>
            </a:r>
            <a:r>
              <a:rPr lang="cs-CZ" altLang="cs-CZ" sz="2800" dirty="0" err="1"/>
              <a:t>Bét</a:t>
            </a:r>
            <a:r>
              <a:rPr lang="cs-CZ" altLang="cs-CZ" sz="2800" dirty="0"/>
              <a:t>-el (</a:t>
            </a:r>
            <a:r>
              <a:rPr lang="cs-CZ" altLang="cs-CZ" sz="2800" dirty="0" err="1"/>
              <a:t>Jarobeám</a:t>
            </a:r>
            <a:r>
              <a:rPr lang="cs-CZ" altLang="cs-CZ" sz="2800" dirty="0"/>
              <a:t> I.)</a:t>
            </a:r>
          </a:p>
          <a:p>
            <a:pPr marL="0" indent="0">
              <a:buNone/>
            </a:pPr>
            <a:r>
              <a:rPr lang="cs-CZ" altLang="cs-CZ" sz="2800" dirty="0"/>
              <a:t>Porušení zákazu zobrazování a další modloslužba</a:t>
            </a:r>
          </a:p>
          <a:p>
            <a:pPr marL="0" indent="0">
              <a:buNone/>
            </a:pPr>
            <a:r>
              <a:rPr lang="cs-CZ" altLang="cs-CZ" sz="2800" dirty="0"/>
              <a:t>Války o trůn</a:t>
            </a:r>
          </a:p>
          <a:p>
            <a:pPr marL="0" indent="0">
              <a:buNone/>
            </a:pPr>
            <a:r>
              <a:rPr lang="cs-CZ" altLang="cs-CZ" sz="2800" dirty="0"/>
              <a:t>Asyřané definitivně pohltí Severní říši v roce 722 </a:t>
            </a:r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 smtClean="0"/>
              <a:t>Jižní říši Babylóňané 587…</a:t>
            </a:r>
            <a:endParaRPr lang="cs-CZ" altLang="cs-CZ" sz="2800" dirty="0"/>
          </a:p>
        </p:txBody>
      </p:sp>
      <p:pic>
        <p:nvPicPr>
          <p:cNvPr id="38918" name="Picture 6" descr="01jerob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6513" y="1417638"/>
            <a:ext cx="5947106" cy="48176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2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749423"/>
            <a:ext cx="10217150" cy="4865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Má-li </a:t>
            </a:r>
            <a:r>
              <a:rPr lang="cs-CZ" dirty="0"/>
              <a:t>být </a:t>
            </a:r>
            <a:r>
              <a:rPr lang="cs-CZ" dirty="0" smtClean="0"/>
              <a:t>vláda spravedlivá, </a:t>
            </a:r>
            <a:r>
              <a:rPr lang="cs-CZ" dirty="0"/>
              <a:t>nad </a:t>
            </a:r>
            <a:r>
              <a:rPr lang="cs-CZ" dirty="0" smtClean="0"/>
              <a:t>králem musí </a:t>
            </a:r>
            <a:r>
              <a:rPr lang="cs-CZ" dirty="0"/>
              <a:t>být autorita, určující </a:t>
            </a:r>
            <a:r>
              <a:rPr lang="cs-CZ" dirty="0" smtClean="0"/>
              <a:t>a garantující základní </a:t>
            </a:r>
            <a:r>
              <a:rPr lang="cs-CZ" dirty="0"/>
              <a:t>lidské </a:t>
            </a:r>
            <a:r>
              <a:rPr lang="cs-CZ" dirty="0" smtClean="0"/>
              <a:t>hodnoty</a:t>
            </a:r>
          </a:p>
          <a:p>
            <a:pPr marL="0" indent="0">
              <a:buNone/>
            </a:pPr>
            <a:r>
              <a:rPr lang="cs-CZ" dirty="0" smtClean="0"/>
              <a:t>Pokud se David </a:t>
            </a:r>
            <a:r>
              <a:rPr lang="cs-CZ" dirty="0"/>
              <a:t>a </a:t>
            </a:r>
            <a:r>
              <a:rPr lang="cs-CZ" dirty="0" smtClean="0"/>
              <a:t>Šalomoun této </a:t>
            </a:r>
            <a:r>
              <a:rPr lang="cs-CZ" dirty="0"/>
              <a:t>myšlenky drží</a:t>
            </a:r>
            <a:r>
              <a:rPr lang="cs-CZ" dirty="0" smtClean="0"/>
              <a:t>, </a:t>
            </a:r>
            <a:r>
              <a:rPr lang="cs-CZ" dirty="0"/>
              <a:t>země prosperuje a je vůči obyvatelům </a:t>
            </a:r>
            <a:r>
              <a:rPr lang="cs-CZ" dirty="0" smtClean="0"/>
              <a:t>spravedlivá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/>
              <a:t>Davidovi a Šalomounovi </a:t>
            </a:r>
            <a:r>
              <a:rPr lang="cs-CZ" dirty="0" smtClean="0"/>
              <a:t>již téměř </a:t>
            </a:r>
            <a:r>
              <a:rPr lang="cs-CZ" dirty="0"/>
              <a:t>žádný </a:t>
            </a:r>
            <a:r>
              <a:rPr lang="cs-CZ" dirty="0" smtClean="0"/>
              <a:t>král, </a:t>
            </a:r>
            <a:r>
              <a:rPr lang="cs-CZ" dirty="0"/>
              <a:t>který by </a:t>
            </a:r>
            <a:r>
              <a:rPr lang="cs-CZ" dirty="0" smtClean="0"/>
              <a:t>vládl </a:t>
            </a:r>
            <a:r>
              <a:rPr lang="cs-CZ" dirty="0"/>
              <a:t>tímto způsobem, v Izraeli </a:t>
            </a:r>
            <a:r>
              <a:rPr lang="cs-CZ" dirty="0" smtClean="0"/>
              <a:t>se tak </a:t>
            </a:r>
            <a:r>
              <a:rPr lang="cs-CZ" dirty="0"/>
              <a:t>postupně rodí myšlenka ideálního, Bohem poslaného Krále, </a:t>
            </a:r>
            <a:r>
              <a:rPr lang="cs-CZ" dirty="0" smtClean="0"/>
              <a:t>Mesiáše</a:t>
            </a:r>
          </a:p>
          <a:p>
            <a:pPr marL="0" indent="0">
              <a:buNone/>
            </a:pPr>
            <a:r>
              <a:rPr lang="cs-CZ" dirty="0"/>
              <a:t>Křesťané jej spatřují v Ježíšovi. Ježíšovo poselství může být návodem i pro současné vládce, i pro každého člověka. Je to totiž poselství o skutečném </a:t>
            </a:r>
            <a:r>
              <a:rPr lang="cs-CZ" dirty="0" smtClean="0"/>
              <a:t>lidství.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640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0" y="540913"/>
            <a:ext cx="10730361" cy="1556175"/>
          </a:xfrm>
        </p:spPr>
        <p:txBody>
          <a:bodyPr/>
          <a:lstStyle/>
          <a:p>
            <a:r>
              <a:rPr lang="cs-CZ" dirty="0" smtClean="0"/>
              <a:t>Suzanne Vega: </a:t>
            </a:r>
            <a:r>
              <a:rPr lang="en-US" dirty="0" smtClean="0"/>
              <a:t>"Horizon </a:t>
            </a:r>
            <a:r>
              <a:rPr lang="en-US" dirty="0"/>
              <a:t>(There Is A Road)"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1641414"/>
            <a:ext cx="9661415" cy="5055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There is a road</a:t>
            </a:r>
            <a:br>
              <a:rPr lang="en-US" dirty="0"/>
            </a:br>
            <a:r>
              <a:rPr lang="en-US" dirty="0"/>
              <a:t>Beyond this one</a:t>
            </a:r>
            <a:br>
              <a:rPr lang="en-US" dirty="0"/>
            </a:br>
            <a:r>
              <a:rPr lang="en-US" dirty="0"/>
              <a:t>It’s called the path</a:t>
            </a:r>
            <a:br>
              <a:rPr lang="en-US" dirty="0"/>
            </a:br>
            <a:r>
              <a:rPr lang="en-US" dirty="0"/>
              <a:t>We don’t yet take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 can feel how it longs</a:t>
            </a:r>
            <a:br>
              <a:rPr lang="en-US" dirty="0"/>
            </a:br>
            <a:r>
              <a:rPr lang="en-US" dirty="0"/>
              <a:t>To be entered upon</a:t>
            </a:r>
            <a:br>
              <a:rPr lang="en-US" dirty="0"/>
            </a:br>
            <a:r>
              <a:rPr lang="en-US" dirty="0"/>
              <a:t>It calls to me with a cry</a:t>
            </a:r>
            <a:br>
              <a:rPr lang="en-US" dirty="0"/>
            </a:br>
            <a:r>
              <a:rPr lang="en-US" dirty="0"/>
              <a:t>And an ache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As we go along this one</a:t>
            </a:r>
            <a:br>
              <a:rPr lang="en-US" dirty="0"/>
            </a:br>
            <a:r>
              <a:rPr lang="en-US" dirty="0"/>
              <a:t>And we live the way we do</a:t>
            </a:r>
            <a:br>
              <a:rPr lang="en-US" dirty="0"/>
            </a:br>
            <a:r>
              <a:rPr lang="en-US" dirty="0"/>
              <a:t>Love pulls us on to that</a:t>
            </a:r>
            <a:br>
              <a:rPr lang="en-US" dirty="0"/>
            </a:br>
            <a:r>
              <a:rPr lang="en-US" dirty="0"/>
              <a:t>Distant horizon so true.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1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1357803"/>
            <a:ext cx="9648535" cy="49786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 knew a man</a:t>
            </a:r>
            <a:br>
              <a:rPr lang="en-US" dirty="0"/>
            </a:br>
            <a:r>
              <a:rPr lang="en-US" dirty="0"/>
              <a:t>He lived in jail</a:t>
            </a:r>
            <a:br>
              <a:rPr lang="en-US" dirty="0"/>
            </a:br>
            <a:r>
              <a:rPr lang="en-US" dirty="0"/>
              <a:t>And his tale</a:t>
            </a:r>
            <a:br>
              <a:rPr lang="en-US" dirty="0"/>
            </a:br>
            <a:r>
              <a:rPr lang="en-US" dirty="0"/>
              <a:t>Is often told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He dreamed of that line that he</a:t>
            </a:r>
            <a:br>
              <a:rPr lang="en-US" dirty="0"/>
            </a:br>
            <a:r>
              <a:rPr lang="en-US" dirty="0"/>
              <a:t>Called the divine</a:t>
            </a:r>
            <a:br>
              <a:rPr lang="en-US" dirty="0"/>
            </a:br>
            <a:r>
              <a:rPr lang="en-US" dirty="0"/>
              <a:t>And when he was free</a:t>
            </a:r>
            <a:br>
              <a:rPr lang="en-US" dirty="0"/>
            </a:br>
            <a:r>
              <a:rPr lang="en-US" dirty="0"/>
              <a:t>He led his country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Yes he taught the way of love</a:t>
            </a:r>
            <a:br>
              <a:rPr lang="en-US" dirty="0"/>
            </a:br>
            <a:r>
              <a:rPr lang="en-US" dirty="0"/>
              <a:t>And he lived in that way too</a:t>
            </a:r>
            <a:br>
              <a:rPr lang="en-US" dirty="0"/>
            </a:br>
            <a:r>
              <a:rPr lang="en-US" dirty="0"/>
              <a:t>Love pulled him on to that</a:t>
            </a:r>
            <a:br>
              <a:rPr lang="en-US" dirty="0"/>
            </a:br>
            <a:r>
              <a:rPr lang="en-US" dirty="0"/>
              <a:t>Distant horizon so true.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1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1718686"/>
            <a:ext cx="9777323" cy="45275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There is a road beyond this one</a:t>
            </a:r>
            <a:br>
              <a:rPr lang="en-US" dirty="0"/>
            </a:br>
            <a:r>
              <a:rPr lang="en-US" dirty="0"/>
              <a:t>Called the path we don’t yet take</a:t>
            </a:r>
            <a:br>
              <a:rPr lang="en-US" dirty="0"/>
            </a:br>
            <a:r>
              <a:rPr lang="en-US" dirty="0"/>
              <a:t>I can feel how it longs to be entered upon</a:t>
            </a:r>
            <a:br>
              <a:rPr lang="en-US" dirty="0"/>
            </a:br>
            <a:r>
              <a:rPr lang="en-US" dirty="0"/>
              <a:t>It calls to me with a cry and an ache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As we go along this one</a:t>
            </a:r>
            <a:br>
              <a:rPr lang="en-US" dirty="0"/>
            </a:br>
            <a:r>
              <a:rPr lang="en-US" dirty="0"/>
              <a:t>And we live the way we do</a:t>
            </a:r>
            <a:br>
              <a:rPr lang="en-US" dirty="0"/>
            </a:br>
            <a:r>
              <a:rPr lang="en-US" dirty="0"/>
              <a:t>Love pulls us on to that distant horizon</a:t>
            </a:r>
            <a:br>
              <a:rPr lang="en-US" dirty="0"/>
            </a:br>
            <a:r>
              <a:rPr lang="en-US" dirty="0"/>
              <a:t>Love pulled him on to that perfect horizon</a:t>
            </a:r>
            <a:br>
              <a:rPr lang="en-US" dirty="0"/>
            </a:br>
            <a:r>
              <a:rPr lang="en-US" dirty="0"/>
              <a:t>Love pulls us on to that distant horizon</a:t>
            </a:r>
            <a:br>
              <a:rPr lang="en-US" dirty="0"/>
            </a:br>
            <a:r>
              <a:rPr lang="en-US" dirty="0"/>
              <a:t>So true. 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www.youtube.com/watch?v=A77yVgsXXeI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Píseň o Václavu Havlovi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66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Předehra ke královské době: Příchod do Kanaánu a Doba soudců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850242"/>
            <a:ext cx="10114722" cy="5007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Příchod do Kanaánu – </a:t>
            </a:r>
            <a:r>
              <a:rPr lang="cs-CZ" dirty="0" smtClean="0"/>
              <a:t>skandál?</a:t>
            </a:r>
          </a:p>
          <a:p>
            <a:pPr marL="0" indent="0">
              <a:buNone/>
            </a:pPr>
            <a:r>
              <a:rPr lang="cs-CZ" dirty="0" smtClean="0"/>
              <a:t>Kniha Jozue: obsazování země, </a:t>
            </a:r>
            <a:r>
              <a:rPr lang="cs-CZ" dirty="0"/>
              <a:t>m</a:t>
            </a:r>
            <a:r>
              <a:rPr lang="cs-CZ" dirty="0" smtClean="0"/>
              <a:t>ěsta vypálena, lidé vražděni…</a:t>
            </a:r>
          </a:p>
          <a:p>
            <a:pPr marL="0" indent="0">
              <a:buNone/>
            </a:pPr>
            <a:r>
              <a:rPr lang="cs-CZ" dirty="0" smtClean="0"/>
              <a:t>Daleko starší </a:t>
            </a:r>
            <a:r>
              <a:rPr lang="cs-CZ" dirty="0"/>
              <a:t>kniha </a:t>
            </a:r>
            <a:r>
              <a:rPr lang="cs-CZ" dirty="0" smtClean="0"/>
              <a:t>Soudců: pokojná infiltrace, jak ukazují i archeologické </a:t>
            </a:r>
            <a:r>
              <a:rPr lang="cs-CZ" dirty="0"/>
              <a:t>vykopávky </a:t>
            </a:r>
            <a:r>
              <a:rPr lang="cs-CZ" dirty="0" smtClean="0"/>
              <a:t>(proces 1230 – 1020 př.Kr.)</a:t>
            </a:r>
          </a:p>
          <a:p>
            <a:pPr marL="0" indent="0">
              <a:buNone/>
            </a:pPr>
            <a:r>
              <a:rPr lang="cs-CZ" dirty="0"/>
              <a:t>Jozue </a:t>
            </a:r>
            <a:r>
              <a:rPr lang="cs-CZ" dirty="0" smtClean="0"/>
              <a:t>je ze</a:t>
            </a:r>
            <a:r>
              <a:rPr lang="cs-CZ" dirty="0"/>
              <a:t> 7.-6. stol. př.Kr., </a:t>
            </a:r>
            <a:r>
              <a:rPr lang="cs-CZ" dirty="0" smtClean="0"/>
              <a:t>Judsko ohroženo </a:t>
            </a:r>
            <a:r>
              <a:rPr lang="cs-CZ" dirty="0"/>
              <a:t>východními </a:t>
            </a:r>
            <a:r>
              <a:rPr lang="cs-CZ" dirty="0" smtClean="0"/>
              <a:t>velmocemi</a:t>
            </a:r>
            <a:r>
              <a:rPr lang="cs-CZ" dirty="0"/>
              <a:t>,</a:t>
            </a:r>
            <a:r>
              <a:rPr lang="cs-CZ" dirty="0" smtClean="0"/>
              <a:t> autor chce dodat odvahy poukazem na minulost…</a:t>
            </a:r>
          </a:p>
          <a:p>
            <a:pPr marL="0" indent="0">
              <a:buNone/>
            </a:pPr>
            <a:r>
              <a:rPr lang="cs-CZ" dirty="0"/>
              <a:t>Doba </a:t>
            </a:r>
            <a:r>
              <a:rPr lang="cs-CZ" dirty="0" smtClean="0"/>
              <a:t>soudců, cca </a:t>
            </a:r>
            <a:r>
              <a:rPr lang="cs-CZ" dirty="0"/>
              <a:t>1200 – </a:t>
            </a:r>
            <a:r>
              <a:rPr lang="cs-CZ" dirty="0" smtClean="0"/>
              <a:t>1020, nejznámější Gedeon, Samson, Samuel. Kniha Soudců </a:t>
            </a:r>
            <a:r>
              <a:rPr lang="cs-CZ" dirty="0"/>
              <a:t>spojuje jednotlivá stará vyprávění a dává jim teologický </a:t>
            </a:r>
            <a:r>
              <a:rPr lang="cs-CZ" dirty="0" smtClean="0"/>
              <a:t>výklad podle principu v </a:t>
            </a:r>
            <a:r>
              <a:rPr lang="cs-CZ" dirty="0" err="1" smtClean="0"/>
              <a:t>Sdc</a:t>
            </a:r>
            <a:r>
              <a:rPr lang="cs-CZ" dirty="0" smtClean="0"/>
              <a:t> 2,11nn.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5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dirty="0" smtClean="0"/>
              <a:t>Selhání </a:t>
            </a:r>
            <a:r>
              <a:rPr lang="cs-CZ" altLang="cs-CZ" sz="4000" dirty="0"/>
              <a:t>prvního krále Izraele (1S 8 – 10; 13; 31)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7238" y="1528763"/>
            <a:ext cx="4043362" cy="532923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2800" dirty="0"/>
              <a:t>Hledání nové centrální formy moci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dirty="0"/>
              <a:t>Králem je Hospodin?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dirty="0"/>
              <a:t>2 linie království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dirty="0"/>
              <a:t>1. král Saul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dirty="0"/>
              <a:t>Saul nenaslouchá Hospodinu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dirty="0"/>
              <a:t>Saulova deprese a stihomam</a:t>
            </a:r>
          </a:p>
        </p:txBody>
      </p:sp>
      <p:pic>
        <p:nvPicPr>
          <p:cNvPr id="8198" name="Picture 6" descr="saul_da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6139" y="1628776"/>
            <a:ext cx="7475743" cy="50006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8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 smtClean="0"/>
              <a:t>Král </a:t>
            </a:r>
            <a:r>
              <a:rPr lang="cs-CZ" altLang="cs-CZ" sz="4000" dirty="0"/>
              <a:t>David buduje svou říši (2S 2 – 8)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970544" y="1484313"/>
            <a:ext cx="3678238" cy="5373687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800" dirty="0"/>
              <a:t>David králem v </a:t>
            </a:r>
            <a:r>
              <a:rPr lang="cs-CZ" altLang="cs-CZ" sz="2800" dirty="0" err="1"/>
              <a:t>Chebronu</a:t>
            </a:r>
            <a:endParaRPr lang="cs-CZ" altLang="cs-CZ" sz="2800" dirty="0"/>
          </a:p>
          <a:p>
            <a:pPr marL="0" indent="0">
              <a:buNone/>
            </a:pPr>
            <a:r>
              <a:rPr lang="cs-CZ" altLang="cs-CZ" sz="2800" dirty="0"/>
              <a:t>Dobytí Jeruzaléma</a:t>
            </a:r>
          </a:p>
          <a:p>
            <a:pPr marL="0" indent="0">
              <a:buNone/>
            </a:pPr>
            <a:r>
              <a:rPr lang="cs-CZ" altLang="cs-CZ" sz="2800" dirty="0"/>
              <a:t>Město Davidovo – náboženský střed Izraele</a:t>
            </a:r>
          </a:p>
          <a:p>
            <a:pPr marL="0" indent="0">
              <a:buNone/>
            </a:pPr>
            <a:r>
              <a:rPr lang="cs-CZ" altLang="cs-CZ" sz="2800" dirty="0"/>
              <a:t>Přenesení Schránky úmluvy</a:t>
            </a:r>
          </a:p>
          <a:p>
            <a:pPr marL="0" indent="0">
              <a:buNone/>
            </a:pPr>
            <a:r>
              <a:rPr lang="cs-CZ" altLang="cs-CZ" sz="2800" dirty="0"/>
              <a:t>Davidův stát </a:t>
            </a:r>
          </a:p>
        </p:txBody>
      </p:sp>
      <p:pic>
        <p:nvPicPr>
          <p:cNvPr id="10246" name="Picture 6" descr="davidz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1" y="1674635"/>
            <a:ext cx="7203783" cy="48690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8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123</TotalTime>
  <Words>1303</Words>
  <Application>Microsoft Office PowerPoint</Application>
  <PresentationFormat>Širokoúhlá obrazovka</PresentationFormat>
  <Paragraphs>129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Trebuchet MS</vt:lpstr>
      <vt:lpstr>Tw Cen MT</vt:lpstr>
      <vt:lpstr>Obvod</vt:lpstr>
      <vt:lpstr>Králové David a Šalomoun</vt:lpstr>
      <vt:lpstr>úvod</vt:lpstr>
      <vt:lpstr>Prezentace aplikace PowerPoint</vt:lpstr>
      <vt:lpstr>Suzanne Vega: "Horizon (There Is A Road)"</vt:lpstr>
      <vt:lpstr>Prezentace aplikace PowerPoint</vt:lpstr>
      <vt:lpstr>Prezentace aplikace PowerPoint</vt:lpstr>
      <vt:lpstr>Předehra ke královské době: Příchod do Kanaánu a Doba soudců</vt:lpstr>
      <vt:lpstr>Selhání prvního krále Izraele (1S 8 – 10; 13; 31)</vt:lpstr>
      <vt:lpstr>Král David buduje svou říši (2S 2 – 8)</vt:lpstr>
      <vt:lpstr>Davidova vina a jeho pokání (2S 11 – 12)</vt:lpstr>
      <vt:lpstr>Leonard cohen, hallelujah</vt:lpstr>
      <vt:lpstr>Prezentace aplikace PowerPoint</vt:lpstr>
      <vt:lpstr>Prezentace aplikace PowerPoint</vt:lpstr>
      <vt:lpstr>Prezentace aplikace PowerPoint</vt:lpstr>
      <vt:lpstr>Nepředstavitelné zaslíbení (2S 7)</vt:lpstr>
      <vt:lpstr>král david má plán…</vt:lpstr>
      <vt:lpstr>Ale věci půjdou trochu jinak…</vt:lpstr>
      <vt:lpstr>Slavná Hospodinova řeč, Hospodin má jiný plán…</vt:lpstr>
      <vt:lpstr>Ne David Hospodinovi, ale Hospodin Davidovi vybuduje dům</vt:lpstr>
      <vt:lpstr>Davidova pokorná odpověď</vt:lpstr>
      <vt:lpstr>Hospodin a jeho milovaný Izrael</vt:lpstr>
      <vt:lpstr>Hospodářský zázrak před 3000 lety – zlatá doba krále Šalomouna (1Kr 3-5)  </vt:lpstr>
      <vt:lpstr>Žádost o vnímavé srdce (1Kr 3; 10,1-13)</vt:lpstr>
      <vt:lpstr>Chrám pro Boží slávu (1Kr 5 – 8)</vt:lpstr>
      <vt:lpstr>„Hospodine, kdo smí přebývat v tvém stanu?“ (1Kr 8,22-61; Ž 15; Ž 24)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Kněží ve SZ – kmen bez majetku (Lv 8 – 9)</vt:lpstr>
      <vt:lpstr>Rozpad velké říše (1Kr 12)</vt:lpstr>
      <vt:lpstr>Katastrofy v Severní říši (2Kr 17)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Králové David a Šalomoun</dc:title>
  <dc:creator>Ladislav Heryán</dc:creator>
  <cp:lastModifiedBy>Ladislav Heryán</cp:lastModifiedBy>
  <cp:revision>13</cp:revision>
  <dcterms:created xsi:type="dcterms:W3CDTF">2018-08-17T08:51:56Z</dcterms:created>
  <dcterms:modified xsi:type="dcterms:W3CDTF">2018-08-18T05:18:31Z</dcterms:modified>
</cp:coreProperties>
</file>