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9" r:id="rId4"/>
    <p:sldId id="29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pwvvyrAJ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Mojžíš, exodus a desatero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Biblistika, </a:t>
            </a:r>
            <a:r>
              <a:rPr lang="cs-CZ" dirty="0" smtClean="0"/>
              <a:t>4. </a:t>
            </a:r>
            <a:r>
              <a:rPr lang="cs-CZ" dirty="0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7566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promise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5411"/>
              </p:ext>
            </p:extLst>
          </p:nvPr>
        </p:nvGraphicFramePr>
        <p:xfrm>
          <a:off x="1141413" y="2249487"/>
          <a:ext cx="990599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4952999"/>
              </a:tblGrid>
              <a:tr h="40997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And you said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"The poison in a kiss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Is the lie upon the lips"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Truer words were never shared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When I feel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Like lies are all I hear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I pull my memories near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one thing they can't take</a:t>
                      </a:r>
                      <a:endParaRPr lang="cs-CZ" sz="2400" dirty="0" smtClean="0"/>
                    </a:p>
                    <a:p>
                      <a:pPr marL="0" indent="0">
                        <a:buNone/>
                      </a:pPr>
                      <a:endParaRPr lang="cs-CZ" sz="2400" dirty="0" smtClean="0"/>
                    </a:p>
                    <a:p>
                      <a:pPr marL="0" indent="0">
                        <a:buNone/>
                      </a:pPr>
                      <a:r>
                        <a:rPr lang="cs-CZ" sz="2400" dirty="0" err="1" smtClean="0"/>
                        <a:t>Ref</a:t>
                      </a:r>
                      <a:r>
                        <a:rPr lang="cs-CZ" sz="2400" dirty="0" smtClean="0"/>
                        <a:t>: And </a:t>
                      </a:r>
                      <a:r>
                        <a:rPr lang="cs-CZ" sz="2400" dirty="0" err="1" smtClean="0"/>
                        <a:t>one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promise</a:t>
                      </a:r>
                      <a:r>
                        <a:rPr lang="cs-CZ" sz="2400" dirty="0" smtClean="0"/>
                        <a:t> you made…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 ty jsi řekla</a:t>
                      </a:r>
                    </a:p>
                    <a:p>
                      <a:r>
                        <a:rPr lang="cs-CZ" sz="2400" dirty="0" smtClean="0"/>
                        <a:t>„Jedem</a:t>
                      </a:r>
                      <a:r>
                        <a:rPr lang="cs-CZ" sz="2400" baseline="0" dirty="0" smtClean="0"/>
                        <a:t> v polibku</a:t>
                      </a:r>
                    </a:p>
                    <a:p>
                      <a:r>
                        <a:rPr lang="cs-CZ" sz="2400" baseline="0" dirty="0" smtClean="0"/>
                        <a:t>Je lež na rtech“</a:t>
                      </a:r>
                    </a:p>
                    <a:p>
                      <a:r>
                        <a:rPr lang="cs-CZ" sz="2400" baseline="0" dirty="0" smtClean="0"/>
                        <a:t>Pravdivější slova nikdy nebyla sdílena</a:t>
                      </a:r>
                    </a:p>
                    <a:p>
                      <a:r>
                        <a:rPr lang="cs-CZ" sz="2400" baseline="0" dirty="0" smtClean="0"/>
                        <a:t>Když cítím</a:t>
                      </a:r>
                    </a:p>
                    <a:p>
                      <a:r>
                        <a:rPr lang="cs-CZ" sz="2400" dirty="0" smtClean="0"/>
                        <a:t>Že lži jsou jediné, co slyším</a:t>
                      </a:r>
                    </a:p>
                    <a:p>
                      <a:r>
                        <a:rPr lang="cs-CZ" sz="2400" dirty="0" smtClean="0"/>
                        <a:t>Myslím</a:t>
                      </a:r>
                      <a:r>
                        <a:rPr lang="cs-CZ" sz="2400" baseline="0" dirty="0" smtClean="0"/>
                        <a:t> ja jedinou věc</a:t>
                      </a:r>
                    </a:p>
                    <a:p>
                      <a:r>
                        <a:rPr lang="cs-CZ" sz="2400" baseline="0" dirty="0" smtClean="0"/>
                        <a:t>Kterou nemohou vzít</a:t>
                      </a:r>
                    </a:p>
                    <a:p>
                      <a:endParaRPr lang="cs-CZ" sz="2400" baseline="0" dirty="0" smtClean="0"/>
                    </a:p>
                    <a:p>
                      <a:r>
                        <a:rPr lang="cs-CZ" sz="2400" baseline="0" dirty="0" err="1" smtClean="0"/>
                        <a:t>Ref</a:t>
                      </a:r>
                      <a:r>
                        <a:rPr lang="cs-CZ" sz="2400" baseline="0" dirty="0" smtClean="0"/>
                        <a:t>: A učinil jsi jeden slib…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promise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61560"/>
              </p:ext>
            </p:extLst>
          </p:nvPr>
        </p:nvGraphicFramePr>
        <p:xfrm>
          <a:off x="1141413" y="1760090"/>
          <a:ext cx="990599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4952999"/>
              </a:tblGrid>
              <a:tr h="440888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200" dirty="0" smtClean="0"/>
                        <a:t>The books still open on the table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The bells still ringing in the air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The dreams still clinging to the pillow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The songs still singing in a prayer</a:t>
                      </a:r>
                      <a:endParaRPr lang="cs-CZ" sz="2200" dirty="0" smtClean="0"/>
                    </a:p>
                    <a:p>
                      <a:pPr marL="0" indent="0">
                        <a:buNone/>
                      </a:pPr>
                      <a:r>
                        <a:rPr lang="en-US" sz="2200" dirty="0" smtClean="0"/>
                        <a:t>Now my soul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Is stretching through the roots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To memories of you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Back through time and space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To carry home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The faces and the names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And these photographs of you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Rescued from the flames</a:t>
                      </a:r>
                      <a:endParaRPr lang="cs-CZ" sz="220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Kniha, stále ještě otevřena na stole</a:t>
                      </a:r>
                    </a:p>
                    <a:p>
                      <a:r>
                        <a:rPr lang="cs-CZ" sz="2200" dirty="0" smtClean="0"/>
                        <a:t>Zvony ještě znějící</a:t>
                      </a:r>
                      <a:r>
                        <a:rPr lang="cs-CZ" sz="2200" baseline="0" dirty="0" smtClean="0"/>
                        <a:t> ve vzduchu</a:t>
                      </a:r>
                    </a:p>
                    <a:p>
                      <a:r>
                        <a:rPr lang="cs-CZ" sz="2200" dirty="0" smtClean="0"/>
                        <a:t>Sny, ještě se držící</a:t>
                      </a:r>
                      <a:r>
                        <a:rPr lang="cs-CZ" sz="2200" baseline="0" dirty="0" smtClean="0"/>
                        <a:t> polštáře</a:t>
                      </a:r>
                    </a:p>
                    <a:p>
                      <a:r>
                        <a:rPr lang="cs-CZ" sz="2200" baseline="0" dirty="0" smtClean="0"/>
                        <a:t>Písně, ještě znějící v modlitbě</a:t>
                      </a:r>
                    </a:p>
                    <a:p>
                      <a:r>
                        <a:rPr lang="cs-CZ" sz="2200" dirty="0" smtClean="0"/>
                        <a:t>Nyní se má duše</a:t>
                      </a:r>
                    </a:p>
                    <a:p>
                      <a:r>
                        <a:rPr lang="cs-CZ" sz="2200" dirty="0" smtClean="0"/>
                        <a:t>Protahuje skrze kořeny</a:t>
                      </a:r>
                    </a:p>
                    <a:p>
                      <a:r>
                        <a:rPr lang="cs-CZ" sz="2200" dirty="0" smtClean="0"/>
                        <a:t>Ke vzpomínkám na tebe</a:t>
                      </a:r>
                    </a:p>
                    <a:p>
                      <a:r>
                        <a:rPr lang="cs-CZ" sz="2200" dirty="0" smtClean="0"/>
                        <a:t>Zpátky v čase a prostoru</a:t>
                      </a:r>
                    </a:p>
                    <a:p>
                      <a:r>
                        <a:rPr lang="cs-CZ" sz="2200" dirty="0" smtClean="0"/>
                        <a:t>Aby přinesla domů</a:t>
                      </a:r>
                    </a:p>
                    <a:p>
                      <a:r>
                        <a:rPr lang="cs-CZ" sz="2200" dirty="0" smtClean="0"/>
                        <a:t>Tváře a jména</a:t>
                      </a:r>
                    </a:p>
                    <a:p>
                      <a:r>
                        <a:rPr lang="cs-CZ" sz="2200" dirty="0" smtClean="0"/>
                        <a:t>A tuto tvoji</a:t>
                      </a:r>
                      <a:r>
                        <a:rPr lang="cs-CZ" sz="2200" baseline="0" dirty="0" smtClean="0"/>
                        <a:t> fotku</a:t>
                      </a:r>
                    </a:p>
                    <a:p>
                      <a:r>
                        <a:rPr lang="cs-CZ" sz="2200" baseline="0" dirty="0" smtClean="0"/>
                        <a:t>Zachráněnou z plamenů</a:t>
                      </a:r>
                      <a:endParaRPr lang="cs-CZ" sz="2200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promise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032759"/>
              </p:ext>
            </p:extLst>
          </p:nvPr>
        </p:nvGraphicFramePr>
        <p:xfrm>
          <a:off x="1141413" y="2249487"/>
          <a:ext cx="99059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4952999"/>
              </a:tblGrid>
              <a:tr h="4280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And one promise you made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One promise that always remains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No matter the price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 promise to survive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Persevere and thrive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And dare to rise once more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 promise to survive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Persevere and thrive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And fill the world with life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As we've always done</a:t>
                      </a:r>
                      <a:endParaRPr lang="cs-CZ" sz="240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 učinila jsi jeden</a:t>
                      </a:r>
                      <a:r>
                        <a:rPr lang="cs-CZ" sz="2400" baseline="0" dirty="0" smtClean="0"/>
                        <a:t> slib</a:t>
                      </a:r>
                    </a:p>
                    <a:p>
                      <a:r>
                        <a:rPr lang="cs-CZ" sz="2400" baseline="0" dirty="0" smtClean="0"/>
                        <a:t>Jeden slib, který zůstane navždy</a:t>
                      </a:r>
                    </a:p>
                    <a:p>
                      <a:r>
                        <a:rPr lang="cs-CZ" sz="2400" baseline="0" dirty="0" smtClean="0"/>
                        <a:t>Bez ohledu na cenu</a:t>
                      </a:r>
                    </a:p>
                    <a:p>
                      <a:r>
                        <a:rPr lang="cs-CZ" sz="2400" baseline="0" dirty="0" smtClean="0"/>
                        <a:t>Slib, že přežiješ</a:t>
                      </a:r>
                    </a:p>
                    <a:p>
                      <a:r>
                        <a:rPr lang="cs-CZ" sz="2400" baseline="0" dirty="0" smtClean="0"/>
                        <a:t>Vytrváš a budeš prosperovat</a:t>
                      </a:r>
                    </a:p>
                    <a:p>
                      <a:r>
                        <a:rPr lang="cs-CZ" sz="2400" baseline="0" dirty="0" smtClean="0"/>
                        <a:t>A odvážíš se znovu povstat</a:t>
                      </a:r>
                    </a:p>
                    <a:p>
                      <a:r>
                        <a:rPr lang="cs-CZ" sz="2400" baseline="0" dirty="0" smtClean="0"/>
                        <a:t>Slib, že přežiješ</a:t>
                      </a:r>
                    </a:p>
                    <a:p>
                      <a:r>
                        <a:rPr lang="cs-CZ" sz="2400" baseline="0" dirty="0" smtClean="0"/>
                        <a:t>Vytrváš a budeš prosperovat</a:t>
                      </a:r>
                    </a:p>
                    <a:p>
                      <a:r>
                        <a:rPr lang="cs-CZ" sz="2400" baseline="0" dirty="0" smtClean="0"/>
                        <a:t>A naplníš svět životem</a:t>
                      </a:r>
                    </a:p>
                    <a:p>
                      <a:r>
                        <a:rPr lang="cs-CZ" sz="2400" baseline="0" dirty="0" smtClean="0"/>
                        <a:t>Jako jsme to dělali vždycky</a:t>
                      </a:r>
                      <a:endParaRPr lang="cs-CZ" sz="2400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Chris</a:t>
            </a:r>
            <a:r>
              <a:rPr lang="cs-CZ" dirty="0"/>
              <a:t> </a:t>
            </a:r>
            <a:r>
              <a:rPr lang="cs-CZ" dirty="0" err="1"/>
              <a:t>Cornell</a:t>
            </a:r>
            <a:r>
              <a:rPr lang="cs-CZ" dirty="0"/>
              <a:t>, 20.7.1964 - 18.5. 2017,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Promise</a:t>
            </a:r>
            <a:r>
              <a:rPr lang="cs-CZ" dirty="0"/>
              <a:t>“, klip na rozloučenou. </a:t>
            </a:r>
          </a:p>
          <a:p>
            <a:pPr marL="0" indent="0">
              <a:buNone/>
            </a:pPr>
            <a:r>
              <a:rPr lang="cs-CZ" dirty="0"/>
              <a:t>Podle </a:t>
            </a:r>
            <a:r>
              <a:rPr lang="cs-CZ" dirty="0" err="1"/>
              <a:t>Cornellova</a:t>
            </a:r>
            <a:r>
              <a:rPr lang="cs-CZ" dirty="0"/>
              <a:t> přání mělo video premiéru na Světový den uprchlíků 20.6. 2017.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https://www.youtube.com/watch?v=tEpwvvyrAJU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7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Mojžíšovo povolání (E</a:t>
            </a:r>
            <a:r>
              <a:rPr lang="cs-CZ" cap="none" dirty="0"/>
              <a:t>x </a:t>
            </a:r>
            <a:r>
              <a:rPr lang="cs-CZ" cap="none" dirty="0" smtClean="0"/>
              <a:t>3,1-15)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Boha nikdy nikdo neviděl. Jsme odkázáni pouze na to, co o něm říká Bible.</a:t>
            </a:r>
          </a:p>
          <a:p>
            <a:pPr marL="0" indent="0">
              <a:buNone/>
            </a:pPr>
            <a:r>
              <a:rPr lang="cs-CZ" dirty="0"/>
              <a:t>Ex 3,14; 34,6-7; J 1 atd.</a:t>
            </a:r>
          </a:p>
          <a:p>
            <a:pPr marL="0" indent="0">
              <a:buNone/>
            </a:pPr>
            <a:r>
              <a:rPr lang="cs-CZ" dirty="0"/>
              <a:t>Jednoznačně, biblický Bůh je Dávání, Milosrdenství, Velkorysost, Láska. </a:t>
            </a:r>
          </a:p>
          <a:p>
            <a:pPr marL="0" indent="0">
              <a:buNone/>
            </a:pPr>
            <a:r>
              <a:rPr lang="cs-CZ" dirty="0"/>
              <a:t>Jaký je náš Bůh, takovými budeme i my. Je-li kdo milován, miluje. Je-li kdo nenáviděn, nenávidí.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9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Mojžíšovo povolání (E</a:t>
            </a:r>
            <a:r>
              <a:rPr lang="cs-CZ" cap="none" dirty="0"/>
              <a:t>x 3,1-15)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Mojžíš</a:t>
            </a:r>
            <a:r>
              <a:rPr lang="en-US" dirty="0"/>
              <a:t> </a:t>
            </a:r>
            <a:r>
              <a:rPr lang="en-US" dirty="0" err="1"/>
              <a:t>pásl</a:t>
            </a:r>
            <a:r>
              <a:rPr lang="en-US" dirty="0"/>
              <a:t> </a:t>
            </a:r>
            <a:r>
              <a:rPr lang="en-US" dirty="0" err="1"/>
              <a:t>ovce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tchána</a:t>
            </a:r>
            <a:r>
              <a:rPr lang="en-US" dirty="0"/>
              <a:t> </a:t>
            </a:r>
            <a:r>
              <a:rPr lang="en-US" dirty="0" err="1"/>
              <a:t>Jitra</a:t>
            </a:r>
            <a:r>
              <a:rPr lang="en-US" dirty="0"/>
              <a:t>, </a:t>
            </a:r>
            <a:r>
              <a:rPr lang="en-US" dirty="0" err="1"/>
              <a:t>midjánského</a:t>
            </a:r>
            <a:r>
              <a:rPr lang="en-US" dirty="0"/>
              <a:t> </a:t>
            </a:r>
            <a:r>
              <a:rPr lang="en-US" dirty="0" err="1"/>
              <a:t>kněze</a:t>
            </a:r>
            <a:r>
              <a:rPr lang="en-US" dirty="0"/>
              <a:t>. </a:t>
            </a:r>
            <a:r>
              <a:rPr lang="en-US" dirty="0" err="1"/>
              <a:t>Jednou</a:t>
            </a:r>
            <a:r>
              <a:rPr lang="en-US" dirty="0"/>
              <a:t> </a:t>
            </a:r>
            <a:r>
              <a:rPr lang="en-US" dirty="0" err="1"/>
              <a:t>vedl</a:t>
            </a:r>
            <a:r>
              <a:rPr lang="en-US" dirty="0"/>
              <a:t> </a:t>
            </a:r>
            <a:r>
              <a:rPr lang="en-US" dirty="0" err="1"/>
              <a:t>ovce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step a </a:t>
            </a:r>
            <a:r>
              <a:rPr lang="en-US" dirty="0" err="1"/>
              <a:t>přišel</a:t>
            </a:r>
            <a:r>
              <a:rPr lang="en-US" dirty="0"/>
              <a:t> k </a:t>
            </a:r>
            <a:r>
              <a:rPr lang="en-US" dirty="0" err="1"/>
              <a:t>Boží</a:t>
            </a:r>
            <a:r>
              <a:rPr lang="en-US" dirty="0"/>
              <a:t> </a:t>
            </a:r>
            <a:r>
              <a:rPr lang="en-US" dirty="0" err="1"/>
              <a:t>hoře</a:t>
            </a:r>
            <a:r>
              <a:rPr lang="en-US" dirty="0"/>
              <a:t>, k </a:t>
            </a:r>
            <a:r>
              <a:rPr lang="en-US" dirty="0" err="1"/>
              <a:t>Chorébu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se mu </a:t>
            </a:r>
            <a:r>
              <a:rPr lang="en-US" dirty="0" err="1"/>
              <a:t>ukázal</a:t>
            </a:r>
            <a:r>
              <a:rPr lang="en-US" dirty="0"/>
              <a:t> </a:t>
            </a:r>
            <a:r>
              <a:rPr lang="en-US" dirty="0" err="1"/>
              <a:t>Hospodinův</a:t>
            </a:r>
            <a:r>
              <a:rPr lang="en-US" dirty="0"/>
              <a:t> </a:t>
            </a:r>
            <a:r>
              <a:rPr lang="en-US" dirty="0" err="1"/>
              <a:t>posel</a:t>
            </a:r>
            <a:r>
              <a:rPr lang="en-US" dirty="0"/>
              <a:t> v </a:t>
            </a:r>
            <a:r>
              <a:rPr lang="en-US" dirty="0" err="1"/>
              <a:t>plápolajícím</a:t>
            </a:r>
            <a:r>
              <a:rPr lang="en-US" dirty="0"/>
              <a:t> </a:t>
            </a:r>
            <a:r>
              <a:rPr lang="en-US" dirty="0" err="1"/>
              <a:t>ohni</a:t>
            </a:r>
            <a:r>
              <a:rPr lang="en-US" dirty="0"/>
              <a:t> </a:t>
            </a:r>
            <a:r>
              <a:rPr lang="en-US" dirty="0" err="1"/>
              <a:t>uprostřed</a:t>
            </a:r>
            <a:r>
              <a:rPr lang="en-US" dirty="0"/>
              <a:t> </a:t>
            </a:r>
            <a:r>
              <a:rPr lang="en-US" dirty="0" err="1"/>
              <a:t>trnitého</a:t>
            </a:r>
            <a:r>
              <a:rPr lang="en-US" dirty="0"/>
              <a:t> </a:t>
            </a:r>
            <a:r>
              <a:rPr lang="en-US" dirty="0" err="1"/>
              <a:t>keře</a:t>
            </a:r>
            <a:r>
              <a:rPr lang="en-US" dirty="0"/>
              <a:t>. </a:t>
            </a:r>
            <a:r>
              <a:rPr lang="en-US" dirty="0" err="1"/>
              <a:t>Mojžíš</a:t>
            </a:r>
            <a:r>
              <a:rPr lang="en-US" dirty="0"/>
              <a:t> </a:t>
            </a:r>
            <a:r>
              <a:rPr lang="en-US" dirty="0" err="1"/>
              <a:t>viděl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keř</a:t>
            </a:r>
            <a:r>
              <a:rPr lang="en-US" dirty="0"/>
              <a:t> v </a:t>
            </a:r>
            <a:r>
              <a:rPr lang="en-US" dirty="0" err="1"/>
              <a:t>ohni</a:t>
            </a:r>
            <a:r>
              <a:rPr lang="en-US" dirty="0"/>
              <a:t> </a:t>
            </a:r>
            <a:r>
              <a:rPr lang="en-US" dirty="0" err="1"/>
              <a:t>hoří</a:t>
            </a:r>
            <a:r>
              <a:rPr lang="en-US" dirty="0"/>
              <a:t>, ale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jím</a:t>
            </a:r>
            <a:r>
              <a:rPr lang="en-US" dirty="0"/>
              <a:t> </a:t>
            </a:r>
            <a:r>
              <a:rPr lang="en-US" dirty="0" err="1"/>
              <a:t>stráven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Řekl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: "</a:t>
            </a:r>
            <a:r>
              <a:rPr lang="en-US" dirty="0" err="1"/>
              <a:t>Zajdu</a:t>
            </a:r>
            <a:r>
              <a:rPr lang="en-US" dirty="0"/>
              <a:t> se </a:t>
            </a:r>
            <a:r>
              <a:rPr lang="en-US" dirty="0" err="1"/>
              <a:t>podívat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ten </a:t>
            </a:r>
            <a:r>
              <a:rPr lang="en-US" dirty="0" err="1"/>
              <a:t>veliký</a:t>
            </a:r>
            <a:r>
              <a:rPr lang="en-US" dirty="0"/>
              <a:t> </a:t>
            </a:r>
            <a:r>
              <a:rPr lang="en-US" dirty="0" err="1"/>
              <a:t>úkaz</a:t>
            </a:r>
            <a:r>
              <a:rPr lang="en-US" dirty="0"/>
              <a:t>,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keř</a:t>
            </a:r>
            <a:r>
              <a:rPr lang="en-US" dirty="0"/>
              <a:t> </a:t>
            </a:r>
            <a:r>
              <a:rPr lang="en-US" dirty="0" err="1"/>
              <a:t>neshoří</a:t>
            </a:r>
            <a:r>
              <a:rPr lang="en-US" dirty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8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Mojžíšovo povolání (E</a:t>
            </a:r>
            <a:r>
              <a:rPr lang="cs-CZ" cap="none" dirty="0"/>
              <a:t>x 3,1-15)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48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viděl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odbočuje</a:t>
            </a:r>
            <a:r>
              <a:rPr lang="en-US" dirty="0"/>
              <a:t>, aby se </a:t>
            </a:r>
            <a:r>
              <a:rPr lang="en-US" dirty="0" err="1"/>
              <a:t>podíval</a:t>
            </a:r>
            <a:r>
              <a:rPr lang="en-US" dirty="0"/>
              <a:t>. I </a:t>
            </a:r>
            <a:r>
              <a:rPr lang="en-US" dirty="0" err="1"/>
              <a:t>zavolal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něho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zprostředku</a:t>
            </a:r>
            <a:r>
              <a:rPr lang="en-US" dirty="0"/>
              <a:t> </a:t>
            </a:r>
            <a:r>
              <a:rPr lang="en-US" dirty="0" err="1"/>
              <a:t>keře</a:t>
            </a:r>
            <a:r>
              <a:rPr lang="en-US" dirty="0"/>
              <a:t>: "</a:t>
            </a:r>
            <a:r>
              <a:rPr lang="en-US" dirty="0" err="1"/>
              <a:t>Mojžíši</a:t>
            </a:r>
            <a:r>
              <a:rPr lang="en-US" dirty="0"/>
              <a:t>, </a:t>
            </a:r>
            <a:r>
              <a:rPr lang="en-US" dirty="0" err="1"/>
              <a:t>Mojžíši</a:t>
            </a:r>
            <a:r>
              <a:rPr lang="en-US" dirty="0"/>
              <a:t>!" </a:t>
            </a:r>
          </a:p>
          <a:p>
            <a:pPr marL="0" indent="0">
              <a:buNone/>
            </a:pPr>
            <a:r>
              <a:rPr lang="en-US" dirty="0" err="1"/>
              <a:t>Odpověděl</a:t>
            </a:r>
            <a:r>
              <a:rPr lang="en-US" dirty="0"/>
              <a:t>: "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."  </a:t>
            </a:r>
          </a:p>
          <a:p>
            <a:pPr marL="0" indent="0">
              <a:buNone/>
            </a:pP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Řekl</a:t>
            </a:r>
            <a:r>
              <a:rPr lang="en-US" dirty="0"/>
              <a:t>: "</a:t>
            </a:r>
            <a:r>
              <a:rPr lang="en-US" dirty="0" err="1"/>
              <a:t>Nepřibližuj</a:t>
            </a:r>
            <a:r>
              <a:rPr lang="en-US" dirty="0"/>
              <a:t> se </a:t>
            </a:r>
            <a:r>
              <a:rPr lang="en-US" dirty="0" err="1"/>
              <a:t>sem</a:t>
            </a:r>
            <a:r>
              <a:rPr lang="en-US" dirty="0"/>
              <a:t>! </a:t>
            </a:r>
            <a:r>
              <a:rPr lang="en-US" dirty="0" err="1"/>
              <a:t>Zuj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opánky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kterém</a:t>
            </a:r>
            <a:r>
              <a:rPr lang="en-US" dirty="0"/>
              <a:t> </a:t>
            </a:r>
            <a:r>
              <a:rPr lang="en-US" dirty="0" err="1"/>
              <a:t>stojíš</a:t>
            </a:r>
            <a:r>
              <a:rPr lang="en-US" dirty="0"/>
              <a:t>, je </a:t>
            </a:r>
            <a:r>
              <a:rPr lang="en-US" dirty="0" err="1"/>
              <a:t>půda</a:t>
            </a:r>
            <a:r>
              <a:rPr lang="en-US" dirty="0"/>
              <a:t> </a:t>
            </a:r>
            <a:r>
              <a:rPr lang="en-US" dirty="0" err="1"/>
              <a:t>svatá</a:t>
            </a:r>
            <a:r>
              <a:rPr lang="en-US" dirty="0"/>
              <a:t>."  </a:t>
            </a:r>
          </a:p>
          <a:p>
            <a:pPr marL="0" indent="0">
              <a:buNone/>
            </a:pPr>
            <a:r>
              <a:rPr lang="en-US" baseline="30000" dirty="0"/>
              <a:t>6</a:t>
            </a:r>
            <a:r>
              <a:rPr lang="en-US" dirty="0"/>
              <a:t> A </a:t>
            </a:r>
            <a:r>
              <a:rPr lang="en-US" dirty="0" err="1"/>
              <a:t>pokračoval</a:t>
            </a:r>
            <a:r>
              <a:rPr lang="en-US" dirty="0"/>
              <a:t>: "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tvého</a:t>
            </a:r>
            <a:r>
              <a:rPr lang="en-US" dirty="0"/>
              <a:t> </a:t>
            </a:r>
            <a:r>
              <a:rPr lang="en-US" dirty="0" err="1"/>
              <a:t>otce</a:t>
            </a:r>
            <a:r>
              <a:rPr lang="en-US" dirty="0"/>
              <a:t>,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Abrahamův</a:t>
            </a:r>
            <a:r>
              <a:rPr lang="en-US" dirty="0"/>
              <a:t>,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Izákův</a:t>
            </a:r>
            <a:r>
              <a:rPr lang="en-US" dirty="0"/>
              <a:t> a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Jákobův</a:t>
            </a:r>
            <a:r>
              <a:rPr lang="en-US" dirty="0"/>
              <a:t>." </a:t>
            </a:r>
          </a:p>
          <a:p>
            <a:pPr marL="0" indent="0">
              <a:buNone/>
            </a:pPr>
            <a:r>
              <a:rPr lang="en-US" dirty="0" err="1"/>
              <a:t>Mojžíš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zakryl</a:t>
            </a:r>
            <a:r>
              <a:rPr lang="en-US" dirty="0"/>
              <a:t> </a:t>
            </a:r>
            <a:r>
              <a:rPr lang="en-US" dirty="0" err="1"/>
              <a:t>tvář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se </a:t>
            </a:r>
            <a:r>
              <a:rPr lang="en-US" dirty="0" err="1"/>
              <a:t>bál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 smtClean="0"/>
              <a:t>pohledět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0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Mojžíšovo povolání (E</a:t>
            </a:r>
            <a:r>
              <a:rPr lang="cs-CZ" cap="none" dirty="0"/>
              <a:t>x 3,1-15)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9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řekl</a:t>
            </a:r>
            <a:r>
              <a:rPr lang="en-US" dirty="0"/>
              <a:t>: "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viděl</a:t>
            </a:r>
            <a:r>
              <a:rPr lang="en-US" dirty="0"/>
              <a:t> </a:t>
            </a:r>
            <a:r>
              <a:rPr lang="en-US" dirty="0" err="1"/>
              <a:t>ujařmení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lidu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je v </a:t>
            </a:r>
            <a:r>
              <a:rPr lang="en-US" dirty="0" err="1"/>
              <a:t>Egyptě</a:t>
            </a:r>
            <a:r>
              <a:rPr lang="en-US" dirty="0"/>
              <a:t>. </a:t>
            </a:r>
            <a:r>
              <a:rPr lang="en-US" dirty="0" err="1"/>
              <a:t>Slyšel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úpění</a:t>
            </a:r>
            <a:r>
              <a:rPr lang="en-US" dirty="0"/>
              <a:t> pro </a:t>
            </a:r>
            <a:r>
              <a:rPr lang="en-US" dirty="0" err="1"/>
              <a:t>bezohlednost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poháněčů</a:t>
            </a:r>
            <a:r>
              <a:rPr lang="en-US" dirty="0"/>
              <a:t>. </a:t>
            </a:r>
            <a:r>
              <a:rPr lang="en-US" dirty="0" err="1"/>
              <a:t>Znám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Sestoupil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, </a:t>
            </a:r>
            <a:r>
              <a:rPr lang="en-US" dirty="0" err="1"/>
              <a:t>abych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vysvobodil</a:t>
            </a:r>
            <a:r>
              <a:rPr lang="en-US" dirty="0"/>
              <a:t> z </a:t>
            </a:r>
            <a:r>
              <a:rPr lang="en-US" dirty="0" err="1"/>
              <a:t>moci</a:t>
            </a:r>
            <a:r>
              <a:rPr lang="en-US" dirty="0"/>
              <a:t> </a:t>
            </a:r>
            <a:r>
              <a:rPr lang="en-US" dirty="0" err="1"/>
              <a:t>Egypta</a:t>
            </a:r>
            <a:r>
              <a:rPr lang="en-US" dirty="0"/>
              <a:t> a </a:t>
            </a:r>
            <a:r>
              <a:rPr lang="en-US" dirty="0" err="1"/>
              <a:t>vyvedl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z </a:t>
            </a:r>
            <a:r>
              <a:rPr lang="en-US" dirty="0" err="1"/>
              <a:t>oné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do </a:t>
            </a:r>
            <a:r>
              <a:rPr lang="en-US" dirty="0" err="1"/>
              <a:t>země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a </a:t>
            </a:r>
            <a:r>
              <a:rPr lang="en-US" dirty="0" err="1"/>
              <a:t>prostorné</a:t>
            </a:r>
            <a:r>
              <a:rPr lang="en-US" dirty="0"/>
              <a:t>, do </a:t>
            </a:r>
            <a:r>
              <a:rPr lang="en-US" dirty="0" err="1"/>
              <a:t>země</a:t>
            </a:r>
            <a:r>
              <a:rPr lang="en-US" dirty="0"/>
              <a:t> </a:t>
            </a:r>
            <a:r>
              <a:rPr lang="en-US" dirty="0" err="1"/>
              <a:t>oplývající</a:t>
            </a:r>
            <a:r>
              <a:rPr lang="en-US" dirty="0"/>
              <a:t> </a:t>
            </a:r>
            <a:r>
              <a:rPr lang="en-US" dirty="0" err="1"/>
              <a:t>mlékem</a:t>
            </a:r>
            <a:r>
              <a:rPr lang="en-US" dirty="0"/>
              <a:t> a </a:t>
            </a:r>
            <a:r>
              <a:rPr lang="en-US" dirty="0" err="1"/>
              <a:t>medem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Kenaanců</a:t>
            </a:r>
            <a:r>
              <a:rPr lang="en-US" dirty="0"/>
              <a:t>, </a:t>
            </a:r>
            <a:r>
              <a:rPr lang="en-US" dirty="0" err="1"/>
              <a:t>Chetejců</a:t>
            </a:r>
            <a:r>
              <a:rPr lang="en-US" dirty="0"/>
              <a:t>, </a:t>
            </a:r>
            <a:r>
              <a:rPr lang="en-US" dirty="0" err="1"/>
              <a:t>Emorejců</a:t>
            </a:r>
            <a:r>
              <a:rPr lang="en-US" dirty="0"/>
              <a:t>, </a:t>
            </a:r>
            <a:r>
              <a:rPr lang="en-US" dirty="0" err="1"/>
              <a:t>Perizejců</a:t>
            </a:r>
            <a:r>
              <a:rPr lang="en-US" dirty="0"/>
              <a:t>, </a:t>
            </a:r>
            <a:r>
              <a:rPr lang="en-US" dirty="0" err="1"/>
              <a:t>Chivejců</a:t>
            </a:r>
            <a:r>
              <a:rPr lang="en-US" dirty="0"/>
              <a:t> a </a:t>
            </a:r>
            <a:r>
              <a:rPr lang="en-US" dirty="0" err="1"/>
              <a:t>Jebúsejců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err="1"/>
              <a:t>Věru</a:t>
            </a:r>
            <a:r>
              <a:rPr lang="en-US" dirty="0"/>
              <a:t>, </a:t>
            </a:r>
            <a:r>
              <a:rPr lang="en-US" dirty="0" err="1"/>
              <a:t>úpění</a:t>
            </a:r>
            <a:r>
              <a:rPr lang="en-US" dirty="0"/>
              <a:t> </a:t>
            </a:r>
            <a:r>
              <a:rPr lang="en-US" dirty="0" err="1"/>
              <a:t>Izraelců</a:t>
            </a:r>
            <a:r>
              <a:rPr lang="en-US" dirty="0"/>
              <a:t> </a:t>
            </a:r>
            <a:r>
              <a:rPr lang="en-US" dirty="0" err="1"/>
              <a:t>dolehlo</a:t>
            </a:r>
            <a:r>
              <a:rPr lang="en-US" dirty="0"/>
              <a:t> </a:t>
            </a:r>
            <a:r>
              <a:rPr lang="en-US" dirty="0" err="1"/>
              <a:t>nyní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mně</a:t>
            </a:r>
            <a:r>
              <a:rPr lang="en-US" dirty="0"/>
              <a:t>. </a:t>
            </a:r>
            <a:r>
              <a:rPr lang="en-US" dirty="0" err="1"/>
              <a:t>Viděl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útlak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je </a:t>
            </a:r>
            <a:r>
              <a:rPr lang="en-US" dirty="0" err="1"/>
              <a:t>Egypťané</a:t>
            </a:r>
            <a:r>
              <a:rPr lang="en-US" dirty="0"/>
              <a:t> </a:t>
            </a:r>
            <a:r>
              <a:rPr lang="en-US" dirty="0" err="1"/>
              <a:t>utlačují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9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Mojžíšovo povolání (E</a:t>
            </a:r>
            <a:r>
              <a:rPr lang="cs-CZ" cap="none" dirty="0"/>
              <a:t>x 3,1-15)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99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 err="1"/>
              <a:t>Nuže</a:t>
            </a:r>
            <a:r>
              <a:rPr lang="en-US" dirty="0"/>
              <a:t> </a:t>
            </a:r>
            <a:r>
              <a:rPr lang="en-US" dirty="0" err="1"/>
              <a:t>pojď</a:t>
            </a:r>
            <a:r>
              <a:rPr lang="en-US" dirty="0"/>
              <a:t>, </a:t>
            </a:r>
            <a:r>
              <a:rPr lang="en-US" dirty="0" err="1"/>
              <a:t>pošlu</a:t>
            </a:r>
            <a:r>
              <a:rPr lang="en-US" dirty="0"/>
              <a:t> </a:t>
            </a:r>
            <a:r>
              <a:rPr lang="en-US" dirty="0" err="1"/>
              <a:t>tě</a:t>
            </a:r>
            <a:r>
              <a:rPr lang="en-US" dirty="0"/>
              <a:t> k </a:t>
            </a:r>
            <a:r>
              <a:rPr lang="en-US" dirty="0" err="1"/>
              <a:t>faraónovi</a:t>
            </a:r>
            <a:r>
              <a:rPr lang="en-US" dirty="0"/>
              <a:t> a </a:t>
            </a:r>
            <a:r>
              <a:rPr lang="en-US" dirty="0" err="1"/>
              <a:t>vyvedeš</a:t>
            </a:r>
            <a:r>
              <a:rPr lang="en-US" dirty="0"/>
              <a:t> </a:t>
            </a:r>
            <a:r>
              <a:rPr lang="en-US" dirty="0" err="1"/>
              <a:t>můj</a:t>
            </a:r>
            <a:r>
              <a:rPr lang="en-US" dirty="0"/>
              <a:t> lid, </a:t>
            </a:r>
            <a:r>
              <a:rPr lang="en-US" dirty="0" err="1"/>
              <a:t>Izraelce</a:t>
            </a:r>
            <a:r>
              <a:rPr lang="en-US" dirty="0"/>
              <a:t>, z </a:t>
            </a:r>
            <a:r>
              <a:rPr lang="en-US" dirty="0" err="1"/>
              <a:t>Egypta</a:t>
            </a:r>
            <a:r>
              <a:rPr lang="en-US" dirty="0"/>
              <a:t>."  </a:t>
            </a:r>
          </a:p>
          <a:p>
            <a:pPr marL="0" indent="0">
              <a:buNone/>
            </a:pPr>
            <a:r>
              <a:rPr lang="en-US" baseline="30000" dirty="0"/>
              <a:t>11</a:t>
            </a:r>
            <a:r>
              <a:rPr lang="en-US" dirty="0"/>
              <a:t> Ale </a:t>
            </a:r>
            <a:r>
              <a:rPr lang="en-US" dirty="0" err="1"/>
              <a:t>Mojžíš</a:t>
            </a:r>
            <a:r>
              <a:rPr lang="en-US" dirty="0"/>
              <a:t> </a:t>
            </a:r>
            <a:r>
              <a:rPr lang="en-US" dirty="0" err="1"/>
              <a:t>Bohu</a:t>
            </a:r>
            <a:r>
              <a:rPr lang="en-US" dirty="0"/>
              <a:t> </a:t>
            </a:r>
            <a:r>
              <a:rPr lang="en-US" dirty="0" err="1"/>
              <a:t>namítal</a:t>
            </a:r>
            <a:r>
              <a:rPr lang="en-US" dirty="0"/>
              <a:t>: "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, </a:t>
            </a:r>
            <a:r>
              <a:rPr lang="en-US" dirty="0" err="1"/>
              <a:t>abych</a:t>
            </a:r>
            <a:r>
              <a:rPr lang="en-US" dirty="0"/>
              <a:t> </a:t>
            </a:r>
            <a:r>
              <a:rPr lang="en-US" dirty="0" err="1"/>
              <a:t>šel</a:t>
            </a:r>
            <a:r>
              <a:rPr lang="en-US" dirty="0"/>
              <a:t> k </a:t>
            </a:r>
            <a:r>
              <a:rPr lang="en-US" dirty="0" err="1"/>
              <a:t>faraónovi</a:t>
            </a:r>
            <a:r>
              <a:rPr lang="en-US" dirty="0"/>
              <a:t> a </a:t>
            </a:r>
            <a:r>
              <a:rPr lang="en-US" dirty="0" err="1"/>
              <a:t>vyvedl</a:t>
            </a:r>
            <a:r>
              <a:rPr lang="en-US" dirty="0"/>
              <a:t> </a:t>
            </a:r>
            <a:r>
              <a:rPr lang="en-US" dirty="0" err="1"/>
              <a:t>Izraelce</a:t>
            </a:r>
            <a:r>
              <a:rPr lang="en-US" dirty="0"/>
              <a:t> z </a:t>
            </a:r>
            <a:r>
              <a:rPr lang="en-US" dirty="0" err="1"/>
              <a:t>Egypta</a:t>
            </a:r>
            <a:r>
              <a:rPr lang="en-US" dirty="0"/>
              <a:t>?"  </a:t>
            </a:r>
          </a:p>
          <a:p>
            <a:pPr marL="0" indent="0">
              <a:buNone/>
            </a:pP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Odpověděl</a:t>
            </a:r>
            <a:r>
              <a:rPr lang="en-US" dirty="0"/>
              <a:t>: "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s </a:t>
            </a:r>
            <a:r>
              <a:rPr lang="en-US" dirty="0" err="1"/>
              <a:t>tebou</a:t>
            </a:r>
            <a:r>
              <a:rPr lang="en-US" dirty="0"/>
              <a:t>! A </a:t>
            </a:r>
            <a:r>
              <a:rPr lang="en-US" dirty="0" err="1"/>
              <a:t>toto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znamením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tě</a:t>
            </a:r>
            <a:r>
              <a:rPr lang="en-US" dirty="0"/>
              <a:t> </a:t>
            </a:r>
            <a:r>
              <a:rPr lang="en-US" dirty="0" err="1"/>
              <a:t>poslal</a:t>
            </a:r>
            <a:r>
              <a:rPr lang="en-US" dirty="0"/>
              <a:t>: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vyvedeš</a:t>
            </a:r>
            <a:r>
              <a:rPr lang="en-US" dirty="0"/>
              <a:t> lid z </a:t>
            </a:r>
            <a:r>
              <a:rPr lang="en-US" dirty="0" err="1"/>
              <a:t>Egypta</a:t>
            </a:r>
            <a:r>
              <a:rPr lang="en-US" dirty="0"/>
              <a:t>,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sloužit</a:t>
            </a:r>
            <a:r>
              <a:rPr lang="en-US" dirty="0"/>
              <a:t> </a:t>
            </a:r>
            <a:r>
              <a:rPr lang="en-US" dirty="0" err="1"/>
              <a:t>Bohu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hoře</a:t>
            </a:r>
            <a:r>
              <a:rPr lang="en-US" dirty="0"/>
              <a:t>."  </a:t>
            </a:r>
          </a:p>
          <a:p>
            <a:pPr marL="0" indent="0">
              <a:buNone/>
            </a:pPr>
            <a:r>
              <a:rPr lang="en-US" baseline="30000" dirty="0"/>
              <a:t>13</a:t>
            </a:r>
            <a:r>
              <a:rPr lang="en-US" dirty="0"/>
              <a:t> </a:t>
            </a:r>
            <a:r>
              <a:rPr lang="en-US" dirty="0" err="1"/>
              <a:t>Avšak</a:t>
            </a:r>
            <a:r>
              <a:rPr lang="en-US" dirty="0"/>
              <a:t> </a:t>
            </a:r>
            <a:r>
              <a:rPr lang="en-US" dirty="0" err="1"/>
              <a:t>Mojžíš</a:t>
            </a:r>
            <a:r>
              <a:rPr lang="en-US" dirty="0"/>
              <a:t> </a:t>
            </a:r>
            <a:r>
              <a:rPr lang="en-US" dirty="0" err="1"/>
              <a:t>Bohu</a:t>
            </a:r>
            <a:r>
              <a:rPr lang="en-US" dirty="0"/>
              <a:t> </a:t>
            </a:r>
            <a:r>
              <a:rPr lang="en-US" dirty="0" err="1"/>
              <a:t>namítl</a:t>
            </a:r>
            <a:r>
              <a:rPr lang="en-US" dirty="0"/>
              <a:t>: "</a:t>
            </a:r>
            <a:r>
              <a:rPr lang="en-US" dirty="0" err="1"/>
              <a:t>Hle</a:t>
            </a:r>
            <a:r>
              <a:rPr lang="en-US" dirty="0"/>
              <a:t>,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přijdu</a:t>
            </a:r>
            <a:r>
              <a:rPr lang="en-US" dirty="0"/>
              <a:t> k </a:t>
            </a:r>
            <a:r>
              <a:rPr lang="en-US" dirty="0" err="1"/>
              <a:t>Izraelcům</a:t>
            </a:r>
            <a:r>
              <a:rPr lang="en-US" dirty="0"/>
              <a:t> a </a:t>
            </a:r>
            <a:r>
              <a:rPr lang="en-US" dirty="0" err="1"/>
              <a:t>řeknu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: </a:t>
            </a:r>
            <a:r>
              <a:rPr lang="en-US" dirty="0" err="1"/>
              <a:t>Posílá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k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vašich</a:t>
            </a:r>
            <a:r>
              <a:rPr lang="en-US" dirty="0"/>
              <a:t> </a:t>
            </a:r>
            <a:r>
              <a:rPr lang="en-US" dirty="0" err="1"/>
              <a:t>otců</a:t>
            </a:r>
            <a:r>
              <a:rPr lang="en-US" dirty="0"/>
              <a:t>. </a:t>
            </a:r>
            <a:r>
              <a:rPr lang="en-US" dirty="0" err="1"/>
              <a:t>Až</a:t>
            </a:r>
            <a:r>
              <a:rPr lang="en-US" dirty="0"/>
              <a:t> se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zeptají</a:t>
            </a:r>
            <a:r>
              <a:rPr lang="en-US" dirty="0"/>
              <a:t>, </a:t>
            </a:r>
            <a:r>
              <a:rPr lang="en-US" dirty="0" err="1"/>
              <a:t>jaké</a:t>
            </a:r>
            <a:r>
              <a:rPr lang="en-US" dirty="0"/>
              <a:t> je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jméno</a:t>
            </a:r>
            <a:r>
              <a:rPr lang="en-US" dirty="0"/>
              <a:t>, co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odpovím</a:t>
            </a:r>
            <a:r>
              <a:rPr lang="en-US" dirty="0"/>
              <a:t>?"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0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Mojžíšovo povolání (E</a:t>
            </a:r>
            <a:r>
              <a:rPr lang="cs-CZ" cap="none" dirty="0"/>
              <a:t>x 3,1-15)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řekl</a:t>
            </a:r>
            <a:r>
              <a:rPr lang="en-US" dirty="0"/>
              <a:t> </a:t>
            </a:r>
            <a:r>
              <a:rPr lang="en-US" dirty="0" err="1"/>
              <a:t>Mojžíšovi</a:t>
            </a:r>
            <a:r>
              <a:rPr lang="en-US" dirty="0"/>
              <a:t>: "JSEM, KTERÝ JSEM." 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pokračoval</a:t>
            </a:r>
            <a:r>
              <a:rPr lang="en-US" dirty="0"/>
              <a:t>: "</a:t>
            </a:r>
            <a:r>
              <a:rPr lang="en-US" dirty="0" err="1"/>
              <a:t>Řekni</a:t>
            </a:r>
            <a:r>
              <a:rPr lang="en-US" dirty="0"/>
              <a:t> </a:t>
            </a:r>
            <a:r>
              <a:rPr lang="en-US" dirty="0" err="1"/>
              <a:t>Izraelcům</a:t>
            </a:r>
            <a:r>
              <a:rPr lang="en-US" dirty="0"/>
              <a:t> </a:t>
            </a:r>
            <a:r>
              <a:rPr lang="en-US" dirty="0" err="1"/>
              <a:t>toto</a:t>
            </a:r>
            <a:r>
              <a:rPr lang="en-US" dirty="0"/>
              <a:t>: JSEM </a:t>
            </a:r>
            <a:r>
              <a:rPr lang="en-US" dirty="0" err="1"/>
              <a:t>posílá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k </a:t>
            </a:r>
            <a:r>
              <a:rPr lang="en-US" dirty="0" err="1"/>
              <a:t>vám</a:t>
            </a:r>
            <a:r>
              <a:rPr lang="en-US" dirty="0"/>
              <a:t>."  </a:t>
            </a:r>
          </a:p>
          <a:p>
            <a:pPr marL="0" indent="0">
              <a:buNone/>
            </a:pP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Mojžíšovi</a:t>
            </a:r>
            <a:r>
              <a:rPr lang="en-US" dirty="0"/>
              <a:t> </a:t>
            </a:r>
            <a:r>
              <a:rPr lang="en-US" dirty="0" err="1"/>
              <a:t>poručil</a:t>
            </a:r>
            <a:r>
              <a:rPr lang="en-US" dirty="0"/>
              <a:t>: "</a:t>
            </a:r>
            <a:r>
              <a:rPr lang="en-US" dirty="0" err="1"/>
              <a:t>Řekni</a:t>
            </a:r>
            <a:r>
              <a:rPr lang="en-US" dirty="0"/>
              <a:t> </a:t>
            </a:r>
            <a:r>
              <a:rPr lang="en-US" dirty="0" err="1"/>
              <a:t>Izraelcům</a:t>
            </a:r>
            <a:r>
              <a:rPr lang="en-US" dirty="0"/>
              <a:t> </a:t>
            </a:r>
            <a:r>
              <a:rPr lang="en-US" dirty="0" err="1"/>
              <a:t>toto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»</a:t>
            </a:r>
            <a:r>
              <a:rPr lang="en-US" dirty="0" err="1"/>
              <a:t>Posílá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k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,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vašich</a:t>
            </a:r>
            <a:r>
              <a:rPr lang="en-US" dirty="0"/>
              <a:t> </a:t>
            </a:r>
            <a:r>
              <a:rPr lang="en-US" dirty="0" err="1"/>
              <a:t>otců</a:t>
            </a:r>
            <a:r>
              <a:rPr lang="en-US" dirty="0"/>
              <a:t>,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Abrahamův</a:t>
            </a:r>
            <a:r>
              <a:rPr lang="en-US" dirty="0"/>
              <a:t>,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Izákův</a:t>
            </a:r>
            <a:r>
              <a:rPr lang="en-US" dirty="0"/>
              <a:t> a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Jákobův</a:t>
            </a:r>
            <a:r>
              <a:rPr lang="en-US" dirty="0"/>
              <a:t>.« </a:t>
            </a:r>
          </a:p>
          <a:p>
            <a:pPr marL="0" indent="0">
              <a:buNone/>
            </a:pPr>
            <a:r>
              <a:rPr lang="en-US" dirty="0"/>
              <a:t>To je </a:t>
            </a:r>
            <a:r>
              <a:rPr lang="en-US" dirty="0" err="1"/>
              <a:t>navěky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jméno</a:t>
            </a:r>
            <a:r>
              <a:rPr lang="en-US" dirty="0"/>
              <a:t>, </a:t>
            </a:r>
            <a:r>
              <a:rPr lang="en-US" dirty="0" err="1"/>
              <a:t>jím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připomínat</a:t>
            </a:r>
            <a:r>
              <a:rPr lang="en-US" dirty="0"/>
              <a:t> od </a:t>
            </a:r>
            <a:r>
              <a:rPr lang="en-US" dirty="0" err="1"/>
              <a:t>pokolení</a:t>
            </a:r>
            <a:r>
              <a:rPr lang="en-US" dirty="0"/>
              <a:t> do </a:t>
            </a:r>
            <a:r>
              <a:rPr lang="en-US" dirty="0" err="1"/>
              <a:t>pokolení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3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Společnost potřebuje lidi, kteří ji vedou.</a:t>
            </a:r>
          </a:p>
          <a:p>
            <a:pPr marL="0" indent="0">
              <a:buNone/>
            </a:pPr>
            <a:r>
              <a:rPr lang="cs-CZ" dirty="0" smtClean="0"/>
              <a:t>Co určuje kritéria dobrého vůdce nebo politika</a:t>
            </a:r>
            <a:r>
              <a:rPr lang="cs-CZ" dirty="0" smtClean="0"/>
              <a:t>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053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Boží jméno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721" y="1581933"/>
            <a:ext cx="11723509" cy="50764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5400" dirty="0" err="1" smtClean="0">
                <a:latin typeface="Bwhebb" panose="00000400000000000000" pitchFamily="2" charset="0"/>
              </a:rPr>
              <a:t>hy</a:t>
            </a:r>
            <a:r>
              <a:rPr lang="en-US" sz="5400" dirty="0">
                <a:latin typeface="Bwhebb" panose="00000400000000000000" pitchFamily="2" charset="0"/>
              </a:rPr>
              <a:t>&lt;+</a:t>
            </a:r>
            <a:r>
              <a:rPr lang="en-US" sz="5400" dirty="0" err="1">
                <a:latin typeface="Bwhebb" panose="00000400000000000000" pitchFamily="2" charset="0"/>
              </a:rPr>
              <a:t>h.a</a:t>
            </a:r>
            <a:r>
              <a:rPr lang="en-US" sz="5400" dirty="0">
                <a:latin typeface="Bwhebb" panose="00000400000000000000" pitchFamily="2" charset="0"/>
              </a:rPr>
              <a:t>,( </a:t>
            </a:r>
            <a:r>
              <a:rPr lang="en-US" sz="5400" dirty="0" err="1">
                <a:latin typeface="Bwhebb" panose="00000400000000000000" pitchFamily="2" charset="0"/>
              </a:rPr>
              <a:t>rv</a:t>
            </a:r>
            <a:r>
              <a:rPr lang="en-US" sz="5400" dirty="0">
                <a:latin typeface="Bwhebb" panose="00000400000000000000" pitchFamily="2" charset="0"/>
              </a:rPr>
              <a:t>&lt;</a:t>
            </a:r>
            <a:r>
              <a:rPr lang="en-US" sz="5400" dirty="0" err="1">
                <a:latin typeface="Bwhebb" panose="00000400000000000000" pitchFamily="2" charset="0"/>
              </a:rPr>
              <a:t>åa</a:t>
            </a:r>
            <a:r>
              <a:rPr lang="en-US" sz="5400" dirty="0">
                <a:latin typeface="Bwhebb" panose="00000400000000000000" pitchFamily="2" charset="0"/>
              </a:rPr>
              <a:t>] </a:t>
            </a:r>
            <a:r>
              <a:rPr lang="en-US" sz="5400" dirty="0" err="1">
                <a:latin typeface="Bwhebb" panose="00000400000000000000" pitchFamily="2" charset="0"/>
              </a:rPr>
              <a:t>hy</a:t>
            </a:r>
            <a:r>
              <a:rPr lang="en-US" sz="5400" dirty="0">
                <a:latin typeface="Bwhebb" panose="00000400000000000000" pitchFamily="2" charset="0"/>
              </a:rPr>
              <a:t>&lt;</a:t>
            </a:r>
            <a:r>
              <a:rPr lang="en-US" sz="5400" dirty="0" err="1">
                <a:latin typeface="Bwhebb" panose="00000400000000000000" pitchFamily="2" charset="0"/>
              </a:rPr>
              <a:t>ßh.a</a:t>
            </a:r>
            <a:r>
              <a:rPr lang="en-US" sz="5400" dirty="0">
                <a:latin typeface="Bwhebb" panose="00000400000000000000" pitchFamily="2" charset="0"/>
              </a:rPr>
              <a:t>,( </a:t>
            </a:r>
            <a:r>
              <a:rPr lang="en-US" sz="5400" dirty="0" err="1">
                <a:latin typeface="Bwhebb" panose="00000400000000000000" pitchFamily="2" charset="0"/>
              </a:rPr>
              <a:t>hv,êmo</a:t>
            </a:r>
            <a:r>
              <a:rPr lang="en-US" sz="5400" dirty="0">
                <a:latin typeface="Bwhebb" panose="00000400000000000000" pitchFamily="2" charset="0"/>
              </a:rPr>
              <a:t>-la, ‘~</a:t>
            </a:r>
            <a:r>
              <a:rPr lang="en-US" sz="5400" dirty="0" err="1">
                <a:latin typeface="Bwhebb" panose="00000400000000000000" pitchFamily="2" charset="0"/>
              </a:rPr>
              <a:t>yhil</a:t>
            </a:r>
            <a:r>
              <a:rPr lang="en-US" sz="5400" dirty="0">
                <a:latin typeface="Bwhebb" panose="00000400000000000000" pitchFamily="2" charset="0"/>
              </a:rPr>
              <a:t>{a/ </a:t>
            </a:r>
            <a:r>
              <a:rPr lang="en-US" sz="5400" dirty="0" err="1">
                <a:latin typeface="Bwhebb" panose="00000400000000000000" pitchFamily="2" charset="0"/>
              </a:rPr>
              <a:t>rm,aYOÝw</a:t>
            </a:r>
            <a:r>
              <a:rPr lang="en-US" sz="5400" dirty="0">
                <a:latin typeface="Bwhebb" panose="00000400000000000000" pitchFamily="2" charset="0"/>
              </a:rPr>
              <a:t>:</a:t>
            </a:r>
            <a:r>
              <a:rPr lang="en-US" sz="5400" baseline="30000" dirty="0">
                <a:latin typeface="Bwhebb" panose="00000400000000000000" pitchFamily="2" charset="0"/>
              </a:rPr>
              <a:t> </a:t>
            </a:r>
            <a:r>
              <a:rPr lang="en-US" sz="5400" baseline="30000" dirty="0" smtClean="0">
                <a:latin typeface="Bwhebb" panose="00000400000000000000" pitchFamily="2" charset="0"/>
              </a:rPr>
              <a:t>14</a:t>
            </a:r>
            <a:endParaRPr lang="cs-CZ" sz="5400" baseline="30000" dirty="0" smtClean="0">
              <a:latin typeface="Bwhebb" panose="00000400000000000000" pitchFamily="2" charset="0"/>
            </a:endParaRPr>
          </a:p>
          <a:p>
            <a:pPr marL="0" indent="0" algn="r">
              <a:buNone/>
            </a:pPr>
            <a:r>
              <a:rPr lang="en-US" sz="5400" dirty="0" smtClean="0">
                <a:latin typeface="Bwhebb" panose="00000400000000000000" pitchFamily="2" charset="0"/>
              </a:rPr>
              <a:t>`~</a:t>
            </a:r>
            <a:r>
              <a:rPr lang="en-US" sz="5400" dirty="0">
                <a:latin typeface="Bwhebb" panose="00000400000000000000" pitchFamily="2" charset="0"/>
              </a:rPr>
              <a:t>k,(</a:t>
            </a:r>
            <a:r>
              <a:rPr lang="en-US" sz="5400" dirty="0" err="1">
                <a:latin typeface="Bwhebb" panose="00000400000000000000" pitchFamily="2" charset="0"/>
              </a:rPr>
              <a:t>ylea</a:t>
            </a:r>
            <a:r>
              <a:rPr lang="en-US" sz="5400" dirty="0">
                <a:latin typeface="Bwhebb" panose="00000400000000000000" pitchFamily="2" charset="0"/>
              </a:rPr>
              <a:t>] </a:t>
            </a:r>
            <a:r>
              <a:rPr lang="en-US" sz="5400" dirty="0" err="1">
                <a:latin typeface="Bwhebb" panose="00000400000000000000" pitchFamily="2" charset="0"/>
              </a:rPr>
              <a:t>ynIx:ïl'v</a:t>
            </a:r>
            <a:r>
              <a:rPr lang="en-US" sz="5400" dirty="0">
                <a:latin typeface="Bwhebb" panose="00000400000000000000" pitchFamily="2" charset="0"/>
              </a:rPr>
              <a:t>. </a:t>
            </a:r>
            <a:r>
              <a:rPr lang="en-US" sz="5400" dirty="0" err="1">
                <a:latin typeface="Bwhebb" panose="00000400000000000000" pitchFamily="2" charset="0"/>
              </a:rPr>
              <a:t>hy</a:t>
            </a:r>
            <a:r>
              <a:rPr lang="en-US" sz="5400" dirty="0">
                <a:latin typeface="Bwhebb" panose="00000400000000000000" pitchFamily="2" charset="0"/>
              </a:rPr>
              <a:t>&lt;</a:t>
            </a:r>
            <a:r>
              <a:rPr lang="en-US" sz="5400" dirty="0" err="1">
                <a:latin typeface="Bwhebb" panose="00000400000000000000" pitchFamily="2" charset="0"/>
              </a:rPr>
              <a:t>ßh.a</a:t>
            </a:r>
            <a:r>
              <a:rPr lang="en-US" sz="5400" dirty="0">
                <a:latin typeface="Bwhebb" panose="00000400000000000000" pitchFamily="2" charset="0"/>
              </a:rPr>
              <a:t>,( </a:t>
            </a:r>
            <a:r>
              <a:rPr lang="en-US" sz="5400" dirty="0" err="1">
                <a:latin typeface="Bwhebb" panose="00000400000000000000" pitchFamily="2" charset="0"/>
              </a:rPr>
              <a:t>laeêr"f.yI</a:t>
            </a:r>
            <a:r>
              <a:rPr lang="en-US" sz="5400" dirty="0">
                <a:latin typeface="Bwhebb" panose="00000400000000000000" pitchFamily="2" charset="0"/>
              </a:rPr>
              <a:t> ynEåb.li ‘</a:t>
            </a:r>
            <a:r>
              <a:rPr lang="en-US" sz="5400" dirty="0" err="1">
                <a:latin typeface="Bwhebb" panose="00000400000000000000" pitchFamily="2" charset="0"/>
              </a:rPr>
              <a:t>rm;ato</a:t>
            </a:r>
            <a:r>
              <a:rPr lang="en-US" sz="5400" dirty="0">
                <a:latin typeface="Bwhebb" panose="00000400000000000000" pitchFamily="2" charset="0"/>
              </a:rPr>
              <a:t> </a:t>
            </a:r>
            <a:r>
              <a:rPr lang="en-US" sz="5400" dirty="0" err="1">
                <a:latin typeface="Bwhebb" panose="00000400000000000000" pitchFamily="2" charset="0"/>
              </a:rPr>
              <a:t>hKoÜ</a:t>
            </a:r>
            <a:r>
              <a:rPr lang="en-US" sz="5400" dirty="0">
                <a:latin typeface="Bwhebb" panose="00000400000000000000" pitchFamily="2" charset="0"/>
              </a:rPr>
              <a:t> </a:t>
            </a:r>
            <a:r>
              <a:rPr lang="en-US" sz="5400" dirty="0" err="1">
                <a:latin typeface="Bwhebb" panose="00000400000000000000" pitchFamily="2" charset="0"/>
              </a:rPr>
              <a:t>rm,aYO©w</a:t>
            </a:r>
            <a:r>
              <a:rPr lang="en-US" sz="5400" dirty="0" smtClean="0">
                <a:latin typeface="Bwhebb" panose="00000400000000000000" pitchFamily="2" charset="0"/>
              </a:rPr>
              <a:t>:</a:t>
            </a:r>
            <a:endParaRPr lang="cs-CZ" sz="5400" dirty="0" smtClean="0">
              <a:latin typeface="Bwhebb" panose="00000400000000000000" pitchFamily="2" charset="0"/>
            </a:endParaRPr>
          </a:p>
          <a:p>
            <a:pPr marL="0" indent="0">
              <a:buNone/>
            </a:pPr>
            <a:r>
              <a:rPr lang="cs-CZ" dirty="0" smtClean="0"/>
              <a:t>Boží jméno: JSEM, KTERÝ JSEM znamená JSEM, KTERÝ JSEM PRO TEBE (v.15!)</a:t>
            </a:r>
          </a:p>
          <a:p>
            <a:pPr marL="0" indent="0">
              <a:buNone/>
            </a:pPr>
            <a:r>
              <a:rPr lang="cs-CZ" dirty="0" smtClean="0"/>
              <a:t>Slovo </a:t>
            </a:r>
            <a:r>
              <a:rPr lang="en-US" sz="5400" dirty="0" err="1">
                <a:latin typeface="Bwhebb" panose="00000400000000000000" pitchFamily="2" charset="0"/>
              </a:rPr>
              <a:t>hy</a:t>
            </a:r>
            <a:r>
              <a:rPr lang="en-US" sz="5400" dirty="0">
                <a:latin typeface="Bwhebb" panose="00000400000000000000" pitchFamily="2" charset="0"/>
              </a:rPr>
              <a:t>&lt;</a:t>
            </a:r>
            <a:r>
              <a:rPr lang="en-US" sz="5400" dirty="0" err="1">
                <a:latin typeface="Bwhebb" panose="00000400000000000000" pitchFamily="2" charset="0"/>
              </a:rPr>
              <a:t>ßh.a</a:t>
            </a:r>
            <a:r>
              <a:rPr lang="en-US" sz="5400" dirty="0">
                <a:latin typeface="Bwhebb" panose="00000400000000000000" pitchFamily="2" charset="0"/>
              </a:rPr>
              <a:t>,(</a:t>
            </a:r>
            <a:r>
              <a:rPr lang="cs-CZ" dirty="0" smtClean="0"/>
              <a:t> (JSEM) má stejný kořen (</a:t>
            </a:r>
            <a:r>
              <a:rPr lang="en-US" sz="5400" dirty="0" err="1" smtClean="0">
                <a:latin typeface="Bwhebb" panose="00000400000000000000" pitchFamily="2" charset="0"/>
              </a:rPr>
              <a:t>hyh</a:t>
            </a:r>
            <a:r>
              <a:rPr lang="cs-CZ" dirty="0" smtClean="0"/>
              <a:t>, být) jako Jahve, </a:t>
            </a:r>
            <a:r>
              <a:rPr lang="en-US" sz="5400" dirty="0" err="1" smtClean="0">
                <a:latin typeface="Bwhebb" panose="00000400000000000000" pitchFamily="2" charset="0"/>
              </a:rPr>
              <a:t>hwhy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Mojžíš bude celou dobu dále onoho Tajemného hledat. Nejdůležitější etapou bude Ex 34,6.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1260" y="-27926"/>
            <a:ext cx="9905998" cy="1478570"/>
          </a:xfrm>
        </p:spPr>
        <p:txBody>
          <a:bodyPr/>
          <a:lstStyle/>
          <a:p>
            <a:r>
              <a:rPr lang="cs-CZ" dirty="0"/>
              <a:t>„egyptské rány“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59619"/>
              </p:ext>
            </p:extLst>
          </p:nvPr>
        </p:nvGraphicFramePr>
        <p:xfrm>
          <a:off x="1051260" y="1450644"/>
          <a:ext cx="990599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4952999"/>
              </a:tblGrid>
              <a:tr h="345153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2400" dirty="0" smtClean="0">
                          <a:effectLst/>
                        </a:rPr>
                        <a:t>Krvavě rudá voda v Nilu (v egyptských mýtech řeka dávající plodnost se nyní mění v řeku smrti)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2400" dirty="0" smtClean="0">
                          <a:effectLst/>
                        </a:rPr>
                        <a:t>Žáby (bezmocnost bohyně </a:t>
                      </a:r>
                      <a:r>
                        <a:rPr lang="cs-CZ" sz="2400" dirty="0" err="1" smtClean="0">
                          <a:effectLst/>
                        </a:rPr>
                        <a:t>Heket</a:t>
                      </a:r>
                      <a:r>
                        <a:rPr lang="cs-CZ" sz="2400" dirty="0" smtClean="0">
                          <a:effectLst/>
                        </a:rPr>
                        <a:t> – pomocnice při porodech, zobrazovaná s žabí hlavou)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2400" dirty="0" smtClean="0">
                          <a:effectLst/>
                        </a:rPr>
                        <a:t>Komáři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2400" dirty="0" smtClean="0">
                          <a:effectLst/>
                        </a:rPr>
                        <a:t>4. Mouchy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400" dirty="0" smtClean="0">
                          <a:effectLst/>
                        </a:rPr>
                        <a:t>5. Dobytčí mor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400" dirty="0" smtClean="0">
                          <a:effectLst/>
                        </a:rPr>
                        <a:t>6. Vředovitá onemocnění na lidech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400" dirty="0" smtClean="0">
                          <a:effectLst/>
                        </a:rPr>
                        <a:t>7. Krupobití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400" dirty="0" smtClean="0">
                          <a:effectLst/>
                        </a:rPr>
                        <a:t>8. Kobylky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400" dirty="0" smtClean="0">
                          <a:effectLst/>
                        </a:rPr>
                        <a:t>9. Tma (podřízenost velkého slunečního boha </a:t>
                      </a:r>
                      <a:r>
                        <a:rPr lang="cs-CZ" sz="2400" dirty="0" err="1" smtClean="0">
                          <a:effectLst/>
                        </a:rPr>
                        <a:t>Réa</a:t>
                      </a:r>
                      <a:r>
                        <a:rPr lang="cs-CZ" sz="2400" dirty="0" smtClean="0">
                          <a:effectLst/>
                        </a:rPr>
                        <a:t>)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400" dirty="0" smtClean="0">
                          <a:effectLst/>
                        </a:rPr>
                        <a:t>10. Smrt prvorozených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Pascha (</a:t>
            </a:r>
            <a:r>
              <a:rPr lang="cs-CZ" cap="none" dirty="0">
                <a:effectLst/>
              </a:rPr>
              <a:t>Ex 12; srov. </a:t>
            </a:r>
            <a:r>
              <a:rPr lang="cs-CZ" cap="none" dirty="0" err="1">
                <a:effectLst/>
              </a:rPr>
              <a:t>Lk</a:t>
            </a:r>
            <a:r>
              <a:rPr lang="cs-CZ" cap="none" dirty="0">
                <a:effectLst/>
              </a:rPr>
              <a:t> </a:t>
            </a:r>
            <a:r>
              <a:rPr lang="cs-CZ" cap="none" dirty="0" smtClean="0">
                <a:effectLst/>
              </a:rPr>
              <a:t>22,1-20</a:t>
            </a:r>
            <a:r>
              <a:rPr lang="cs-CZ" dirty="0" smtClean="0">
                <a:effectLst/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14635"/>
            <a:ext cx="9905999" cy="476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Sloučení: </a:t>
            </a:r>
            <a:r>
              <a:rPr lang="cs-CZ" dirty="0" smtClean="0">
                <a:effectLst/>
              </a:rPr>
              <a:t>slavnosti </a:t>
            </a:r>
            <a:r>
              <a:rPr lang="cs-CZ" dirty="0">
                <a:effectLst/>
              </a:rPr>
              <a:t>předjaří </a:t>
            </a:r>
            <a:r>
              <a:rPr lang="cs-CZ" b="1" dirty="0" smtClean="0">
                <a:effectLst/>
              </a:rPr>
              <a:t>pastevců</a:t>
            </a:r>
            <a:r>
              <a:rPr lang="cs-CZ" dirty="0" smtClean="0">
                <a:effectLst/>
              </a:rPr>
              <a:t> (obětovali jehně) a </a:t>
            </a:r>
            <a:r>
              <a:rPr lang="cs-CZ" b="1" dirty="0" smtClean="0">
                <a:effectLst/>
              </a:rPr>
              <a:t>zemědělců</a:t>
            </a:r>
            <a:r>
              <a:rPr lang="cs-CZ" dirty="0" smtClean="0">
                <a:effectLst/>
              </a:rPr>
              <a:t> (macesy </a:t>
            </a:r>
            <a:r>
              <a:rPr lang="cs-CZ" dirty="0">
                <a:effectLst/>
              </a:rPr>
              <a:t>z nové úrody, </a:t>
            </a:r>
            <a:r>
              <a:rPr lang="cs-CZ" dirty="0" smtClean="0">
                <a:effectLst/>
              </a:rPr>
              <a:t>nesměla </a:t>
            </a:r>
            <a:r>
              <a:rPr lang="cs-CZ" dirty="0">
                <a:effectLst/>
              </a:rPr>
              <a:t>mísit se </a:t>
            </a:r>
            <a:r>
              <a:rPr lang="cs-CZ" dirty="0" smtClean="0">
                <a:effectLst/>
              </a:rPr>
              <a:t>starou, </a:t>
            </a:r>
            <a:r>
              <a:rPr lang="cs-CZ" dirty="0">
                <a:effectLst/>
              </a:rPr>
              <a:t>nové bylo symbolem zcela nového </a:t>
            </a:r>
            <a:r>
              <a:rPr lang="cs-CZ" dirty="0" smtClean="0">
                <a:effectLst/>
              </a:rPr>
              <a:t>začátku)</a:t>
            </a:r>
          </a:p>
          <a:p>
            <a:pPr marL="0" indent="0">
              <a:buNone/>
            </a:pPr>
            <a:r>
              <a:rPr lang="cs-CZ" b="1" dirty="0" smtClean="0">
                <a:effectLst/>
              </a:rPr>
              <a:t>Izrael</a:t>
            </a:r>
            <a:r>
              <a:rPr lang="cs-CZ" dirty="0" smtClean="0">
                <a:effectLst/>
              </a:rPr>
              <a:t>: „Svátek </a:t>
            </a:r>
            <a:r>
              <a:rPr lang="cs-CZ" dirty="0">
                <a:effectLst/>
              </a:rPr>
              <a:t>pro Hospodina“ (Ex 12,14). Je slavnostní připomínkou </a:t>
            </a:r>
            <a:r>
              <a:rPr lang="cs-CZ" dirty="0" smtClean="0">
                <a:effectLst/>
              </a:rPr>
              <a:t>exodu </a:t>
            </a:r>
            <a:r>
              <a:rPr lang="cs-CZ" dirty="0">
                <a:effectLst/>
              </a:rPr>
              <a:t>– vyjití z Egypta; „</a:t>
            </a:r>
            <a:r>
              <a:rPr lang="cs-CZ" dirty="0" err="1">
                <a:effectLst/>
              </a:rPr>
              <a:t>pasach</a:t>
            </a:r>
            <a:r>
              <a:rPr lang="cs-CZ" dirty="0">
                <a:effectLst/>
              </a:rPr>
              <a:t>“ = „přeskakovat“, </a:t>
            </a:r>
            <a:r>
              <a:rPr lang="cs-CZ" dirty="0" smtClean="0">
                <a:effectLst/>
              </a:rPr>
              <a:t>vykládáno </a:t>
            </a:r>
            <a:r>
              <a:rPr lang="cs-CZ" dirty="0">
                <a:effectLst/>
              </a:rPr>
              <a:t>jako „Hospodin </a:t>
            </a:r>
            <a:r>
              <a:rPr lang="cs-CZ" i="1" dirty="0">
                <a:effectLst/>
              </a:rPr>
              <a:t>přeskočil, přešel</a:t>
            </a:r>
            <a:r>
              <a:rPr lang="cs-CZ" dirty="0">
                <a:effectLst/>
              </a:rPr>
              <a:t> naše obydlí, uchránil naše prvorozené, zatímco egyptští prvorození zahynuli“.</a:t>
            </a:r>
          </a:p>
          <a:p>
            <a:pPr marL="0" indent="0">
              <a:buNone/>
            </a:pPr>
            <a:r>
              <a:rPr lang="cs-CZ" b="1" dirty="0" smtClean="0">
                <a:effectLst/>
              </a:rPr>
              <a:t>Ježíš</a:t>
            </a:r>
            <a:r>
              <a:rPr lang="cs-CZ" dirty="0" smtClean="0">
                <a:effectLst/>
              </a:rPr>
              <a:t>: Obětovaným </a:t>
            </a:r>
            <a:r>
              <a:rPr lang="cs-CZ" dirty="0">
                <a:effectLst/>
              </a:rPr>
              <a:t>Beránkem; slavnost paschy zvěstuje Ježíšův exodus a stává se tak středem obou Zákonů, společným svátkem Židů i křesťanů.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Záchrana u Rákosového moře (</a:t>
            </a:r>
            <a:r>
              <a:rPr lang="cs-CZ" dirty="0" smtClean="0">
                <a:effectLst/>
              </a:rPr>
              <a:t>E</a:t>
            </a:r>
            <a:r>
              <a:rPr lang="cs-CZ" cap="none" dirty="0" smtClean="0">
                <a:effectLst/>
              </a:rPr>
              <a:t>x</a:t>
            </a: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13,17 – 15,21)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31831"/>
            <a:ext cx="9905999" cy="4803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effectLst/>
              </a:rPr>
              <a:t>Myšlení </a:t>
            </a:r>
            <a:r>
              <a:rPr lang="cs-CZ" dirty="0">
                <a:effectLst/>
              </a:rPr>
              <a:t>Židů jsou cizí otázky po fyzikálních </a:t>
            </a:r>
            <a:r>
              <a:rPr lang="cs-CZ" dirty="0" smtClean="0">
                <a:effectLst/>
              </a:rPr>
              <a:t>zákonech 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Zkušenosti </a:t>
            </a:r>
            <a:r>
              <a:rPr lang="cs-CZ" dirty="0">
                <a:effectLst/>
              </a:rPr>
              <a:t>se </a:t>
            </a:r>
            <a:r>
              <a:rPr lang="cs-CZ" dirty="0" smtClean="0">
                <a:effectLst/>
              </a:rPr>
              <a:t>záchranou chápány </a:t>
            </a:r>
            <a:r>
              <a:rPr lang="cs-CZ" dirty="0">
                <a:effectLst/>
              </a:rPr>
              <a:t>jako „znamení“ Boží </a:t>
            </a:r>
            <a:r>
              <a:rPr lang="cs-CZ" dirty="0" smtClean="0">
                <a:effectLst/>
              </a:rPr>
              <a:t>blízkosti 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Egyptské </a:t>
            </a:r>
            <a:r>
              <a:rPr lang="cs-CZ" dirty="0">
                <a:effectLst/>
              </a:rPr>
              <a:t>rány </a:t>
            </a:r>
            <a:r>
              <a:rPr lang="cs-CZ" dirty="0" smtClean="0">
                <a:effectLst/>
              </a:rPr>
              <a:t>dlouze </a:t>
            </a:r>
            <a:r>
              <a:rPr lang="cs-CZ" dirty="0">
                <a:effectLst/>
              </a:rPr>
              <a:t>vyprávěny a přepracovávány, jejich poslední redakce má formu antického </a:t>
            </a:r>
            <a:r>
              <a:rPr lang="cs-CZ" dirty="0" smtClean="0">
                <a:effectLst/>
              </a:rPr>
              <a:t>dramatu</a:t>
            </a:r>
            <a:endParaRPr lang="cs-CZ" dirty="0">
              <a:effectLst/>
            </a:endParaRPr>
          </a:p>
          <a:p>
            <a:pPr marL="0" indent="0">
              <a:buNone/>
            </a:pPr>
            <a:r>
              <a:rPr lang="cs-CZ" dirty="0">
                <a:effectLst/>
              </a:rPr>
              <a:t>Vrcholem </a:t>
            </a:r>
            <a:r>
              <a:rPr lang="cs-CZ" dirty="0" smtClean="0">
                <a:effectLst/>
              </a:rPr>
              <a:t>Božích </a:t>
            </a:r>
            <a:r>
              <a:rPr lang="cs-CZ" dirty="0">
                <a:effectLst/>
              </a:rPr>
              <a:t>činů je přechod Rudým mořem (Ex 14), kdy Bůh zachránil Izrael z moci Egypťanů. 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dirty="0" smtClean="0">
                <a:effectLst/>
              </a:rPr>
              <a:t>„</a:t>
            </a:r>
            <a:r>
              <a:rPr lang="cs-CZ" dirty="0">
                <a:effectLst/>
              </a:rPr>
              <a:t>Hospodin nás vyvedl z domu otroctví a zachránil u Rákosového moře“ je Krédem Izraele (</a:t>
            </a:r>
            <a:r>
              <a:rPr lang="cs-CZ" dirty="0" err="1">
                <a:effectLst/>
              </a:rPr>
              <a:t>Dt</a:t>
            </a:r>
            <a:r>
              <a:rPr lang="cs-CZ" dirty="0">
                <a:effectLst/>
              </a:rPr>
              <a:t> 26; Oz 24; </a:t>
            </a:r>
            <a:r>
              <a:rPr lang="cs-CZ" dirty="0" err="1">
                <a:effectLst/>
              </a:rPr>
              <a:t>Neh</a:t>
            </a:r>
            <a:r>
              <a:rPr lang="cs-CZ" dirty="0">
                <a:effectLst/>
              </a:rPr>
              <a:t> 9, </a:t>
            </a:r>
            <a:r>
              <a:rPr lang="cs-CZ" dirty="0" err="1">
                <a:effectLst/>
              </a:rPr>
              <a:t>Mdr</a:t>
            </a:r>
            <a:r>
              <a:rPr lang="cs-CZ" dirty="0">
                <a:effectLst/>
              </a:rPr>
              <a:t> 19). 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dirty="0" smtClean="0">
                <a:effectLst/>
              </a:rPr>
              <a:t>Naše </a:t>
            </a:r>
            <a:r>
              <a:rPr lang="cs-CZ" dirty="0">
                <a:effectLst/>
              </a:rPr>
              <a:t>existence </a:t>
            </a:r>
            <a:r>
              <a:rPr lang="cs-CZ" dirty="0" smtClean="0">
                <a:effectLst/>
              </a:rPr>
              <a:t>se zakládá </a:t>
            </a:r>
            <a:r>
              <a:rPr lang="cs-CZ" dirty="0">
                <a:effectLst/>
              </a:rPr>
              <a:t>na Božím osvobozujícím činu, naše dějiny jsou putováním s </a:t>
            </a:r>
            <a:r>
              <a:rPr lang="cs-CZ" dirty="0" smtClean="0">
                <a:effectLst/>
              </a:rPr>
              <a:t>Hospodinem.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6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0"/>
            <a:ext cx="7598535" cy="688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528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0"/>
            <a:ext cx="11047411" cy="7420736"/>
          </a:xfrm>
        </p:spPr>
      </p:pic>
    </p:spTree>
    <p:extLst>
      <p:ext uri="{BB962C8B-B14F-4D97-AF65-F5344CB8AC3E}">
        <p14:creationId xmlns:p14="http://schemas.microsoft.com/office/powerpoint/2010/main" val="212358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cs-CZ" dirty="0" smtClean="0"/>
              <a:t>Bůh unáší do svobody (E</a:t>
            </a:r>
            <a:r>
              <a:rPr lang="cs-CZ" cap="none" dirty="0" smtClean="0"/>
              <a:t>x 19)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373724"/>
            <a:ext cx="9905999" cy="3541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effectLst/>
              </a:rPr>
              <a:t>Mojžíš vedl Izraele do pouště </a:t>
            </a:r>
            <a:r>
              <a:rPr lang="cs-CZ" dirty="0" err="1">
                <a:effectLst/>
              </a:rPr>
              <a:t>Šúr</a:t>
            </a:r>
            <a:r>
              <a:rPr lang="cs-CZ" dirty="0">
                <a:effectLst/>
              </a:rPr>
              <a:t> (Ex 15,22</a:t>
            </a:r>
            <a:r>
              <a:rPr lang="cs-CZ" dirty="0" smtClean="0">
                <a:effectLst/>
              </a:rPr>
              <a:t>) 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Poušť: strádání</a:t>
            </a:r>
            <a:r>
              <a:rPr lang="cs-CZ" dirty="0">
                <a:effectLst/>
              </a:rPr>
              <a:t>, odloučenost, nebezpečí, sídlo démonů</a:t>
            </a:r>
            <a:r>
              <a:rPr lang="cs-CZ" dirty="0" smtClean="0">
                <a:effectLst/>
              </a:rPr>
              <a:t>, místo pokušení</a:t>
            </a:r>
            <a:r>
              <a:rPr lang="cs-CZ" dirty="0">
                <a:effectLst/>
              </a:rPr>
              <a:t>, </a:t>
            </a:r>
            <a:r>
              <a:rPr lang="cs-CZ" dirty="0" smtClean="0">
                <a:effectLst/>
              </a:rPr>
              <a:t>zkoušky, </a:t>
            </a:r>
            <a:r>
              <a:rPr lang="cs-CZ" dirty="0">
                <a:effectLst/>
              </a:rPr>
              <a:t>osvědčení, postu, modlitby, setkání s Bohem (Mojžíš, Eliáš, </a:t>
            </a:r>
            <a:r>
              <a:rPr lang="cs-CZ" dirty="0" err="1">
                <a:effectLst/>
              </a:rPr>
              <a:t>Elíša</a:t>
            </a:r>
            <a:r>
              <a:rPr lang="cs-CZ" dirty="0">
                <a:effectLst/>
              </a:rPr>
              <a:t>, Jan Křtitel, Ježíš</a:t>
            </a:r>
            <a:r>
              <a:rPr lang="cs-CZ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cs-CZ" dirty="0" smtClean="0"/>
              <a:t>Cesta pouští – proroky viděna jako čas mladé lásky (</a:t>
            </a:r>
            <a:r>
              <a:rPr lang="cs-CZ" dirty="0" err="1" smtClean="0"/>
              <a:t>Jr</a:t>
            </a:r>
            <a:r>
              <a:rPr lang="cs-CZ" dirty="0" smtClean="0"/>
              <a:t> 2, Oz 11)</a:t>
            </a:r>
          </a:p>
          <a:p>
            <a:pPr marL="0" indent="0">
              <a:buNone/>
            </a:pPr>
            <a:r>
              <a:rPr lang="cs-CZ" dirty="0" smtClean="0"/>
              <a:t>Po 3 měsících přicházejí k Sinaji (Ex 19), místu zjevení a setkání s Bohem </a:t>
            </a:r>
          </a:p>
          <a:p>
            <a:pPr marL="0" indent="0">
              <a:buNone/>
            </a:pPr>
            <a:r>
              <a:rPr lang="cs-CZ" dirty="0" smtClean="0"/>
              <a:t>Hospodin vedl svůj lid „jako orel“ (</a:t>
            </a:r>
            <a:r>
              <a:rPr lang="cs-CZ" dirty="0" err="1" smtClean="0"/>
              <a:t>Dt</a:t>
            </a:r>
            <a:r>
              <a:rPr lang="cs-CZ" dirty="0" smtClean="0"/>
              <a:t> 32,11) KE SVOBODĚ, TEDY K SOBĚ</a:t>
            </a:r>
          </a:p>
          <a:p>
            <a:pPr marL="0" indent="0">
              <a:buNone/>
            </a:pPr>
            <a:r>
              <a:rPr lang="cs-CZ" dirty="0" smtClean="0"/>
              <a:t>„DESATERO“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8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EXODUS 20,1-17 („DESATERO“)</a:t>
            </a:r>
            <a:endParaRPr lang="cs-CZ" dirty="0"/>
          </a:p>
        </p:txBody>
      </p:sp>
      <p:pic>
        <p:nvPicPr>
          <p:cNvPr id="4" name="Picture 6" descr="moses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70490" cy="6935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mose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2232" y="0"/>
            <a:ext cx="4783898" cy="6948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77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vyhlásil</a:t>
            </a:r>
            <a:r>
              <a:rPr lang="en-US" dirty="0"/>
              <a:t> </a:t>
            </a:r>
            <a:r>
              <a:rPr lang="en-US" dirty="0" err="1"/>
              <a:t>všechna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přikázání</a:t>
            </a:r>
            <a:r>
              <a:rPr lang="en-US" dirty="0"/>
              <a:t>: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 "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,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;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tě</a:t>
            </a:r>
            <a:r>
              <a:rPr lang="en-US" dirty="0"/>
              <a:t> </a:t>
            </a:r>
            <a:r>
              <a:rPr lang="en-US" dirty="0" err="1"/>
              <a:t>vyvedl</a:t>
            </a:r>
            <a:r>
              <a:rPr lang="en-US" dirty="0"/>
              <a:t> z </a:t>
            </a:r>
            <a:r>
              <a:rPr lang="en-US" dirty="0" err="1"/>
              <a:t>egyptské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, z </a:t>
            </a:r>
            <a:r>
              <a:rPr lang="en-US" dirty="0" err="1"/>
              <a:t>domu</a:t>
            </a:r>
            <a:r>
              <a:rPr lang="en-US" dirty="0"/>
              <a:t> </a:t>
            </a:r>
            <a:r>
              <a:rPr lang="en-US" dirty="0" err="1"/>
              <a:t>otroctví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7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244935"/>
            <a:ext cx="9905999" cy="537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mne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Nezobrazíš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/>
              <a:t>zpodobením</a:t>
            </a:r>
            <a:r>
              <a:rPr lang="en-US" dirty="0"/>
              <a:t> </a:t>
            </a:r>
            <a:r>
              <a:rPr lang="en-US" dirty="0" err="1"/>
              <a:t>ničeho</a:t>
            </a:r>
            <a:r>
              <a:rPr lang="en-US" dirty="0"/>
              <a:t>, co je </a:t>
            </a:r>
            <a:r>
              <a:rPr lang="en-US" dirty="0" err="1"/>
              <a:t>nahoře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nebi</a:t>
            </a:r>
            <a:r>
              <a:rPr lang="en-US" dirty="0"/>
              <a:t>, dole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vodách</a:t>
            </a:r>
            <a:r>
              <a:rPr lang="en-US" dirty="0"/>
              <a:t> pod </a:t>
            </a:r>
            <a:r>
              <a:rPr lang="en-US" dirty="0" err="1"/>
              <a:t>zemí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Nebudeš</a:t>
            </a:r>
            <a:r>
              <a:rPr lang="en-US" dirty="0"/>
              <a:t> se </a:t>
            </a:r>
            <a:r>
              <a:rPr lang="en-US" dirty="0" err="1"/>
              <a:t>ničemu</a:t>
            </a:r>
            <a:r>
              <a:rPr lang="en-US" dirty="0"/>
              <a:t> </a:t>
            </a:r>
            <a:r>
              <a:rPr lang="en-US" dirty="0" err="1"/>
              <a:t>takovému</a:t>
            </a:r>
            <a:r>
              <a:rPr lang="en-US" dirty="0"/>
              <a:t> </a:t>
            </a:r>
            <a:r>
              <a:rPr lang="en-US" dirty="0" err="1"/>
              <a:t>klanět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sloužit</a:t>
            </a:r>
            <a:r>
              <a:rPr lang="en-US" dirty="0"/>
              <a:t>.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,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,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žárlivě</a:t>
            </a:r>
            <a:r>
              <a:rPr lang="en-US" dirty="0"/>
              <a:t> </a:t>
            </a:r>
            <a:r>
              <a:rPr lang="en-US" dirty="0" err="1"/>
              <a:t>milující</a:t>
            </a:r>
            <a:r>
              <a:rPr lang="en-US" dirty="0"/>
              <a:t>. </a:t>
            </a:r>
            <a:r>
              <a:rPr lang="en-US" dirty="0" err="1"/>
              <a:t>Stíhám</a:t>
            </a:r>
            <a:r>
              <a:rPr lang="en-US" dirty="0"/>
              <a:t> </a:t>
            </a:r>
            <a:r>
              <a:rPr lang="en-US" dirty="0" err="1"/>
              <a:t>vinu</a:t>
            </a:r>
            <a:r>
              <a:rPr lang="en-US" dirty="0"/>
              <a:t> </a:t>
            </a:r>
            <a:r>
              <a:rPr lang="en-US" dirty="0" err="1"/>
              <a:t>otců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synech</a:t>
            </a:r>
            <a:r>
              <a:rPr lang="en-US" dirty="0"/>
              <a:t> do </a:t>
            </a:r>
            <a:r>
              <a:rPr lang="en-US" dirty="0" err="1"/>
              <a:t>třetího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čtvrtého</a:t>
            </a:r>
            <a:r>
              <a:rPr lang="en-US" dirty="0"/>
              <a:t> </a:t>
            </a:r>
            <a:r>
              <a:rPr lang="en-US" dirty="0" err="1"/>
              <a:t>pokolení</a:t>
            </a:r>
            <a:r>
              <a:rPr lang="en-US" dirty="0"/>
              <a:t> </a:t>
            </a:r>
            <a:r>
              <a:rPr lang="en-US" dirty="0" err="1"/>
              <a:t>těch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nenávidí</a:t>
            </a:r>
            <a:r>
              <a:rPr lang="en-US" dirty="0"/>
              <a:t>,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6</a:t>
            </a:r>
            <a:r>
              <a:rPr lang="en-US" dirty="0"/>
              <a:t> ale </a:t>
            </a:r>
            <a:r>
              <a:rPr lang="en-US" dirty="0" err="1"/>
              <a:t>prokazuji</a:t>
            </a:r>
            <a:r>
              <a:rPr lang="en-US" dirty="0"/>
              <a:t> </a:t>
            </a:r>
            <a:r>
              <a:rPr lang="en-US" dirty="0" err="1"/>
              <a:t>milosrdenství</a:t>
            </a:r>
            <a:r>
              <a:rPr lang="en-US" dirty="0"/>
              <a:t> </a:t>
            </a:r>
            <a:r>
              <a:rPr lang="en-US" dirty="0" err="1"/>
              <a:t>tisícům</a:t>
            </a:r>
            <a:r>
              <a:rPr lang="en-US" dirty="0"/>
              <a:t> </a:t>
            </a:r>
            <a:r>
              <a:rPr lang="en-US" dirty="0" err="1"/>
              <a:t>pokolení</a:t>
            </a:r>
            <a:r>
              <a:rPr lang="en-US" dirty="0"/>
              <a:t> </a:t>
            </a:r>
            <a:r>
              <a:rPr lang="en-US" dirty="0" err="1"/>
              <a:t>těch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milují</a:t>
            </a:r>
            <a:r>
              <a:rPr lang="en-US" dirty="0"/>
              <a:t> a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přikázání</a:t>
            </a:r>
            <a:r>
              <a:rPr lang="en-US" dirty="0"/>
              <a:t> </a:t>
            </a:r>
            <a:r>
              <a:rPr lang="en-US" dirty="0" err="1"/>
              <a:t>zachovávají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dirty="0" err="1"/>
              <a:t>Nezneužiješ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Hospodina</a:t>
            </a:r>
            <a:r>
              <a:rPr lang="en-US" dirty="0"/>
              <a:t>,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.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nenechá</a:t>
            </a:r>
            <a:r>
              <a:rPr lang="en-US" dirty="0"/>
              <a:t> bez </a:t>
            </a:r>
            <a:r>
              <a:rPr lang="en-US" dirty="0" err="1"/>
              <a:t>trestu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kdo</a:t>
            </a:r>
            <a:r>
              <a:rPr lang="en-US" dirty="0"/>
              <a:t> by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zneužíval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1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137931" cy="6858000"/>
          </a:xfrm>
        </p:spPr>
      </p:pic>
    </p:spTree>
    <p:extLst>
      <p:ext uri="{BB962C8B-B14F-4D97-AF65-F5344CB8AC3E}">
        <p14:creationId xmlns:p14="http://schemas.microsoft.com/office/powerpoint/2010/main" val="40997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357803"/>
            <a:ext cx="10037450" cy="5171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Pamatuj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den </a:t>
            </a:r>
            <a:r>
              <a:rPr lang="en-US" dirty="0" err="1"/>
              <a:t>odpočinku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svatý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dní</a:t>
            </a:r>
            <a:r>
              <a:rPr lang="en-US" dirty="0"/>
              <a:t> </a:t>
            </a:r>
            <a:r>
              <a:rPr lang="en-US" dirty="0" err="1"/>
              <a:t>budeš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a </a:t>
            </a:r>
            <a:r>
              <a:rPr lang="en-US" dirty="0" err="1"/>
              <a:t>dělat</a:t>
            </a:r>
            <a:r>
              <a:rPr lang="en-US" dirty="0"/>
              <a:t> </a:t>
            </a:r>
            <a:r>
              <a:rPr lang="en-US" dirty="0" err="1"/>
              <a:t>všechnu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10</a:t>
            </a:r>
            <a:r>
              <a:rPr lang="en-US" dirty="0"/>
              <a:t> Ale </a:t>
            </a:r>
            <a:r>
              <a:rPr lang="en-US" dirty="0" err="1"/>
              <a:t>sedmý</a:t>
            </a:r>
            <a:r>
              <a:rPr lang="en-US" dirty="0"/>
              <a:t> den je den </a:t>
            </a:r>
            <a:r>
              <a:rPr lang="en-US" dirty="0" err="1"/>
              <a:t>odpočinutí</a:t>
            </a:r>
            <a:r>
              <a:rPr lang="en-US" dirty="0"/>
              <a:t> </a:t>
            </a:r>
            <a:r>
              <a:rPr lang="en-US" dirty="0" err="1"/>
              <a:t>Hospodina</a:t>
            </a:r>
            <a:r>
              <a:rPr lang="en-US" dirty="0"/>
              <a:t>, </a:t>
            </a:r>
            <a:r>
              <a:rPr lang="en-US" dirty="0" err="1"/>
              <a:t>tvého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.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dělat</a:t>
            </a:r>
            <a:r>
              <a:rPr lang="en-US" dirty="0"/>
              <a:t> </a:t>
            </a:r>
            <a:r>
              <a:rPr lang="en-US" dirty="0" err="1"/>
              <a:t>žádnou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ty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syn</a:t>
            </a:r>
            <a:r>
              <a:rPr lang="en-US" dirty="0"/>
              <a:t> a </a:t>
            </a:r>
            <a:r>
              <a:rPr lang="en-US" dirty="0" err="1"/>
              <a:t>tvá</a:t>
            </a:r>
            <a:r>
              <a:rPr lang="en-US" dirty="0"/>
              <a:t> </a:t>
            </a:r>
            <a:r>
              <a:rPr lang="en-US" dirty="0" err="1"/>
              <a:t>dcera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otrok</a:t>
            </a:r>
            <a:r>
              <a:rPr lang="en-US" dirty="0"/>
              <a:t> a </a:t>
            </a:r>
            <a:r>
              <a:rPr lang="en-US" dirty="0" err="1"/>
              <a:t>tvá</a:t>
            </a:r>
            <a:r>
              <a:rPr lang="en-US" dirty="0"/>
              <a:t> </a:t>
            </a:r>
            <a:r>
              <a:rPr lang="en-US" dirty="0" err="1"/>
              <a:t>otrokyně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tvé</a:t>
            </a:r>
            <a:r>
              <a:rPr lang="en-US" dirty="0"/>
              <a:t> </a:t>
            </a:r>
            <a:r>
              <a:rPr lang="en-US" dirty="0" err="1"/>
              <a:t>dobytče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tvůj</a:t>
            </a:r>
            <a:r>
              <a:rPr lang="en-US" dirty="0"/>
              <a:t> host,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žije</a:t>
            </a:r>
            <a:r>
              <a:rPr lang="en-US" dirty="0"/>
              <a:t> v </a:t>
            </a:r>
            <a:r>
              <a:rPr lang="en-US" dirty="0" err="1"/>
              <a:t>tvých</a:t>
            </a:r>
            <a:r>
              <a:rPr lang="en-US" dirty="0"/>
              <a:t> </a:t>
            </a:r>
            <a:r>
              <a:rPr lang="en-US" dirty="0" err="1"/>
              <a:t>branách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11</a:t>
            </a:r>
            <a:r>
              <a:rPr lang="en-US" dirty="0"/>
              <a:t> V </a:t>
            </a:r>
            <a:r>
              <a:rPr lang="en-US" dirty="0" err="1"/>
              <a:t>šesti</a:t>
            </a:r>
            <a:r>
              <a:rPr lang="en-US" dirty="0"/>
              <a:t> </a:t>
            </a:r>
            <a:r>
              <a:rPr lang="en-US" dirty="0" err="1"/>
              <a:t>dnech</a:t>
            </a:r>
            <a:r>
              <a:rPr lang="en-US" dirty="0"/>
              <a:t> </a:t>
            </a:r>
            <a:r>
              <a:rPr lang="en-US" dirty="0" err="1"/>
              <a:t>učinil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nebe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, </a:t>
            </a:r>
            <a:r>
              <a:rPr lang="en-US" dirty="0" err="1"/>
              <a:t>moře</a:t>
            </a:r>
            <a:r>
              <a:rPr lang="en-US" dirty="0"/>
              <a:t> a </a:t>
            </a:r>
            <a:r>
              <a:rPr lang="en-US" dirty="0" err="1"/>
              <a:t>všechno</a:t>
            </a:r>
            <a:r>
              <a:rPr lang="en-US" dirty="0"/>
              <a:t>, co je v </a:t>
            </a:r>
            <a:r>
              <a:rPr lang="en-US" dirty="0" err="1"/>
              <a:t>nich</a:t>
            </a:r>
            <a:r>
              <a:rPr lang="en-US" dirty="0"/>
              <a:t>, a </a:t>
            </a:r>
            <a:r>
              <a:rPr lang="en-US" dirty="0" err="1"/>
              <a:t>sedmého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 </a:t>
            </a:r>
            <a:r>
              <a:rPr lang="en-US" dirty="0" err="1"/>
              <a:t>odpočinul</a:t>
            </a:r>
            <a:r>
              <a:rPr lang="en-US" dirty="0"/>
              <a:t>. Proto </a:t>
            </a:r>
            <a:r>
              <a:rPr lang="en-US" dirty="0" err="1"/>
              <a:t>požehnal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den </a:t>
            </a:r>
            <a:r>
              <a:rPr lang="en-US" dirty="0" err="1"/>
              <a:t>odpočinku</a:t>
            </a:r>
            <a:r>
              <a:rPr lang="en-US" dirty="0"/>
              <a:t> a </a:t>
            </a:r>
            <a:r>
              <a:rPr lang="en-US" dirty="0" err="1"/>
              <a:t>oddělil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svatý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1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013115"/>
            <a:ext cx="9998813" cy="551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Cti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otce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matku</a:t>
            </a:r>
            <a:r>
              <a:rPr lang="en-US" dirty="0"/>
              <a:t>, abys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dlouho</a:t>
            </a:r>
            <a:r>
              <a:rPr lang="en-US" dirty="0"/>
              <a:t> </a:t>
            </a:r>
            <a:r>
              <a:rPr lang="en-US" dirty="0" err="1"/>
              <a:t>živ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,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dává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,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13</a:t>
            </a:r>
            <a:r>
              <a:rPr lang="en-US" dirty="0"/>
              <a:t> </a:t>
            </a:r>
            <a:r>
              <a:rPr lang="en-US" dirty="0" err="1"/>
              <a:t>Nezabiješ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/>
              <a:t>Nesesmilníš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Nepokradeš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16</a:t>
            </a:r>
            <a:r>
              <a:rPr lang="en-US" dirty="0"/>
              <a:t> </a:t>
            </a:r>
            <a:r>
              <a:rPr lang="en-US" dirty="0" err="1"/>
              <a:t>Nevydáš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svému</a:t>
            </a:r>
            <a:r>
              <a:rPr lang="en-US" dirty="0"/>
              <a:t> </a:t>
            </a:r>
            <a:r>
              <a:rPr lang="en-US" dirty="0" err="1"/>
              <a:t>bližnímu</a:t>
            </a:r>
            <a:r>
              <a:rPr lang="en-US" dirty="0"/>
              <a:t> </a:t>
            </a:r>
            <a:r>
              <a:rPr lang="en-US" dirty="0" err="1"/>
              <a:t>křivé</a:t>
            </a:r>
            <a:r>
              <a:rPr lang="en-US" dirty="0"/>
              <a:t> </a:t>
            </a:r>
            <a:r>
              <a:rPr lang="en-US" dirty="0" err="1"/>
              <a:t>svědectví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17</a:t>
            </a:r>
            <a:r>
              <a:rPr lang="en-US" dirty="0"/>
              <a:t>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dychtit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domě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bližního</a:t>
            </a:r>
            <a:r>
              <a:rPr lang="en-US" dirty="0"/>
              <a:t>.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dychtit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ženě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bližního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otroku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otrokyni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býku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oslu</a:t>
            </a:r>
            <a:r>
              <a:rPr lang="en-US" dirty="0"/>
              <a:t>, </a:t>
            </a:r>
            <a:r>
              <a:rPr lang="en-US" dirty="0" err="1"/>
              <a:t>vůbec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ničem</a:t>
            </a:r>
            <a:r>
              <a:rPr lang="en-US" dirty="0"/>
              <a:t>, co </a:t>
            </a:r>
            <a:r>
              <a:rPr lang="en-US" dirty="0" err="1"/>
              <a:t>patří</a:t>
            </a:r>
            <a:r>
              <a:rPr lang="en-US" dirty="0"/>
              <a:t> </a:t>
            </a:r>
            <a:r>
              <a:rPr lang="en-US" dirty="0" err="1"/>
              <a:t>tvému</a:t>
            </a:r>
            <a:r>
              <a:rPr lang="en-US" dirty="0"/>
              <a:t> </a:t>
            </a:r>
            <a:r>
              <a:rPr lang="en-US" dirty="0" err="1"/>
              <a:t>bližnímu</a:t>
            </a:r>
            <a:r>
              <a:rPr lang="en-US" dirty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2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-128456"/>
            <a:ext cx="9905998" cy="1478570"/>
          </a:xfrm>
        </p:spPr>
        <p:txBody>
          <a:bodyPr/>
          <a:lstStyle/>
          <a:p>
            <a:r>
              <a:rPr lang="cs-CZ" dirty="0"/>
              <a:t>Obecné poznámky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077508"/>
            <a:ext cx="10037450" cy="5780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Apodiktické</a:t>
            </a:r>
            <a:r>
              <a:rPr lang="cs-CZ" dirty="0"/>
              <a:t>, nikoli kazuistické formulace, jedná se tedy o obecně a bezpodmínečně platné směrnice, používané při obnovení smlouvy</a:t>
            </a:r>
          </a:p>
          <a:p>
            <a:pPr marL="0" indent="0">
              <a:buNone/>
            </a:pPr>
            <a:r>
              <a:rPr lang="cs-CZ" dirty="0"/>
              <a:t>ŘK a luterská formulace: 1.-3. přikázání = 1. přikázání, jiné tradice je spojují jinak…</a:t>
            </a:r>
          </a:p>
          <a:p>
            <a:pPr marL="0" indent="0">
              <a:buNone/>
            </a:pPr>
            <a:r>
              <a:rPr lang="cs-CZ" dirty="0"/>
              <a:t>Neexistuje žádná jiná náboženská pospolitost, která by měla takovou smlouvu s Bohem</a:t>
            </a:r>
          </a:p>
          <a:p>
            <a:pPr marL="0" indent="0">
              <a:buNone/>
            </a:pPr>
            <a:r>
              <a:rPr lang="cs-CZ" dirty="0"/>
              <a:t>Současná podoba je z doby </a:t>
            </a:r>
            <a:r>
              <a:rPr lang="cs-CZ" dirty="0" err="1"/>
              <a:t>Jóšiášovy</a:t>
            </a:r>
            <a:r>
              <a:rPr lang="cs-CZ" dirty="0"/>
              <a:t> reformy nebo post-</a:t>
            </a:r>
            <a:r>
              <a:rPr lang="cs-CZ" dirty="0" err="1"/>
              <a:t>exilní</a:t>
            </a:r>
            <a:r>
              <a:rPr lang="cs-CZ" dirty="0"/>
              <a:t>, původně bylo stručnější (poté obohaceno díky liturgii)</a:t>
            </a:r>
          </a:p>
          <a:p>
            <a:pPr marL="0" indent="0">
              <a:buNone/>
            </a:pPr>
            <a:r>
              <a:rPr lang="cs-CZ" dirty="0"/>
              <a:t>Ex 20,1-17 jeruzalémská tradice, </a:t>
            </a:r>
            <a:r>
              <a:rPr lang="cs-CZ" dirty="0" err="1"/>
              <a:t>Dt</a:t>
            </a:r>
            <a:r>
              <a:rPr lang="cs-CZ" dirty="0"/>
              <a:t> 5,6-21 severoizraelská tradice</a:t>
            </a:r>
          </a:p>
          <a:p>
            <a:pPr marL="0" indent="0">
              <a:buNone/>
            </a:pPr>
            <a:r>
              <a:rPr lang="cs-CZ" dirty="0"/>
              <a:t>Základní text smlouvy, rozesetý po celém SZ a NZ</a:t>
            </a:r>
          </a:p>
        </p:txBody>
      </p:sp>
    </p:spTree>
    <p:extLst>
      <p:ext uri="{BB962C8B-B14F-4D97-AF65-F5344CB8AC3E}">
        <p14:creationId xmlns:p14="http://schemas.microsoft.com/office/powerpoint/2010/main" val="27428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Preambule, 20,1-2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64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vyhlásil</a:t>
            </a:r>
            <a:r>
              <a:rPr lang="en-US" dirty="0"/>
              <a:t> </a:t>
            </a:r>
            <a:r>
              <a:rPr lang="en-US" dirty="0" err="1"/>
              <a:t>všechna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přikázání</a:t>
            </a:r>
            <a:r>
              <a:rPr lang="en-US" dirty="0"/>
              <a:t>: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 "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,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;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tě</a:t>
            </a:r>
            <a:r>
              <a:rPr lang="en-US" dirty="0"/>
              <a:t> </a:t>
            </a:r>
            <a:r>
              <a:rPr lang="en-US" dirty="0" err="1"/>
              <a:t>vyvedl</a:t>
            </a:r>
            <a:r>
              <a:rPr lang="en-US" dirty="0"/>
              <a:t> z </a:t>
            </a:r>
            <a:r>
              <a:rPr lang="en-US" dirty="0" err="1"/>
              <a:t>egyptské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, z </a:t>
            </a:r>
            <a:r>
              <a:rPr lang="en-US" dirty="0" err="1"/>
              <a:t>domu</a:t>
            </a:r>
            <a:r>
              <a:rPr lang="en-US" dirty="0"/>
              <a:t> </a:t>
            </a:r>
            <a:r>
              <a:rPr lang="en-US" dirty="0" err="1"/>
              <a:t>otroctví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en-US" sz="4400" dirty="0">
                <a:latin typeface="Bwhebb" panose="00000400000000000000" pitchFamily="2" charset="0"/>
              </a:rPr>
              <a:t> `</a:t>
            </a:r>
            <a:r>
              <a:rPr lang="en-US" sz="4400" dirty="0" err="1">
                <a:latin typeface="Bwhebb" panose="00000400000000000000" pitchFamily="2" charset="0"/>
              </a:rPr>
              <a:t>rmo</a:t>
            </a:r>
            <a:r>
              <a:rPr lang="en-US" sz="4400" dirty="0">
                <a:latin typeface="Bwhebb" panose="00000400000000000000" pitchFamily="2" charset="0"/>
              </a:rPr>
              <a:t>*ale </a:t>
            </a:r>
            <a:r>
              <a:rPr lang="en-US" sz="4400" dirty="0" err="1">
                <a:latin typeface="Bwhebb" panose="00000400000000000000" pitchFamily="2" charset="0"/>
              </a:rPr>
              <a:t>hL,aeÞh</a:t>
            </a:r>
            <a:r>
              <a:rPr lang="en-US" sz="4400" dirty="0">
                <a:latin typeface="Bwhebb" panose="00000400000000000000" pitchFamily="2" charset="0"/>
              </a:rPr>
              <a:t>' ~</a:t>
            </a:r>
            <a:r>
              <a:rPr lang="en-US" sz="4400" dirty="0" err="1">
                <a:latin typeface="Bwhebb" panose="00000400000000000000" pitchFamily="2" charset="0"/>
              </a:rPr>
              <a:t>yrIïb'D</a:t>
            </a:r>
            <a:r>
              <a:rPr lang="en-US" sz="4400" dirty="0">
                <a:latin typeface="Bwhebb" panose="00000400000000000000" pitchFamily="2" charset="0"/>
              </a:rPr>
              <a:t>&gt;h;-</a:t>
            </a:r>
            <a:r>
              <a:rPr lang="en-US" sz="4400" dirty="0" err="1">
                <a:latin typeface="Bwhebb" panose="00000400000000000000" pitchFamily="2" charset="0"/>
              </a:rPr>
              <a:t>lK</a:t>
            </a:r>
            <a:r>
              <a:rPr lang="en-US" sz="4400" dirty="0">
                <a:latin typeface="Bwhebb" panose="00000400000000000000" pitchFamily="2" charset="0"/>
              </a:rPr>
              <a:t>' tae² ~</a:t>
            </a:r>
            <a:r>
              <a:rPr lang="en-US" sz="4400" dirty="0" err="1">
                <a:latin typeface="Bwhebb" panose="00000400000000000000" pitchFamily="2" charset="0"/>
              </a:rPr>
              <a:t>yhiêl</a:t>
            </a:r>
            <a:r>
              <a:rPr lang="en-US" sz="4400" dirty="0">
                <a:latin typeface="Bwhebb" panose="00000400000000000000" pitchFamily="2" charset="0"/>
              </a:rPr>
              <a:t>{a/ </a:t>
            </a:r>
            <a:r>
              <a:rPr lang="en-US" sz="4400" dirty="0" err="1">
                <a:latin typeface="Bwhebb" panose="00000400000000000000" pitchFamily="2" charset="0"/>
              </a:rPr>
              <a:t>rBEåd:y</a:t>
            </a:r>
            <a:r>
              <a:rPr lang="en-US" sz="4400" dirty="0">
                <a:latin typeface="Bwhebb" panose="00000400000000000000" pitchFamily="2" charset="0"/>
              </a:rPr>
              <a:t>&gt;w:</a:t>
            </a:r>
            <a:endParaRPr lang="en-US" sz="4400" dirty="0"/>
          </a:p>
          <a:p>
            <a:pPr marL="0" indent="0" algn="r">
              <a:buNone/>
            </a:pPr>
            <a:r>
              <a:rPr lang="en-US" sz="4400" dirty="0" err="1">
                <a:latin typeface="Bwhebb" panose="00000400000000000000" pitchFamily="2" charset="0"/>
              </a:rPr>
              <a:t>tyBEåîmi</a:t>
            </a:r>
            <a:r>
              <a:rPr lang="en-US" sz="4400" dirty="0">
                <a:latin typeface="Bwhebb" panose="00000400000000000000" pitchFamily="2" charset="0"/>
              </a:rPr>
              <a:t> ~</a:t>
            </a:r>
            <a:r>
              <a:rPr lang="en-US" sz="4400" dirty="0" err="1">
                <a:latin typeface="Bwhebb" panose="00000400000000000000" pitchFamily="2" charset="0"/>
              </a:rPr>
              <a:t>yIr:ßc.mi</a:t>
            </a:r>
            <a:r>
              <a:rPr lang="en-US" sz="4400" dirty="0">
                <a:latin typeface="Bwhebb" panose="00000400000000000000" pitchFamily="2" charset="0"/>
              </a:rPr>
              <a:t> #r&lt;</a:t>
            </a:r>
            <a:r>
              <a:rPr lang="en-US" sz="4400" dirty="0" err="1">
                <a:latin typeface="Bwhebb" panose="00000400000000000000" pitchFamily="2" charset="0"/>
              </a:rPr>
              <a:t>a,îme</a:t>
            </a:r>
            <a:r>
              <a:rPr lang="en-US" sz="4400" dirty="0">
                <a:latin typeface="Bwhebb" panose="00000400000000000000" pitchFamily="2" charset="0"/>
              </a:rPr>
              <a:t> ^yti²aceAh </a:t>
            </a:r>
            <a:r>
              <a:rPr lang="en-US" sz="4400" dirty="0" err="1">
                <a:latin typeface="Bwhebb" panose="00000400000000000000" pitchFamily="2" charset="0"/>
              </a:rPr>
              <a:t>rv</a:t>
            </a:r>
            <a:r>
              <a:rPr lang="en-US" sz="4400" dirty="0">
                <a:latin typeface="Bwhebb" panose="00000400000000000000" pitchFamily="2" charset="0"/>
              </a:rPr>
              <a:t>&lt;</a:t>
            </a:r>
            <a:r>
              <a:rPr lang="en-US" sz="4400" dirty="0" err="1">
                <a:latin typeface="Bwhebb" panose="00000400000000000000" pitchFamily="2" charset="0"/>
              </a:rPr>
              <a:t>ôa</a:t>
            </a:r>
            <a:r>
              <a:rPr lang="en-US" sz="4400" dirty="0">
                <a:latin typeface="Bwhebb" panose="00000400000000000000" pitchFamily="2" charset="0"/>
              </a:rPr>
              <a:t>] ^</a:t>
            </a:r>
            <a:r>
              <a:rPr lang="en-US" sz="4400" dirty="0" err="1">
                <a:latin typeface="Bwhebb" panose="00000400000000000000" pitchFamily="2" charset="0"/>
              </a:rPr>
              <a:t>yh,ê_l</a:t>
            </a:r>
            <a:r>
              <a:rPr lang="en-US" sz="4400" dirty="0">
                <a:latin typeface="Bwhebb" panose="00000400000000000000" pitchFamily="2" charset="0"/>
              </a:rPr>
              <a:t>{a/ </a:t>
            </a:r>
            <a:r>
              <a:rPr lang="en-US" sz="4400" dirty="0" err="1">
                <a:latin typeface="Bwhebb" panose="00000400000000000000" pitchFamily="2" charset="0"/>
              </a:rPr>
              <a:t>hw"åhy</a:t>
            </a:r>
            <a:r>
              <a:rPr lang="en-US" sz="4400" dirty="0">
                <a:latin typeface="Bwhebb" panose="00000400000000000000" pitchFamily="2" charset="0"/>
              </a:rPr>
              <a:t>&gt; '(‘</a:t>
            </a:r>
            <a:r>
              <a:rPr lang="en-US" sz="4400" dirty="0" err="1">
                <a:latin typeface="Bwhebb" panose="00000400000000000000" pitchFamily="2" charset="0"/>
              </a:rPr>
              <a:t>ykiÞnOa</a:t>
            </a:r>
            <a:r>
              <a:rPr lang="en-US" sz="4400" dirty="0">
                <a:latin typeface="Bwhebb" panose="00000400000000000000" pitchFamily="2" charset="0"/>
              </a:rPr>
              <a:t>  `~</a:t>
            </a:r>
            <a:r>
              <a:rPr lang="en-US" sz="4400" dirty="0" err="1">
                <a:latin typeface="Bwhebb" panose="00000400000000000000" pitchFamily="2" charset="0"/>
              </a:rPr>
              <a:t>ydI</a:t>
            </a:r>
            <a:r>
              <a:rPr lang="en-US" sz="4400" dirty="0">
                <a:latin typeface="Bwhebb" panose="00000400000000000000" pitchFamily="2" charset="0"/>
              </a:rPr>
              <a:t>+(b'[]</a:t>
            </a:r>
            <a:endParaRPr lang="cs-CZ" sz="4400" dirty="0">
              <a:latin typeface="Bwhebb" panose="00000400000000000000" pitchFamily="2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3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cs-CZ" dirty="0"/>
              <a:t>1. přikázání, </a:t>
            </a:r>
            <a:r>
              <a:rPr lang="cs-CZ" cap="none" dirty="0"/>
              <a:t>v</a:t>
            </a:r>
            <a:r>
              <a:rPr lang="cs-CZ" dirty="0"/>
              <a:t>.3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08574"/>
            <a:ext cx="9905999" cy="5149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mne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en-US" sz="4400" dirty="0">
                <a:latin typeface="Bwhebb" panose="00000400000000000000" pitchFamily="2" charset="0"/>
              </a:rPr>
              <a:t>`</a:t>
            </a:r>
            <a:r>
              <a:rPr lang="en-US" sz="4400" dirty="0" err="1">
                <a:latin typeface="Bwhebb" panose="00000400000000000000" pitchFamily="2" charset="0"/>
              </a:rPr>
              <a:t>y;n</a:t>
            </a:r>
            <a:r>
              <a:rPr lang="en-US" sz="4400" dirty="0">
                <a:latin typeface="Bwhebb" panose="00000400000000000000" pitchFamily="2" charset="0"/>
              </a:rPr>
              <a:t>"©)P'-l[; ~</a:t>
            </a:r>
            <a:r>
              <a:rPr lang="en-US" sz="4400" dirty="0" err="1">
                <a:latin typeface="Bwhebb" panose="00000400000000000000" pitchFamily="2" charset="0"/>
              </a:rPr>
              <a:t>yrIßøxea</a:t>
            </a:r>
            <a:r>
              <a:rPr lang="en-US" sz="4400" dirty="0">
                <a:latin typeface="Bwhebb" panose="00000400000000000000" pitchFamily="2" charset="0"/>
              </a:rPr>
              <a:t>] ~</a:t>
            </a:r>
            <a:r>
              <a:rPr lang="en-US" sz="4400" dirty="0" err="1">
                <a:latin typeface="Bwhebb" panose="00000400000000000000" pitchFamily="2" charset="0"/>
              </a:rPr>
              <a:t>yhi’îl</a:t>
            </a:r>
            <a:r>
              <a:rPr lang="en-US" sz="4400" dirty="0">
                <a:latin typeface="Bwhebb" panose="00000400000000000000" pitchFamily="2" charset="0"/>
              </a:rPr>
              <a:t>{a/ •^±l.-</a:t>
            </a:r>
            <a:r>
              <a:rPr lang="en-US" sz="4400" dirty="0" err="1">
                <a:latin typeface="Bwhebb" panose="00000400000000000000" pitchFamily="2" charset="0"/>
              </a:rPr>
              <a:t>hy</a:t>
            </a:r>
            <a:r>
              <a:rPr lang="en-US" sz="4400" dirty="0">
                <a:latin typeface="Bwhebb" panose="00000400000000000000" pitchFamily="2" charset="0"/>
              </a:rPr>
              <a:t>&lt;)</a:t>
            </a:r>
            <a:r>
              <a:rPr lang="en-US" sz="4400" dirty="0" err="1">
                <a:latin typeface="Bwhebb" panose="00000400000000000000" pitchFamily="2" charset="0"/>
              </a:rPr>
              <a:t>h.yI</a:t>
            </a:r>
            <a:r>
              <a:rPr lang="en-US" sz="4400" dirty="0">
                <a:latin typeface="Bwhebb" panose="00000400000000000000" pitchFamily="2" charset="0"/>
              </a:rPr>
              <a:t> al{</a:t>
            </a:r>
            <a:r>
              <a:rPr lang="en-US" dirty="0">
                <a:latin typeface="Bwhebb" panose="00000400000000000000" pitchFamily="2" charset="0"/>
              </a:rPr>
              <a:t>*æ</a:t>
            </a:r>
            <a:endParaRPr lang="cs-CZ" dirty="0">
              <a:latin typeface="Bwhebb" panose="00000400000000000000" pitchFamily="2" charset="0"/>
            </a:endParaRPr>
          </a:p>
          <a:p>
            <a:pPr marL="0" indent="0">
              <a:buNone/>
            </a:pPr>
            <a:r>
              <a:rPr lang="cs-CZ" dirty="0"/>
              <a:t>Souvislost s prologem, srov. také </a:t>
            </a:r>
            <a:r>
              <a:rPr lang="cs-CZ" dirty="0" err="1"/>
              <a:t>Dt</a:t>
            </a:r>
            <a:r>
              <a:rPr lang="cs-CZ" dirty="0"/>
              <a:t> 6,4</a:t>
            </a:r>
          </a:p>
          <a:p>
            <a:pPr marL="0" indent="0">
              <a:buNone/>
            </a:pPr>
            <a:r>
              <a:rPr lang="cs-CZ" dirty="0"/>
              <a:t>„mimo mne“ (al-</a:t>
            </a:r>
            <a:r>
              <a:rPr lang="cs-CZ" dirty="0" err="1"/>
              <a:t>panáj</a:t>
            </a:r>
            <a:r>
              <a:rPr lang="cs-CZ" dirty="0"/>
              <a:t>): vedle mne, před mou tváří, v mé přítomnosti, v mé blízkosti, proti mně, mně navzdory, nikde uprostřed tebe</a:t>
            </a:r>
          </a:p>
          <a:p>
            <a:pPr marL="0" indent="0">
              <a:buNone/>
            </a:pPr>
            <a:r>
              <a:rPr lang="cs-CZ" dirty="0"/>
              <a:t>Hospodin je všude, kde je jeho lid, proto zde není místo pro jiného boha</a:t>
            </a:r>
          </a:p>
        </p:txBody>
      </p:sp>
    </p:spTree>
    <p:extLst>
      <p:ext uri="{BB962C8B-B14F-4D97-AF65-F5344CB8AC3E}">
        <p14:creationId xmlns:p14="http://schemas.microsoft.com/office/powerpoint/2010/main" val="23488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8382" y="-205730"/>
            <a:ext cx="9905998" cy="1478570"/>
          </a:xfrm>
        </p:spPr>
        <p:txBody>
          <a:bodyPr/>
          <a:lstStyle/>
          <a:p>
            <a:r>
              <a:rPr lang="cs-CZ" dirty="0"/>
              <a:t>2. přikázání, </a:t>
            </a:r>
            <a:r>
              <a:rPr lang="cs-CZ" cap="none" dirty="0"/>
              <a:t>v</a:t>
            </a:r>
            <a:r>
              <a:rPr lang="cs-CZ" dirty="0"/>
              <a:t>.4-7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8382" y="781294"/>
            <a:ext cx="10050328" cy="5915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Nezobrazíš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/>
              <a:t>zpodobením</a:t>
            </a:r>
            <a:r>
              <a:rPr lang="en-US" dirty="0"/>
              <a:t> </a:t>
            </a:r>
            <a:r>
              <a:rPr lang="en-US" dirty="0" err="1"/>
              <a:t>ničeho</a:t>
            </a:r>
            <a:r>
              <a:rPr lang="en-US" dirty="0"/>
              <a:t>, co je </a:t>
            </a:r>
            <a:r>
              <a:rPr lang="en-US" dirty="0" err="1"/>
              <a:t>nahoře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nebi</a:t>
            </a:r>
            <a:r>
              <a:rPr lang="en-US" dirty="0"/>
              <a:t>, dole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vodách</a:t>
            </a:r>
            <a:r>
              <a:rPr lang="en-US" dirty="0"/>
              <a:t> pod </a:t>
            </a:r>
            <a:r>
              <a:rPr lang="en-US" dirty="0" err="1"/>
              <a:t>zemí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Nebudeš</a:t>
            </a:r>
            <a:r>
              <a:rPr lang="en-US" dirty="0"/>
              <a:t> se </a:t>
            </a:r>
            <a:r>
              <a:rPr lang="en-US" dirty="0" err="1"/>
              <a:t>ničemu</a:t>
            </a:r>
            <a:r>
              <a:rPr lang="en-US" dirty="0"/>
              <a:t> </a:t>
            </a:r>
            <a:r>
              <a:rPr lang="en-US" dirty="0" err="1"/>
              <a:t>takovému</a:t>
            </a:r>
            <a:r>
              <a:rPr lang="en-US" dirty="0"/>
              <a:t> </a:t>
            </a:r>
            <a:r>
              <a:rPr lang="en-US" dirty="0" err="1"/>
              <a:t>klanět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sloužit</a:t>
            </a:r>
            <a:r>
              <a:rPr lang="en-US" dirty="0"/>
              <a:t>.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,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,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žárlivě</a:t>
            </a:r>
            <a:r>
              <a:rPr lang="en-US" dirty="0"/>
              <a:t> </a:t>
            </a:r>
            <a:r>
              <a:rPr lang="en-US" dirty="0" err="1"/>
              <a:t>milující</a:t>
            </a:r>
            <a:r>
              <a:rPr lang="en-US" dirty="0"/>
              <a:t>. </a:t>
            </a:r>
            <a:r>
              <a:rPr lang="en-US" dirty="0" err="1"/>
              <a:t>Stíhám</a:t>
            </a:r>
            <a:r>
              <a:rPr lang="en-US" dirty="0"/>
              <a:t> </a:t>
            </a:r>
            <a:r>
              <a:rPr lang="en-US" dirty="0" err="1"/>
              <a:t>vinu</a:t>
            </a:r>
            <a:r>
              <a:rPr lang="en-US" dirty="0"/>
              <a:t> </a:t>
            </a:r>
            <a:r>
              <a:rPr lang="en-US" dirty="0" err="1"/>
              <a:t>otců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synech</a:t>
            </a:r>
            <a:r>
              <a:rPr lang="en-US" dirty="0"/>
              <a:t> do </a:t>
            </a:r>
            <a:r>
              <a:rPr lang="en-US" dirty="0" err="1"/>
              <a:t>třetího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čtvrtého</a:t>
            </a:r>
            <a:r>
              <a:rPr lang="en-US" dirty="0"/>
              <a:t> </a:t>
            </a:r>
            <a:r>
              <a:rPr lang="en-US" dirty="0" err="1"/>
              <a:t>pokolení</a:t>
            </a:r>
            <a:r>
              <a:rPr lang="en-US" dirty="0"/>
              <a:t> </a:t>
            </a:r>
            <a:r>
              <a:rPr lang="en-US" dirty="0" err="1"/>
              <a:t>těch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nenávidí</a:t>
            </a:r>
            <a:r>
              <a:rPr lang="en-US" dirty="0"/>
              <a:t>,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6</a:t>
            </a:r>
            <a:r>
              <a:rPr lang="en-US" dirty="0"/>
              <a:t> ale </a:t>
            </a:r>
            <a:r>
              <a:rPr lang="en-US" dirty="0" err="1"/>
              <a:t>prokazuji</a:t>
            </a:r>
            <a:r>
              <a:rPr lang="en-US" dirty="0"/>
              <a:t> </a:t>
            </a:r>
            <a:r>
              <a:rPr lang="en-US" dirty="0" err="1"/>
              <a:t>milosrdenství</a:t>
            </a:r>
            <a:r>
              <a:rPr lang="en-US" dirty="0"/>
              <a:t> </a:t>
            </a:r>
            <a:r>
              <a:rPr lang="en-US" dirty="0" err="1"/>
              <a:t>tisícům</a:t>
            </a:r>
            <a:r>
              <a:rPr lang="en-US" dirty="0"/>
              <a:t> </a:t>
            </a:r>
            <a:r>
              <a:rPr lang="en-US" dirty="0" err="1"/>
              <a:t>pokolení</a:t>
            </a:r>
            <a:r>
              <a:rPr lang="en-US" dirty="0"/>
              <a:t> </a:t>
            </a:r>
            <a:r>
              <a:rPr lang="en-US" dirty="0" err="1"/>
              <a:t>těch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milují</a:t>
            </a:r>
            <a:r>
              <a:rPr lang="en-US" dirty="0"/>
              <a:t> a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přikázání</a:t>
            </a:r>
            <a:r>
              <a:rPr lang="en-US" dirty="0"/>
              <a:t> </a:t>
            </a:r>
            <a:r>
              <a:rPr lang="en-US" dirty="0" err="1"/>
              <a:t>zachovávají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2Kr 3,27; 16,3; </a:t>
            </a:r>
            <a:r>
              <a:rPr lang="cs-CZ" dirty="0" err="1"/>
              <a:t>Jr</a:t>
            </a:r>
            <a:r>
              <a:rPr lang="cs-CZ" dirty="0"/>
              <a:t> 7,31; Ž 106,37!</a:t>
            </a:r>
          </a:p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dirty="0" err="1"/>
              <a:t>Nezneužiješ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Hospodina</a:t>
            </a:r>
            <a:r>
              <a:rPr lang="en-US" dirty="0"/>
              <a:t>,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.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nenechá</a:t>
            </a:r>
            <a:r>
              <a:rPr lang="en-US" dirty="0"/>
              <a:t> bez </a:t>
            </a:r>
            <a:r>
              <a:rPr lang="en-US" dirty="0" err="1"/>
              <a:t>trestu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kdo</a:t>
            </a:r>
            <a:r>
              <a:rPr lang="en-US" dirty="0"/>
              <a:t> by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zneužíval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„Znát jméno“ (Ex 3,14; 20,2): intimita, moc – proto se nesmí zneužít</a:t>
            </a:r>
          </a:p>
        </p:txBody>
      </p:sp>
    </p:spTree>
    <p:extLst>
      <p:ext uri="{BB962C8B-B14F-4D97-AF65-F5344CB8AC3E}">
        <p14:creationId xmlns:p14="http://schemas.microsoft.com/office/powerpoint/2010/main" val="5899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141335"/>
            <a:ext cx="9905998" cy="1478570"/>
          </a:xfrm>
        </p:spPr>
        <p:txBody>
          <a:bodyPr/>
          <a:lstStyle/>
          <a:p>
            <a:r>
              <a:rPr lang="cs-CZ" dirty="0"/>
              <a:t>3. přikázání, </a:t>
            </a:r>
            <a:r>
              <a:rPr lang="cs-CZ" cap="none" dirty="0"/>
              <a:t>v</a:t>
            </a:r>
            <a:r>
              <a:rPr lang="cs-CZ" dirty="0"/>
              <a:t>.8-11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103266"/>
            <a:ext cx="9998814" cy="5593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Pamatuj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den </a:t>
            </a:r>
            <a:r>
              <a:rPr lang="en-US" dirty="0" err="1"/>
              <a:t>odpočinku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svatý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dní</a:t>
            </a:r>
            <a:r>
              <a:rPr lang="en-US" dirty="0"/>
              <a:t> </a:t>
            </a:r>
            <a:r>
              <a:rPr lang="en-US" dirty="0" err="1"/>
              <a:t>budeš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a </a:t>
            </a:r>
            <a:r>
              <a:rPr lang="en-US" dirty="0" err="1"/>
              <a:t>dělat</a:t>
            </a:r>
            <a:r>
              <a:rPr lang="en-US" dirty="0"/>
              <a:t> </a:t>
            </a:r>
            <a:r>
              <a:rPr lang="en-US" dirty="0" err="1"/>
              <a:t>všechnu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10</a:t>
            </a:r>
            <a:r>
              <a:rPr lang="en-US" dirty="0"/>
              <a:t> Ale </a:t>
            </a:r>
            <a:r>
              <a:rPr lang="en-US" dirty="0" err="1"/>
              <a:t>sedmý</a:t>
            </a:r>
            <a:r>
              <a:rPr lang="en-US" dirty="0"/>
              <a:t> den je den </a:t>
            </a:r>
            <a:r>
              <a:rPr lang="en-US" dirty="0" err="1"/>
              <a:t>odpočinutí</a:t>
            </a:r>
            <a:r>
              <a:rPr lang="en-US" dirty="0"/>
              <a:t> </a:t>
            </a:r>
            <a:r>
              <a:rPr lang="en-US" dirty="0" err="1"/>
              <a:t>Hospodina</a:t>
            </a:r>
            <a:r>
              <a:rPr lang="en-US" dirty="0"/>
              <a:t>, </a:t>
            </a:r>
            <a:r>
              <a:rPr lang="en-US" dirty="0" err="1"/>
              <a:t>tvého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.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dělat</a:t>
            </a:r>
            <a:r>
              <a:rPr lang="en-US" dirty="0"/>
              <a:t> </a:t>
            </a:r>
            <a:r>
              <a:rPr lang="en-US" dirty="0" err="1"/>
              <a:t>žádnou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ty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syn</a:t>
            </a:r>
            <a:r>
              <a:rPr lang="en-US" dirty="0"/>
              <a:t> a </a:t>
            </a:r>
            <a:r>
              <a:rPr lang="en-US" dirty="0" err="1"/>
              <a:t>tvá</a:t>
            </a:r>
            <a:r>
              <a:rPr lang="en-US" dirty="0"/>
              <a:t> </a:t>
            </a:r>
            <a:r>
              <a:rPr lang="en-US" dirty="0" err="1"/>
              <a:t>dcera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otrok</a:t>
            </a:r>
            <a:r>
              <a:rPr lang="en-US" dirty="0"/>
              <a:t> a </a:t>
            </a:r>
            <a:r>
              <a:rPr lang="en-US" dirty="0" err="1"/>
              <a:t>tvá</a:t>
            </a:r>
            <a:r>
              <a:rPr lang="en-US" dirty="0"/>
              <a:t> </a:t>
            </a:r>
            <a:r>
              <a:rPr lang="en-US" dirty="0" err="1"/>
              <a:t>otrokyně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tvé</a:t>
            </a:r>
            <a:r>
              <a:rPr lang="en-US" dirty="0"/>
              <a:t> </a:t>
            </a:r>
            <a:r>
              <a:rPr lang="en-US" dirty="0" err="1"/>
              <a:t>dobytče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tvůj</a:t>
            </a:r>
            <a:r>
              <a:rPr lang="en-US" dirty="0"/>
              <a:t> host,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žije</a:t>
            </a:r>
            <a:r>
              <a:rPr lang="en-US" dirty="0"/>
              <a:t> v </a:t>
            </a:r>
            <a:r>
              <a:rPr lang="en-US" dirty="0" err="1"/>
              <a:t>tvých</a:t>
            </a:r>
            <a:r>
              <a:rPr lang="en-US" dirty="0"/>
              <a:t> </a:t>
            </a:r>
            <a:r>
              <a:rPr lang="en-US" dirty="0" err="1"/>
              <a:t>branách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11</a:t>
            </a:r>
            <a:r>
              <a:rPr lang="en-US" dirty="0"/>
              <a:t> V </a:t>
            </a:r>
            <a:r>
              <a:rPr lang="en-US" dirty="0" err="1"/>
              <a:t>šesti</a:t>
            </a:r>
            <a:r>
              <a:rPr lang="en-US" dirty="0"/>
              <a:t> </a:t>
            </a:r>
            <a:r>
              <a:rPr lang="en-US" dirty="0" err="1"/>
              <a:t>dnech</a:t>
            </a:r>
            <a:r>
              <a:rPr lang="en-US" dirty="0"/>
              <a:t> </a:t>
            </a:r>
            <a:r>
              <a:rPr lang="en-US" dirty="0" err="1"/>
              <a:t>učinil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nebe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, </a:t>
            </a:r>
            <a:r>
              <a:rPr lang="en-US" dirty="0" err="1"/>
              <a:t>moře</a:t>
            </a:r>
            <a:r>
              <a:rPr lang="en-US" dirty="0"/>
              <a:t> a </a:t>
            </a:r>
            <a:r>
              <a:rPr lang="en-US" dirty="0" err="1"/>
              <a:t>všechno</a:t>
            </a:r>
            <a:r>
              <a:rPr lang="en-US" dirty="0"/>
              <a:t>, co je v </a:t>
            </a:r>
            <a:r>
              <a:rPr lang="en-US" dirty="0" err="1"/>
              <a:t>nich</a:t>
            </a:r>
            <a:r>
              <a:rPr lang="en-US" dirty="0"/>
              <a:t>, a </a:t>
            </a:r>
            <a:r>
              <a:rPr lang="en-US" dirty="0" err="1"/>
              <a:t>sedmého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 </a:t>
            </a:r>
            <a:r>
              <a:rPr lang="en-US" dirty="0" err="1"/>
              <a:t>odpočinul</a:t>
            </a:r>
            <a:r>
              <a:rPr lang="en-US" dirty="0"/>
              <a:t>. Proto </a:t>
            </a:r>
            <a:r>
              <a:rPr lang="en-US" dirty="0" err="1"/>
              <a:t>požehnal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den </a:t>
            </a:r>
            <a:r>
              <a:rPr lang="en-US" dirty="0" err="1"/>
              <a:t>odpočinku</a:t>
            </a:r>
            <a:r>
              <a:rPr lang="en-US" dirty="0"/>
              <a:t> a </a:t>
            </a:r>
            <a:r>
              <a:rPr lang="en-US" dirty="0" err="1"/>
              <a:t>oddělil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svatý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1) Hodnocení práce (ani kletba, ani smysl života), 2) sociální motiv (týká se všech), 3) „svatý“=„oddělený“; jsme stvořeni pro sedmý den a společenství s Bohem…</a:t>
            </a:r>
          </a:p>
        </p:txBody>
      </p:sp>
    </p:spTree>
    <p:extLst>
      <p:ext uri="{BB962C8B-B14F-4D97-AF65-F5344CB8AC3E}">
        <p14:creationId xmlns:p14="http://schemas.microsoft.com/office/powerpoint/2010/main" val="4804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218609"/>
            <a:ext cx="9905998" cy="1478570"/>
          </a:xfrm>
        </p:spPr>
        <p:txBody>
          <a:bodyPr/>
          <a:lstStyle/>
          <a:p>
            <a:r>
              <a:rPr lang="cs-CZ" dirty="0"/>
              <a:t>4. přikázání, </a:t>
            </a:r>
            <a:r>
              <a:rPr lang="cs-CZ" cap="none" dirty="0"/>
              <a:t>v</a:t>
            </a:r>
            <a:r>
              <a:rPr lang="cs-CZ" dirty="0"/>
              <a:t>.12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910085"/>
            <a:ext cx="10114724" cy="5799808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Cti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otce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matku</a:t>
            </a:r>
            <a:r>
              <a:rPr lang="en-US" dirty="0"/>
              <a:t>, abys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dlouho</a:t>
            </a:r>
            <a:r>
              <a:rPr lang="en-US" dirty="0"/>
              <a:t> </a:t>
            </a:r>
            <a:r>
              <a:rPr lang="en-US" dirty="0" err="1"/>
              <a:t>živ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,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dává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,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Úcta k rodičům / připomínání slávy Boží, vedení dětí k Bohu </a:t>
            </a:r>
          </a:p>
          <a:p>
            <a:pPr marL="0" indent="0">
              <a:buNone/>
            </a:pPr>
            <a:r>
              <a:rPr lang="cs-CZ" dirty="0"/>
              <a:t>Úkol takové výchovy náleží i matce – proto si Izraelité neměli brát pohanské ženy (Ex 34,16), rodiče jako Boží pověřenci</a:t>
            </a:r>
          </a:p>
          <a:p>
            <a:pPr marL="0" indent="0">
              <a:buNone/>
            </a:pPr>
            <a:r>
              <a:rPr lang="cs-CZ" dirty="0"/>
              <a:t>„Abys dlouho žil byl“: zaslíbení dlouhověkosti, ale také pokračování života v životě rodu</a:t>
            </a:r>
          </a:p>
        </p:txBody>
      </p:sp>
    </p:spTree>
    <p:extLst>
      <p:ext uri="{BB962C8B-B14F-4D97-AF65-F5344CB8AC3E}">
        <p14:creationId xmlns:p14="http://schemas.microsoft.com/office/powerpoint/2010/main" val="5363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přikázání, </a:t>
            </a:r>
            <a:r>
              <a:rPr lang="cs-CZ" cap="none" dirty="0"/>
              <a:t>v</a:t>
            </a:r>
            <a:r>
              <a:rPr lang="cs-CZ" dirty="0"/>
              <a:t>.13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09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13</a:t>
            </a:r>
            <a:r>
              <a:rPr lang="en-US" dirty="0"/>
              <a:t> </a:t>
            </a:r>
            <a:r>
              <a:rPr lang="en-US" dirty="0" err="1"/>
              <a:t>Nezabiješ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sz="4800" dirty="0">
                <a:latin typeface="Bwhebb" panose="00000400000000000000" pitchFamily="2" charset="0"/>
              </a:rPr>
              <a:t>`</a:t>
            </a:r>
            <a:r>
              <a:rPr lang="en-US" sz="4800" dirty="0" err="1">
                <a:latin typeface="Bwhebb" panose="00000400000000000000" pitchFamily="2" charset="0"/>
              </a:rPr>
              <a:t>xc"ß†r</a:t>
            </a:r>
            <a:r>
              <a:rPr lang="en-US" sz="4800" dirty="0">
                <a:latin typeface="Bwhebb" panose="00000400000000000000" pitchFamily="2" charset="0"/>
              </a:rPr>
              <a:t>&gt;</a:t>
            </a:r>
            <a:r>
              <a:rPr lang="en-US" sz="4800" dirty="0" err="1">
                <a:latin typeface="Bwhebb" panose="00000400000000000000" pitchFamily="2" charset="0"/>
              </a:rPr>
              <a:t>Tiã</a:t>
            </a:r>
            <a:r>
              <a:rPr lang="en-US" sz="4800" dirty="0">
                <a:latin typeface="Bwhebb" panose="00000400000000000000" pitchFamily="2" charset="0"/>
              </a:rPr>
              <a:t> al{</a:t>
            </a:r>
            <a:r>
              <a:rPr lang="en-US" sz="4800" dirty="0" err="1">
                <a:latin typeface="Bwhebb" panose="00000400000000000000" pitchFamily="2" charset="0"/>
              </a:rPr>
              <a:t>ðß</a:t>
            </a:r>
            <a:r>
              <a:rPr lang="en-US" sz="4800" baseline="30000" dirty="0">
                <a:latin typeface="Bwhebb" panose="00000400000000000000" pitchFamily="2" charset="0"/>
              </a:rPr>
              <a:t> </a:t>
            </a:r>
            <a:endParaRPr lang="cs-CZ" sz="4800" baseline="30000" dirty="0">
              <a:latin typeface="Bwhebb" panose="00000400000000000000" pitchFamily="2" charset="0"/>
            </a:endParaRPr>
          </a:p>
          <a:p>
            <a:pPr marL="0" indent="0">
              <a:buNone/>
            </a:pPr>
            <a:r>
              <a:rPr lang="cs-CZ" dirty="0"/>
              <a:t>Zabití (</a:t>
            </a:r>
            <a:r>
              <a:rPr lang="cs-CZ" i="1" dirty="0" err="1"/>
              <a:t>razach</a:t>
            </a:r>
            <a:r>
              <a:rPr lang="cs-CZ" dirty="0"/>
              <a:t>) uvnitř izraelského společenství, „nezákonné, řád porušující usmrcení“ (</a:t>
            </a:r>
            <a:r>
              <a:rPr lang="cs-CZ" dirty="0" err="1"/>
              <a:t>Stamm</a:t>
            </a:r>
            <a:r>
              <a:rPr lang="cs-CZ" dirty="0"/>
              <a:t>), netýká se např. války (</a:t>
            </a:r>
            <a:r>
              <a:rPr lang="cs-CZ" i="1" dirty="0" err="1"/>
              <a:t>harag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Šesté přikázání </a:t>
            </a:r>
            <a:r>
              <a:rPr lang="cs-CZ" dirty="0" err="1"/>
              <a:t>přikázání</a:t>
            </a:r>
            <a:r>
              <a:rPr lang="cs-CZ" dirty="0"/>
              <a:t> stále více zahrnuje jakékoli ohrožení života druhého člověka jako zásah do pravomoci Hospodina, který dává život (srov. pak </a:t>
            </a:r>
            <a:r>
              <a:rPr lang="cs-CZ" dirty="0" err="1"/>
              <a:t>Mt</a:t>
            </a:r>
            <a:r>
              <a:rPr lang="cs-CZ" dirty="0"/>
              <a:t> 5,22 a 44)</a:t>
            </a:r>
          </a:p>
        </p:txBody>
      </p:sp>
    </p:spTree>
    <p:extLst>
      <p:ext uri="{BB962C8B-B14F-4D97-AF65-F5344CB8AC3E}">
        <p14:creationId xmlns:p14="http://schemas.microsoft.com/office/powerpoint/2010/main" val="31203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-167093"/>
            <a:ext cx="9905998" cy="1478570"/>
          </a:xfrm>
        </p:spPr>
        <p:txBody>
          <a:bodyPr/>
          <a:lstStyle/>
          <a:p>
            <a:r>
              <a:rPr lang="cs-CZ" dirty="0"/>
              <a:t>6. přikázání, </a:t>
            </a:r>
            <a:r>
              <a:rPr lang="cs-CZ" cap="none" dirty="0"/>
              <a:t>v</a:t>
            </a:r>
            <a:r>
              <a:rPr lang="cs-CZ" dirty="0"/>
              <a:t>.14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077509"/>
            <a:ext cx="10037450" cy="5580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/>
              <a:t>Nesesmilníš</a:t>
            </a:r>
            <a:r>
              <a:rPr lang="en-US" dirty="0"/>
              <a:t>.</a:t>
            </a:r>
            <a:r>
              <a:rPr lang="cs-CZ" dirty="0"/>
              <a:t> (ekumenický překlad)</a:t>
            </a:r>
          </a:p>
          <a:p>
            <a:pPr marL="0" indent="0">
              <a:buNone/>
            </a:pPr>
            <a:r>
              <a:rPr lang="en-US" sz="4800" dirty="0">
                <a:latin typeface="Bwhebb" panose="00000400000000000000" pitchFamily="2" charset="0"/>
              </a:rPr>
              <a:t>`@a"+(n&gt;</a:t>
            </a:r>
            <a:r>
              <a:rPr lang="en-US" sz="4800" dirty="0" err="1">
                <a:latin typeface="Bwhebb" panose="00000400000000000000" pitchFamily="2" charset="0"/>
              </a:rPr>
              <a:t>Tiã</a:t>
            </a:r>
            <a:r>
              <a:rPr lang="en-US" sz="4800" dirty="0">
                <a:latin typeface="Bwhebb" panose="00000400000000000000" pitchFamily="2" charset="0"/>
              </a:rPr>
              <a:t> al{</a:t>
            </a:r>
            <a:r>
              <a:rPr lang="en-US" sz="4800" dirty="0" err="1">
                <a:latin typeface="Bwhebb" panose="00000400000000000000" pitchFamily="2" charset="0"/>
              </a:rPr>
              <a:t>æß</a:t>
            </a:r>
            <a:endParaRPr lang="cs-CZ" sz="4800" dirty="0">
              <a:latin typeface="Bwhebb" panose="00000400000000000000" pitchFamily="2" charset="0"/>
            </a:endParaRPr>
          </a:p>
          <a:p>
            <a:pPr marL="0" indent="0">
              <a:buNone/>
            </a:pPr>
            <a:r>
              <a:rPr lang="cs-CZ" dirty="0"/>
              <a:t>Správně „</a:t>
            </a:r>
            <a:r>
              <a:rPr lang="cs-CZ" dirty="0" err="1"/>
              <a:t>nezcizložíš</a:t>
            </a:r>
            <a:r>
              <a:rPr lang="cs-CZ" dirty="0"/>
              <a:t>“, ale hlavní smysl tohoto přikázání není v porušení „vlastnictví“ manžela, nýbrž je to polemika proti pohanským kultům (Izrael žil v prostředí, kde pohlavní život byl zbožštěn a sexuální projevy až orgie byly součástí kultu nejbližších sousedů)</a:t>
            </a:r>
          </a:p>
          <a:p>
            <a:pPr marL="0" indent="0">
              <a:buNone/>
            </a:pPr>
            <a:r>
              <a:rPr lang="cs-CZ" dirty="0"/>
              <a:t>Srov. </a:t>
            </a:r>
            <a:r>
              <a:rPr lang="cs-CZ" dirty="0" err="1"/>
              <a:t>Gn</a:t>
            </a:r>
            <a:r>
              <a:rPr lang="cs-CZ" dirty="0"/>
              <a:t> 2,24 (</a:t>
            </a:r>
            <a:r>
              <a:rPr lang="cs-CZ" dirty="0" err="1"/>
              <a:t>Mt</a:t>
            </a:r>
            <a:r>
              <a:rPr lang="cs-CZ" dirty="0"/>
              <a:t> 5,27nn)</a:t>
            </a:r>
          </a:p>
          <a:p>
            <a:pPr marL="0" indent="0">
              <a:buNone/>
            </a:pPr>
            <a:r>
              <a:rPr lang="cs-CZ" dirty="0"/>
              <a:t>(Ohledně „nesesmilníš“ srov. Ex 22,15; </a:t>
            </a:r>
            <a:r>
              <a:rPr lang="cs-CZ" dirty="0" err="1"/>
              <a:t>Dt</a:t>
            </a:r>
            <a:r>
              <a:rPr lang="cs-CZ" dirty="0"/>
              <a:t> 22,14nn; </a:t>
            </a:r>
            <a:r>
              <a:rPr lang="cs-CZ" dirty="0" err="1"/>
              <a:t>Lv</a:t>
            </a:r>
            <a:r>
              <a:rPr lang="cs-CZ" dirty="0"/>
              <a:t> 18; 1K 7)</a:t>
            </a:r>
          </a:p>
        </p:txBody>
      </p:sp>
    </p:spTree>
    <p:extLst>
      <p:ext uri="{BB962C8B-B14F-4D97-AF65-F5344CB8AC3E}">
        <p14:creationId xmlns:p14="http://schemas.microsoft.com/office/powerpoint/2010/main" val="18940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Společnost potřebuje lidi, kteří ji vedou.</a:t>
            </a:r>
          </a:p>
          <a:p>
            <a:pPr marL="0" indent="0">
              <a:buNone/>
            </a:pPr>
            <a:r>
              <a:rPr lang="cs-CZ" dirty="0"/>
              <a:t>Co určuje kritéria dobrého vůdce nebo politika?</a:t>
            </a:r>
          </a:p>
          <a:p>
            <a:pPr marL="0" indent="0">
              <a:buNone/>
            </a:pPr>
            <a:r>
              <a:rPr lang="cs-CZ" dirty="0"/>
              <a:t>Sloužit, ne ovládat; obecné dobro.</a:t>
            </a:r>
          </a:p>
          <a:p>
            <a:pPr marL="0" indent="0">
              <a:buNone/>
            </a:pPr>
            <a:r>
              <a:rPr lang="cs-CZ" dirty="0"/>
              <a:t>Je Mojžíš inspirativní i pro dnešek?</a:t>
            </a:r>
          </a:p>
          <a:p>
            <a:pPr marL="0" indent="0">
              <a:buNone/>
            </a:pPr>
            <a:r>
              <a:rPr lang="cs-CZ" dirty="0"/>
              <a:t>Desatero: svoboda vázána na pravidla…</a:t>
            </a:r>
          </a:p>
          <a:p>
            <a:pPr marL="0" indent="0">
              <a:buNone/>
            </a:pPr>
            <a:r>
              <a:rPr lang="cs-CZ" dirty="0"/>
              <a:t>Je Desatero důležité pro společnost i dnes? V čem?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9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115577"/>
            <a:ext cx="9905998" cy="1478570"/>
          </a:xfrm>
        </p:spPr>
        <p:txBody>
          <a:bodyPr/>
          <a:lstStyle/>
          <a:p>
            <a:r>
              <a:rPr lang="cs-CZ" dirty="0"/>
              <a:t>7. přikázání, </a:t>
            </a:r>
            <a:r>
              <a:rPr lang="cs-CZ" cap="none" dirty="0"/>
              <a:t>v</a:t>
            </a:r>
            <a:r>
              <a:rPr lang="cs-CZ" dirty="0"/>
              <a:t>.15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116145"/>
            <a:ext cx="10037451" cy="5915719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Nepokradeš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Kde není majetkoprávní jistota a svoboda, jsou hluboce porušeny vzájemné vztahy, otvírají se dveře zákonu džungle a právu silnějšího.</a:t>
            </a:r>
          </a:p>
          <a:p>
            <a:pPr marL="0" indent="0">
              <a:buNone/>
            </a:pPr>
            <a:r>
              <a:rPr lang="cs-CZ" dirty="0"/>
              <a:t>Krádež z hladu: </a:t>
            </a:r>
            <a:r>
              <a:rPr lang="cs-CZ" dirty="0" err="1"/>
              <a:t>Př</a:t>
            </a:r>
            <a:r>
              <a:rPr lang="cs-CZ" dirty="0"/>
              <a:t> 6,30nn</a:t>
            </a:r>
          </a:p>
          <a:p>
            <a:pPr marL="0" indent="0">
              <a:buNone/>
            </a:pPr>
            <a:r>
              <a:rPr lang="cs-CZ" dirty="0"/>
              <a:t>Jedná se i o krádež člověka (</a:t>
            </a:r>
            <a:r>
              <a:rPr lang="cs-CZ" dirty="0" err="1"/>
              <a:t>Gn</a:t>
            </a:r>
            <a:r>
              <a:rPr lang="cs-CZ" dirty="0"/>
              <a:t> 40,15; Ex 21,16)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3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přikázání, </a:t>
            </a:r>
            <a:r>
              <a:rPr lang="cs-CZ" cap="none" dirty="0"/>
              <a:t>v</a:t>
            </a:r>
            <a:r>
              <a:rPr lang="cs-CZ" dirty="0"/>
              <a:t>.16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16</a:t>
            </a:r>
            <a:r>
              <a:rPr lang="en-US" dirty="0"/>
              <a:t> </a:t>
            </a:r>
            <a:r>
              <a:rPr lang="en-US" dirty="0" err="1"/>
              <a:t>Nevydáš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svému</a:t>
            </a:r>
            <a:r>
              <a:rPr lang="en-US" dirty="0"/>
              <a:t> </a:t>
            </a:r>
            <a:r>
              <a:rPr lang="en-US" dirty="0" err="1"/>
              <a:t>bližnímu</a:t>
            </a:r>
            <a:r>
              <a:rPr lang="en-US" dirty="0"/>
              <a:t> </a:t>
            </a:r>
            <a:r>
              <a:rPr lang="en-US" dirty="0" err="1"/>
              <a:t>křivé</a:t>
            </a:r>
            <a:r>
              <a:rPr lang="en-US" dirty="0"/>
              <a:t> </a:t>
            </a:r>
            <a:r>
              <a:rPr lang="en-US" dirty="0" err="1"/>
              <a:t>svědectví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Svědek u soudu má podstatnou roli…, jedno ze základních práv!</a:t>
            </a:r>
          </a:p>
          <a:p>
            <a:pPr marL="0" indent="0">
              <a:buNone/>
            </a:pPr>
            <a:r>
              <a:rPr lang="cs-CZ" dirty="0"/>
              <a:t>Volá k pravdivosti ve vztahu k druhému člověku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0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167093"/>
            <a:ext cx="9905998" cy="1478570"/>
          </a:xfrm>
        </p:spPr>
        <p:txBody>
          <a:bodyPr/>
          <a:lstStyle/>
          <a:p>
            <a:r>
              <a:rPr lang="cs-CZ" dirty="0"/>
              <a:t>9. a 10. přikázání, </a:t>
            </a:r>
            <a:r>
              <a:rPr lang="cs-CZ" cap="none" dirty="0"/>
              <a:t>v</a:t>
            </a:r>
            <a:r>
              <a:rPr lang="cs-CZ" dirty="0"/>
              <a:t>.17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1564" y="1051751"/>
            <a:ext cx="9985935" cy="5658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17</a:t>
            </a:r>
            <a:r>
              <a:rPr lang="en-US" dirty="0"/>
              <a:t>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dychtit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domě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bližního</a:t>
            </a:r>
            <a:r>
              <a:rPr lang="en-US" dirty="0"/>
              <a:t>.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dychtit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ženě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bližního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otroku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otrokyni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býku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oslu</a:t>
            </a:r>
            <a:r>
              <a:rPr lang="en-US" dirty="0"/>
              <a:t>, </a:t>
            </a:r>
            <a:r>
              <a:rPr lang="en-US" dirty="0" err="1"/>
              <a:t>vůbec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ničem</a:t>
            </a:r>
            <a:r>
              <a:rPr lang="en-US" dirty="0"/>
              <a:t>, co </a:t>
            </a:r>
            <a:r>
              <a:rPr lang="en-US" dirty="0" err="1"/>
              <a:t>patří</a:t>
            </a:r>
            <a:r>
              <a:rPr lang="en-US" dirty="0"/>
              <a:t> </a:t>
            </a:r>
            <a:r>
              <a:rPr lang="en-US" dirty="0" err="1"/>
              <a:t>tvému</a:t>
            </a:r>
            <a:r>
              <a:rPr lang="en-US" dirty="0"/>
              <a:t> </a:t>
            </a:r>
            <a:r>
              <a:rPr lang="en-US" dirty="0" err="1"/>
              <a:t>bližnímu</a:t>
            </a:r>
            <a:r>
              <a:rPr lang="en-US" dirty="0"/>
              <a:t>."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Zákaz chtivé závisti, v níž je kořen všeho zlého, chtivost totiž snadno přejde v čin…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Desatero je nedílný celek, přestoupení jednoho přikázání často vede i k přestoupení dalších </a:t>
            </a:r>
          </a:p>
          <a:p>
            <a:pPr marL="0" indent="0">
              <a:buNone/>
            </a:pPr>
            <a:r>
              <a:rPr lang="cs-CZ" dirty="0"/>
              <a:t>Boží vůle je nedělitelná…</a:t>
            </a:r>
          </a:p>
        </p:txBody>
      </p:sp>
    </p:spTree>
    <p:extLst>
      <p:ext uri="{BB962C8B-B14F-4D97-AF65-F5344CB8AC3E}">
        <p14:creationId xmlns:p14="http://schemas.microsoft.com/office/powerpoint/2010/main" val="33357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10024571" cy="4370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effectLst/>
              </a:rPr>
              <a:t>Jeden příklad </a:t>
            </a:r>
            <a:r>
              <a:rPr lang="cs-CZ" dirty="0" smtClean="0">
                <a:effectLst/>
              </a:rPr>
              <a:t>nesvobody: 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Komunismus popřel </a:t>
            </a:r>
            <a:r>
              <a:rPr lang="cs-CZ" dirty="0">
                <a:effectLst/>
              </a:rPr>
              <a:t>první tři přikázání</a:t>
            </a:r>
            <a:r>
              <a:rPr lang="cs-CZ" dirty="0" smtClean="0">
                <a:effectLst/>
              </a:rPr>
              <a:t>, a </a:t>
            </a:r>
            <a:r>
              <a:rPr lang="cs-CZ" dirty="0">
                <a:effectLst/>
              </a:rPr>
              <a:t>měl cestu k likvidaci člověka / Božího obrazu otevřenou. 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dirty="0" smtClean="0">
                <a:effectLst/>
              </a:rPr>
              <a:t>Memento </a:t>
            </a:r>
            <a:r>
              <a:rPr lang="cs-CZ" dirty="0">
                <a:effectLst/>
              </a:rPr>
              <a:t>všem společnostem a zároveň </a:t>
            </a:r>
            <a:r>
              <a:rPr lang="cs-CZ" dirty="0" smtClean="0">
                <a:effectLst/>
              </a:rPr>
              <a:t>důkaz, </a:t>
            </a:r>
            <a:r>
              <a:rPr lang="cs-CZ" dirty="0">
                <a:effectLst/>
              </a:rPr>
              <a:t>že nevyšší ideál západní společnosti je skutečně postaven na biblických </a:t>
            </a:r>
            <a:r>
              <a:rPr lang="cs-CZ" dirty="0" smtClean="0">
                <a:effectLst/>
              </a:rPr>
              <a:t>základech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Jakmile </a:t>
            </a:r>
            <a:r>
              <a:rPr lang="cs-CZ" dirty="0">
                <a:effectLst/>
              </a:rPr>
              <a:t>je opustíme, přestaneme rozumět sobě samým, ztratíme schopnost dialogu s ostatními kulturami, začneme budovat nesvobodné a nespravedlivé </a:t>
            </a:r>
            <a:r>
              <a:rPr lang="cs-CZ" dirty="0" smtClean="0">
                <a:effectLst/>
              </a:rPr>
              <a:t>společnosti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Mojžíš nepřestává být inspirativním vůdcem…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8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Izrael v </a:t>
            </a:r>
            <a:r>
              <a:rPr lang="cs-CZ" dirty="0" err="1" smtClean="0"/>
              <a:t>egyptě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54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Josef Egyptský a jeho 12 bratrů, Jakubových synů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Diktatura Nové </a:t>
            </a:r>
            <a:r>
              <a:rPr lang="cs-CZ" dirty="0">
                <a:effectLst/>
              </a:rPr>
              <a:t>říše (1301 – 1165 př.Kr</a:t>
            </a:r>
            <a:r>
              <a:rPr lang="cs-CZ" dirty="0" smtClean="0">
                <a:effectLst/>
              </a:rPr>
              <a:t>.): Ramses </a:t>
            </a:r>
            <a:r>
              <a:rPr lang="cs-CZ" dirty="0">
                <a:effectLst/>
              </a:rPr>
              <a:t>II., </a:t>
            </a:r>
            <a:r>
              <a:rPr lang="cs-CZ" dirty="0" err="1" smtClean="0">
                <a:effectLst/>
              </a:rPr>
              <a:t>Merenptah</a:t>
            </a: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a </a:t>
            </a:r>
            <a:r>
              <a:rPr lang="cs-CZ" dirty="0" smtClean="0">
                <a:effectLst/>
              </a:rPr>
              <a:t>Ramses </a:t>
            </a:r>
            <a:r>
              <a:rPr lang="cs-CZ" dirty="0">
                <a:effectLst/>
              </a:rPr>
              <a:t>III., </a:t>
            </a:r>
            <a:r>
              <a:rPr lang="cs-CZ" dirty="0" smtClean="0">
                <a:effectLst/>
              </a:rPr>
              <a:t>považovaní </a:t>
            </a:r>
            <a:r>
              <a:rPr lang="cs-CZ" dirty="0">
                <a:effectLst/>
              </a:rPr>
              <a:t>za syny boha </a:t>
            </a:r>
            <a:r>
              <a:rPr lang="cs-CZ" dirty="0" smtClean="0">
                <a:effectLst/>
              </a:rPr>
              <a:t>Slunce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Ramses II., stavitel: nutí „</a:t>
            </a:r>
            <a:r>
              <a:rPr lang="cs-CZ" dirty="0" err="1" smtClean="0">
                <a:effectLst/>
              </a:rPr>
              <a:t>hebrejce</a:t>
            </a:r>
            <a:r>
              <a:rPr lang="cs-CZ" dirty="0" smtClean="0">
                <a:effectLst/>
              </a:rPr>
              <a:t>“ k</a:t>
            </a:r>
            <a:r>
              <a:rPr lang="cs-CZ" dirty="0">
                <a:effectLst/>
              </a:rPr>
              <a:t> otrocké </a:t>
            </a:r>
            <a:r>
              <a:rPr lang="cs-CZ" dirty="0" smtClean="0">
                <a:effectLst/>
              </a:rPr>
              <a:t>práci (</a:t>
            </a:r>
            <a:r>
              <a:rPr lang="cs-CZ" dirty="0">
                <a:effectLst/>
              </a:rPr>
              <a:t>pravděpodobně od „</a:t>
            </a:r>
            <a:r>
              <a:rPr lang="cs-CZ" dirty="0" err="1">
                <a:effectLst/>
              </a:rPr>
              <a:t>chapiru</a:t>
            </a:r>
            <a:r>
              <a:rPr lang="cs-CZ" dirty="0">
                <a:effectLst/>
              </a:rPr>
              <a:t>“ v </a:t>
            </a:r>
            <a:r>
              <a:rPr lang="cs-CZ" dirty="0" smtClean="0">
                <a:effectLst/>
              </a:rPr>
              <a:t>dokumentech </a:t>
            </a:r>
            <a:r>
              <a:rPr lang="cs-CZ" dirty="0">
                <a:effectLst/>
              </a:rPr>
              <a:t>z roku 1700 př.Kr.; </a:t>
            </a:r>
            <a:r>
              <a:rPr lang="cs-CZ" dirty="0" err="1">
                <a:effectLst/>
              </a:rPr>
              <a:t>chapiru</a:t>
            </a:r>
            <a:r>
              <a:rPr lang="cs-CZ" dirty="0">
                <a:effectLst/>
              </a:rPr>
              <a:t> byli občané nižší společenské kategorie – cizí vojáci, otroci, váleční zajatci, bezdomovci</a:t>
            </a:r>
            <a:r>
              <a:rPr lang="cs-CZ" dirty="0" smtClean="0">
                <a:effectLst/>
              </a:rPr>
              <a:t>), Ex 1…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Ex 2: Mojžíšovo narození a útěk do </a:t>
            </a:r>
            <a:r>
              <a:rPr lang="cs-CZ" dirty="0" err="1" smtClean="0">
                <a:effectLst/>
              </a:rPr>
              <a:t>Midjánu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1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65983" cy="68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Mojžíšovo povolání (E</a:t>
            </a:r>
            <a:r>
              <a:rPr lang="cs-CZ" cap="none" dirty="0"/>
              <a:t>x</a:t>
            </a:r>
            <a:r>
              <a:rPr lang="cs-CZ" cap="none" dirty="0" smtClean="0"/>
              <a:t> 3,1-15)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Mojžíšův příběh člověka, který je povolán Bohem tam, odkud utekl, mi evokuje jeden příběh našich dní…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2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promise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208801"/>
              </p:ext>
            </p:extLst>
          </p:nvPr>
        </p:nvGraphicFramePr>
        <p:xfrm>
          <a:off x="1141413" y="1901757"/>
          <a:ext cx="990599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4952999"/>
              </a:tblGrid>
              <a:tr h="42543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I had nothing to my name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But photographs of you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Rescued from the flames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That is all I would ever need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As long as I can read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What's written on your face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strength that shines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Behind your eyes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hope and light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That will never die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Kdybych neměl nic ke</a:t>
                      </a:r>
                      <a:r>
                        <a:rPr lang="cs-CZ" sz="2400" baseline="0" dirty="0" smtClean="0"/>
                        <a:t> svému jménu</a:t>
                      </a:r>
                    </a:p>
                    <a:p>
                      <a:r>
                        <a:rPr lang="cs-CZ" sz="2400" baseline="0" dirty="0" smtClean="0"/>
                        <a:t>Než tvou fotografii</a:t>
                      </a:r>
                    </a:p>
                    <a:p>
                      <a:r>
                        <a:rPr lang="cs-CZ" sz="2400" baseline="0" dirty="0" smtClean="0"/>
                        <a:t>Zachráněnou z plamenů</a:t>
                      </a:r>
                    </a:p>
                    <a:p>
                      <a:r>
                        <a:rPr lang="cs-CZ" sz="2400" baseline="0" dirty="0" smtClean="0"/>
                        <a:t>To je vše, co bych kdy potřeboval</a:t>
                      </a:r>
                    </a:p>
                    <a:p>
                      <a:r>
                        <a:rPr lang="cs-CZ" sz="2400" baseline="0" dirty="0" smtClean="0"/>
                        <a:t>Dokud mohu číst</a:t>
                      </a:r>
                    </a:p>
                    <a:p>
                      <a:r>
                        <a:rPr lang="cs-CZ" sz="2400" baseline="0" dirty="0" smtClean="0"/>
                        <a:t>Co je napsáno na tvé tváři</a:t>
                      </a:r>
                    </a:p>
                    <a:p>
                      <a:r>
                        <a:rPr lang="cs-CZ" sz="2400" baseline="0" dirty="0" smtClean="0"/>
                        <a:t>Síla, která svítí</a:t>
                      </a:r>
                    </a:p>
                    <a:p>
                      <a:r>
                        <a:rPr lang="cs-CZ" sz="2400" baseline="0" dirty="0" smtClean="0"/>
                        <a:t>Za tvýma očima</a:t>
                      </a:r>
                    </a:p>
                    <a:p>
                      <a:r>
                        <a:rPr lang="cs-CZ" sz="2400" baseline="0" dirty="0" smtClean="0"/>
                        <a:t>Naděje a světlo</a:t>
                      </a:r>
                    </a:p>
                    <a:p>
                      <a:r>
                        <a:rPr lang="cs-CZ" sz="2400" baseline="0" dirty="0" smtClean="0"/>
                        <a:t>Které nikdy nezemřou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6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promise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26323"/>
              </p:ext>
            </p:extLst>
          </p:nvPr>
        </p:nvGraphicFramePr>
        <p:xfrm>
          <a:off x="1141413" y="1927515"/>
          <a:ext cx="9905998" cy="439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4952999"/>
              </a:tblGrid>
              <a:tr h="43960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 one promise you made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One promise that always remains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No matter the price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 promise to survive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Persevere and thrive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As we've always done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 učinila jsi jeden</a:t>
                      </a:r>
                      <a:r>
                        <a:rPr lang="cs-CZ" sz="2400" baseline="0" dirty="0" smtClean="0"/>
                        <a:t> slib</a:t>
                      </a:r>
                    </a:p>
                    <a:p>
                      <a:r>
                        <a:rPr lang="cs-CZ" sz="2400" baseline="0" dirty="0" smtClean="0"/>
                        <a:t>Jeden slib, který zůstane navždy</a:t>
                      </a:r>
                    </a:p>
                    <a:p>
                      <a:r>
                        <a:rPr lang="cs-CZ" sz="2400" baseline="0" dirty="0" smtClean="0"/>
                        <a:t>Bez ohledu na cenu</a:t>
                      </a:r>
                    </a:p>
                    <a:p>
                      <a:r>
                        <a:rPr lang="cs-CZ" sz="2400" baseline="0" dirty="0" smtClean="0"/>
                        <a:t>Slib, že přežiješ</a:t>
                      </a:r>
                    </a:p>
                    <a:p>
                      <a:r>
                        <a:rPr lang="cs-CZ" sz="2400" baseline="0" dirty="0" smtClean="0"/>
                        <a:t>Vytrváš a budeš prosperovat</a:t>
                      </a:r>
                    </a:p>
                    <a:p>
                      <a:r>
                        <a:rPr lang="cs-CZ" sz="2400" baseline="0" dirty="0" smtClean="0"/>
                        <a:t>Jako jsme to dělali vždycky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5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192</TotalTime>
  <Words>2465</Words>
  <Application>Microsoft Office PowerPoint</Application>
  <PresentationFormat>Širokoúhlá obrazovka</PresentationFormat>
  <Paragraphs>234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Bwhebb</vt:lpstr>
      <vt:lpstr>Trebuchet MS</vt:lpstr>
      <vt:lpstr>Tw Cen MT</vt:lpstr>
      <vt:lpstr>Obvod</vt:lpstr>
      <vt:lpstr>Mojžíš, exodus a desatero</vt:lpstr>
      <vt:lpstr>úvod</vt:lpstr>
      <vt:lpstr>Prezentace aplikace PowerPoint</vt:lpstr>
      <vt:lpstr>úvod</vt:lpstr>
      <vt:lpstr>Izrael v egyptě</vt:lpstr>
      <vt:lpstr>Prezentace aplikace PowerPoint</vt:lpstr>
      <vt:lpstr>Mojžíšovo povolání (Ex 3,1-15)</vt:lpstr>
      <vt:lpstr>The promise</vt:lpstr>
      <vt:lpstr>The promise</vt:lpstr>
      <vt:lpstr>The promise</vt:lpstr>
      <vt:lpstr>The promise</vt:lpstr>
      <vt:lpstr>The promise</vt:lpstr>
      <vt:lpstr>Prezentace aplikace PowerPoint</vt:lpstr>
      <vt:lpstr>Mojžíšovo povolání (Ex 3,1-15)</vt:lpstr>
      <vt:lpstr>Mojžíšovo povolání (Ex 3,1-15)</vt:lpstr>
      <vt:lpstr>Mojžíšovo povolání (Ex 3,1-15)</vt:lpstr>
      <vt:lpstr>Mojžíšovo povolání (Ex 3,1-15)</vt:lpstr>
      <vt:lpstr>Mojžíšovo povolání (Ex 3,1-15)</vt:lpstr>
      <vt:lpstr>Mojžíšovo povolání (Ex 3,1-15)</vt:lpstr>
      <vt:lpstr>Boží jméno</vt:lpstr>
      <vt:lpstr>„egyptské rány“</vt:lpstr>
      <vt:lpstr>Pascha (Ex 12; srov. Lk 22,1-20)</vt:lpstr>
      <vt:lpstr>Záchrana u Rákosového moře (Ex 13,17 – 15,21)</vt:lpstr>
      <vt:lpstr>Prezentace aplikace PowerPoint</vt:lpstr>
      <vt:lpstr>Prezentace aplikace PowerPoint</vt:lpstr>
      <vt:lpstr>Bůh unáší do svobody (Ex 19)</vt:lpstr>
      <vt:lpstr>EXODUS 20,1-17 („DESATERO“)</vt:lpstr>
      <vt:lpstr>Prezentace aplikace PowerPoint</vt:lpstr>
      <vt:lpstr>Prezentace aplikace PowerPoint</vt:lpstr>
      <vt:lpstr>Prezentace aplikace PowerPoint</vt:lpstr>
      <vt:lpstr>Prezentace aplikace PowerPoint</vt:lpstr>
      <vt:lpstr>Obecné poznámky</vt:lpstr>
      <vt:lpstr>Preambule, 20,1-2</vt:lpstr>
      <vt:lpstr>1. přikázání, v.3</vt:lpstr>
      <vt:lpstr>2. přikázání, v.4-7</vt:lpstr>
      <vt:lpstr>3. přikázání, v.8-11</vt:lpstr>
      <vt:lpstr>4. přikázání, v.12</vt:lpstr>
      <vt:lpstr>5. přikázání, v.13</vt:lpstr>
      <vt:lpstr>6. přikázání, v.14</vt:lpstr>
      <vt:lpstr>7. přikázání, v.15</vt:lpstr>
      <vt:lpstr>8. přikázání, v.16</vt:lpstr>
      <vt:lpstr>9. a 10. přikázání, v.17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Mojžíš, exodus a desatero</dc:title>
  <dc:creator>Ladislav Heryán</dc:creator>
  <cp:lastModifiedBy>Účet Microsoft</cp:lastModifiedBy>
  <cp:revision>22</cp:revision>
  <dcterms:created xsi:type="dcterms:W3CDTF">2018-08-17T05:47:56Z</dcterms:created>
  <dcterms:modified xsi:type="dcterms:W3CDTF">2020-10-14T08:02:26Z</dcterms:modified>
</cp:coreProperties>
</file>