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92" r:id="rId26"/>
    <p:sldId id="293" r:id="rId27"/>
    <p:sldId id="294" r:id="rId28"/>
    <p:sldId id="295" r:id="rId29"/>
    <p:sldId id="296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Kořeny euroatlantické civilizace jsou kořeny </a:t>
            </a:r>
            <a:r>
              <a:rPr lang="cs-CZ" dirty="0" smtClean="0"/>
              <a:t>biblické.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Počátky světa a lidstva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Biblistika, 1.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1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 </a:t>
            </a:r>
            <a:r>
              <a:rPr lang="en-US" dirty="0" err="1"/>
              <a:t>prvn</a:t>
            </a:r>
            <a:r>
              <a:rPr lang="cs-CZ" dirty="0" smtClean="0"/>
              <a:t>í (</a:t>
            </a:r>
            <a:r>
              <a:rPr lang="cs-CZ" dirty="0" err="1" smtClean="0"/>
              <a:t>G</a:t>
            </a:r>
            <a:r>
              <a:rPr lang="cs-CZ" cap="none" dirty="0" err="1" smtClean="0"/>
              <a:t>n</a:t>
            </a:r>
            <a:r>
              <a:rPr lang="cs-CZ" dirty="0" smtClean="0"/>
              <a:t> 1,1-5)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cs-CZ" b="1" dirty="0" smtClean="0"/>
              <a:t> 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počátku</a:t>
            </a:r>
            <a:r>
              <a:rPr lang="en-US" dirty="0"/>
              <a:t> </a:t>
            </a:r>
            <a:r>
              <a:rPr lang="en-US" dirty="0" err="1"/>
              <a:t>stvořil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nebe</a:t>
            </a:r>
            <a:r>
              <a:rPr lang="en-US" dirty="0"/>
              <a:t> a </a:t>
            </a:r>
            <a:r>
              <a:rPr lang="en-US" dirty="0" err="1"/>
              <a:t>zemi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pustá</a:t>
            </a:r>
            <a:r>
              <a:rPr lang="en-US" dirty="0"/>
              <a:t> a </a:t>
            </a:r>
            <a:r>
              <a:rPr lang="en-US" dirty="0" err="1"/>
              <a:t>prázdná</a:t>
            </a:r>
            <a:r>
              <a:rPr lang="en-US" dirty="0"/>
              <a:t> a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propastnou</a:t>
            </a:r>
            <a:r>
              <a:rPr lang="en-US" dirty="0"/>
              <a:t> </a:t>
            </a:r>
            <a:r>
              <a:rPr lang="en-US" dirty="0" err="1"/>
              <a:t>tůní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tma</a:t>
            </a:r>
            <a:r>
              <a:rPr lang="en-US" dirty="0"/>
              <a:t>. Ale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vodami</a:t>
            </a:r>
            <a:r>
              <a:rPr lang="en-US" dirty="0"/>
              <a:t> </a:t>
            </a:r>
            <a:r>
              <a:rPr lang="en-US" dirty="0" err="1"/>
              <a:t>vznášel</a:t>
            </a:r>
            <a:r>
              <a:rPr lang="en-US" dirty="0"/>
              <a:t> se </a:t>
            </a:r>
            <a:r>
              <a:rPr lang="en-US" cap="small" dirty="0" err="1"/>
              <a:t>duch</a:t>
            </a:r>
            <a:r>
              <a:rPr lang="en-US" cap="small" dirty="0"/>
              <a:t> </a:t>
            </a:r>
            <a:r>
              <a:rPr lang="en-US" cap="small" dirty="0" err="1"/>
              <a:t>Boží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 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: "</a:t>
            </a:r>
            <a:r>
              <a:rPr lang="en-US" dirty="0" err="1"/>
              <a:t>Buď</a:t>
            </a:r>
            <a:r>
              <a:rPr lang="en-US" dirty="0"/>
              <a:t> </a:t>
            </a:r>
            <a:r>
              <a:rPr lang="en-US" dirty="0" err="1"/>
              <a:t>světlo</a:t>
            </a:r>
            <a:r>
              <a:rPr lang="en-US" dirty="0"/>
              <a:t>!" A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světlo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 </a:t>
            </a:r>
            <a:r>
              <a:rPr lang="en-US" dirty="0" err="1"/>
              <a:t>Viděl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světlo</a:t>
            </a:r>
            <a:r>
              <a:rPr lang="en-US" dirty="0"/>
              <a:t> je </a:t>
            </a:r>
            <a:r>
              <a:rPr lang="en-US" dirty="0" err="1"/>
              <a:t>dobré</a:t>
            </a:r>
            <a:r>
              <a:rPr lang="en-US" dirty="0"/>
              <a:t>, a </a:t>
            </a:r>
            <a:r>
              <a:rPr lang="en-US" b="1" cap="small" dirty="0" err="1"/>
              <a:t>oddělil</a:t>
            </a:r>
            <a:r>
              <a:rPr lang="en-US" dirty="0"/>
              <a:t> </a:t>
            </a:r>
            <a:r>
              <a:rPr lang="en-US" dirty="0" err="1"/>
              <a:t>světlo</a:t>
            </a:r>
            <a:r>
              <a:rPr lang="en-US" dirty="0"/>
              <a:t> od </a:t>
            </a:r>
            <a:r>
              <a:rPr lang="en-US" dirty="0" err="1"/>
              <a:t>tmy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en-US" dirty="0" err="1"/>
              <a:t>Světlo</a:t>
            </a:r>
            <a:r>
              <a:rPr lang="en-US" dirty="0"/>
              <a:t> </a:t>
            </a:r>
            <a:r>
              <a:rPr lang="en-US" dirty="0" err="1"/>
              <a:t>nazval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dnem</a:t>
            </a:r>
            <a:r>
              <a:rPr lang="en-US" dirty="0"/>
              <a:t> a </a:t>
            </a:r>
            <a:r>
              <a:rPr lang="en-US" dirty="0" err="1"/>
              <a:t>tmu</a:t>
            </a:r>
            <a:r>
              <a:rPr lang="en-US" dirty="0"/>
              <a:t> </a:t>
            </a:r>
            <a:r>
              <a:rPr lang="en-US" dirty="0" err="1"/>
              <a:t>nazval</a:t>
            </a:r>
            <a:r>
              <a:rPr lang="en-US" dirty="0"/>
              <a:t> </a:t>
            </a:r>
            <a:r>
              <a:rPr lang="en-US" dirty="0" err="1"/>
              <a:t>nocí</a:t>
            </a:r>
            <a:r>
              <a:rPr lang="en-US" dirty="0"/>
              <a:t>.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večer</a:t>
            </a:r>
            <a:r>
              <a:rPr lang="en-US" dirty="0"/>
              <a:t> a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jitro</a:t>
            </a:r>
            <a:r>
              <a:rPr lang="en-US" dirty="0"/>
              <a:t>, den </a:t>
            </a:r>
            <a:r>
              <a:rPr lang="en-US" dirty="0" err="1"/>
              <a:t>první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28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4146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~</a:t>
            </a:r>
            <a:r>
              <a:rPr lang="en-US" sz="5400" dirty="0" err="1">
                <a:latin typeface="Bwhebb" panose="00000400000000000000" pitchFamily="2" charset="0"/>
              </a:rPr>
              <a:t>yhi_l</a:t>
            </a:r>
            <a:r>
              <a:rPr lang="en-US" sz="5400" dirty="0">
                <a:latin typeface="Bwhebb" panose="00000400000000000000" pitchFamily="2" charset="0"/>
              </a:rPr>
              <a:t>{a/ </a:t>
            </a:r>
            <a:r>
              <a:rPr lang="en-US" sz="5400" dirty="0" err="1">
                <a:latin typeface="Bwhebb" panose="00000400000000000000" pitchFamily="2" charset="0"/>
              </a:rPr>
              <a:t>ar"äB</a:t>
            </a:r>
            <a:r>
              <a:rPr lang="en-US" sz="5400" dirty="0">
                <a:latin typeface="Bwhebb" panose="00000400000000000000" pitchFamily="2" charset="0"/>
              </a:rPr>
              <a:t>' </a:t>
            </a:r>
            <a:r>
              <a:rPr lang="en-US" sz="5400" dirty="0" err="1">
                <a:latin typeface="Bwhebb" panose="00000400000000000000" pitchFamily="2" charset="0"/>
              </a:rPr>
              <a:t>tyviÞarEB</a:t>
            </a:r>
            <a:r>
              <a:rPr lang="en-US" sz="5400" dirty="0">
                <a:latin typeface="Bwhebb" panose="00000400000000000000" pitchFamily="2" charset="0"/>
              </a:rPr>
              <a:t>.</a:t>
            </a:r>
            <a:r>
              <a:rPr lang="en-US" sz="5400" b="1" baseline="30000" dirty="0"/>
              <a:t> </a:t>
            </a:r>
            <a:endParaRPr lang="en-US" sz="5400" dirty="0" smtClean="0">
              <a:latin typeface="Bwhebb" panose="00000400000000000000" pitchFamily="2" charset="0"/>
            </a:endParaRPr>
          </a:p>
          <a:p>
            <a:pPr marL="0" indent="0" algn="r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~</a:t>
            </a:r>
            <a:r>
              <a:rPr lang="en-US" sz="5400" dirty="0" err="1">
                <a:latin typeface="Bwhebb" panose="00000400000000000000" pitchFamily="2" charset="0"/>
              </a:rPr>
              <a:t>yIM</a:t>
            </a:r>
            <a:r>
              <a:rPr lang="en-US" sz="5400" dirty="0">
                <a:latin typeface="Bwhebb" panose="00000400000000000000" pitchFamily="2" charset="0"/>
              </a:rPr>
              <a:t>")h;</a:t>
            </a:r>
            <a:r>
              <a:rPr lang="en-US" dirty="0" smtClean="0"/>
              <a:t> </a:t>
            </a:r>
            <a:r>
              <a:rPr lang="en-US" sz="5400" dirty="0" err="1">
                <a:latin typeface="Bwhebb" panose="00000400000000000000" pitchFamily="2" charset="0"/>
              </a:rPr>
              <a:t>ynEïP</a:t>
            </a:r>
            <a:r>
              <a:rPr lang="en-US" sz="5400" dirty="0">
                <a:latin typeface="Bwhebb" panose="00000400000000000000" pitchFamily="2" charset="0"/>
              </a:rPr>
              <a:t>.-l[; </a:t>
            </a:r>
            <a:r>
              <a:rPr lang="en-US" sz="5400" dirty="0" err="1">
                <a:latin typeface="Bwhebb" panose="00000400000000000000" pitchFamily="2" charset="0"/>
              </a:rPr>
              <a:t>tp,x,Þr:m</a:t>
            </a:r>
            <a:r>
              <a:rPr lang="en-US" sz="5400" dirty="0">
                <a:latin typeface="Bwhebb" panose="00000400000000000000" pitchFamily="2" charset="0"/>
              </a:rPr>
              <a:t>. ~</a:t>
            </a:r>
            <a:r>
              <a:rPr lang="en-US" sz="5400" dirty="0" err="1">
                <a:latin typeface="Bwhebb" panose="00000400000000000000" pitchFamily="2" charset="0"/>
              </a:rPr>
              <a:t>yhiêl</a:t>
            </a:r>
            <a:r>
              <a:rPr lang="en-US" sz="5400" dirty="0">
                <a:latin typeface="Bwhebb" panose="00000400000000000000" pitchFamily="2" charset="0"/>
              </a:rPr>
              <a:t>{a/ </a:t>
            </a:r>
            <a:r>
              <a:rPr lang="en-US" sz="5400" dirty="0" smtClean="0">
                <a:latin typeface="Bwhebb" panose="00000400000000000000" pitchFamily="2" charset="0"/>
              </a:rPr>
              <a:t>x:Wråw</a:t>
            </a:r>
          </a:p>
          <a:p>
            <a:pPr marL="0" indent="0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x:Wr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en-US" b="1" dirty="0" err="1" smtClean="0"/>
              <a:t>ruach</a:t>
            </a:r>
            <a:r>
              <a:rPr lang="cs-CZ" b="1" dirty="0" smtClean="0"/>
              <a:t>)</a:t>
            </a:r>
            <a:r>
              <a:rPr lang="cs-CZ" b="1" dirty="0"/>
              <a:t> </a:t>
            </a:r>
            <a:r>
              <a:rPr lang="cs-CZ" b="1" dirty="0" smtClean="0"/>
              <a:t>-</a:t>
            </a:r>
            <a:r>
              <a:rPr lang="en-US" b="1" dirty="0" smtClean="0"/>
              <a:t> </a:t>
            </a:r>
            <a:r>
              <a:rPr lang="cs-CZ" dirty="0" err="1"/>
              <a:t>d</a:t>
            </a:r>
            <a:r>
              <a:rPr lang="en-US" dirty="0" err="1" smtClean="0"/>
              <a:t>uch</a:t>
            </a:r>
            <a:r>
              <a:rPr lang="en-US" dirty="0" smtClean="0"/>
              <a:t>, </a:t>
            </a:r>
            <a:r>
              <a:rPr lang="cs-CZ" dirty="0" err="1" smtClean="0"/>
              <a:t>D</a:t>
            </a:r>
            <a:r>
              <a:rPr lang="en-US" dirty="0" err="1" smtClean="0"/>
              <a:t>uch</a:t>
            </a:r>
            <a:r>
              <a:rPr lang="en-US" dirty="0" smtClean="0"/>
              <a:t>, </a:t>
            </a:r>
            <a:r>
              <a:rPr lang="en-US" dirty="0" err="1" smtClean="0"/>
              <a:t>dech</a:t>
            </a:r>
            <a:r>
              <a:rPr lang="en-US" dirty="0" smtClean="0"/>
              <a:t>, v</a:t>
            </a:r>
            <a:r>
              <a:rPr lang="cs-CZ" dirty="0" err="1" smtClean="0"/>
              <a:t>ítr</a:t>
            </a:r>
            <a:endParaRPr lang="cs-CZ" b="1" dirty="0">
              <a:latin typeface="Bwhebb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5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 </a:t>
            </a:r>
            <a:r>
              <a:rPr lang="cs-CZ" dirty="0" smtClean="0"/>
              <a:t>druhý </a:t>
            </a:r>
            <a:r>
              <a:rPr lang="cs-CZ" dirty="0"/>
              <a:t>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</a:t>
            </a:r>
            <a:r>
              <a:rPr lang="cs-CZ" dirty="0" smtClean="0"/>
              <a:t>1,6-8)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/>
              <a:t>8</a:t>
            </a:r>
            <a:r>
              <a:rPr lang="en-US" b="1" dirty="0"/>
              <a:t> </a:t>
            </a:r>
            <a:r>
              <a:rPr lang="en-US" dirty="0" smtClean="0"/>
              <a:t>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: "</a:t>
            </a:r>
            <a:r>
              <a:rPr lang="en-US" dirty="0" err="1"/>
              <a:t>Buď</a:t>
            </a:r>
            <a:r>
              <a:rPr lang="en-US" dirty="0"/>
              <a:t> </a:t>
            </a:r>
            <a:r>
              <a:rPr lang="en-US" dirty="0" err="1"/>
              <a:t>klenba</a:t>
            </a:r>
            <a:r>
              <a:rPr lang="en-US" dirty="0"/>
              <a:t> </a:t>
            </a:r>
            <a:r>
              <a:rPr lang="en-US" dirty="0" err="1"/>
              <a:t>uprostřed</a:t>
            </a:r>
            <a:r>
              <a:rPr lang="en-US" dirty="0"/>
              <a:t> </a:t>
            </a:r>
            <a:r>
              <a:rPr lang="en-US" dirty="0" err="1"/>
              <a:t>vod</a:t>
            </a:r>
            <a:r>
              <a:rPr lang="en-US" dirty="0"/>
              <a:t> a </a:t>
            </a:r>
            <a:r>
              <a:rPr lang="en-US" b="1" cap="small" dirty="0" err="1"/>
              <a:t>odděluj</a:t>
            </a:r>
            <a:r>
              <a:rPr lang="en-US" dirty="0"/>
              <a:t> </a:t>
            </a:r>
            <a:r>
              <a:rPr lang="en-US" dirty="0" err="1"/>
              <a:t>vody</a:t>
            </a:r>
            <a:r>
              <a:rPr lang="en-US" dirty="0"/>
              <a:t> od </a:t>
            </a:r>
            <a:r>
              <a:rPr lang="en-US" dirty="0" err="1"/>
              <a:t>vod</a:t>
            </a:r>
            <a:r>
              <a:rPr lang="en-US" dirty="0"/>
              <a:t>!"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err="1"/>
              <a:t>Učinil</a:t>
            </a:r>
            <a:r>
              <a:rPr lang="en-US" dirty="0"/>
              <a:t> </a:t>
            </a:r>
            <a:r>
              <a:rPr lang="en-US" dirty="0" err="1"/>
              <a:t>klenbu</a:t>
            </a:r>
            <a:r>
              <a:rPr lang="en-US" dirty="0"/>
              <a:t> a </a:t>
            </a:r>
            <a:r>
              <a:rPr lang="en-US" b="1" cap="small" dirty="0" err="1"/>
              <a:t>oddělil</a:t>
            </a:r>
            <a:r>
              <a:rPr lang="en-US" dirty="0"/>
              <a:t> </a:t>
            </a:r>
            <a:r>
              <a:rPr lang="en-US" dirty="0" err="1"/>
              <a:t>vody</a:t>
            </a:r>
            <a:r>
              <a:rPr lang="en-US" dirty="0"/>
              <a:t> pod </a:t>
            </a:r>
            <a:r>
              <a:rPr lang="en-US" dirty="0" err="1"/>
              <a:t>klenbou</a:t>
            </a:r>
            <a:r>
              <a:rPr lang="en-US" dirty="0"/>
              <a:t> od </a:t>
            </a:r>
            <a:r>
              <a:rPr lang="en-US" dirty="0" err="1"/>
              <a:t>vod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klenbou</a:t>
            </a:r>
            <a:r>
              <a:rPr lang="en-US" dirty="0"/>
              <a:t>. A </a:t>
            </a:r>
            <a:r>
              <a:rPr lang="en-US" dirty="0" err="1"/>
              <a:t>stalo</a:t>
            </a:r>
            <a:r>
              <a:rPr lang="en-US" dirty="0"/>
              <a:t> se </a:t>
            </a:r>
            <a:r>
              <a:rPr lang="en-US" dirty="0" err="1"/>
              <a:t>tak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8</a:t>
            </a:r>
            <a:r>
              <a:rPr lang="en-US" dirty="0"/>
              <a:t> </a:t>
            </a:r>
            <a:r>
              <a:rPr lang="en-US" dirty="0" err="1"/>
              <a:t>Klenbu</a:t>
            </a:r>
            <a:r>
              <a:rPr lang="en-US" dirty="0"/>
              <a:t> </a:t>
            </a:r>
            <a:r>
              <a:rPr lang="en-US" dirty="0" err="1"/>
              <a:t>nazval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nebem</a:t>
            </a:r>
            <a:r>
              <a:rPr lang="en-US" dirty="0"/>
              <a:t>.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večer</a:t>
            </a:r>
            <a:r>
              <a:rPr lang="en-US" dirty="0"/>
              <a:t> a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jitro</a:t>
            </a:r>
            <a:r>
              <a:rPr lang="en-US" dirty="0"/>
              <a:t>, den </a:t>
            </a:r>
            <a:r>
              <a:rPr lang="en-US" dirty="0" err="1"/>
              <a:t>druhý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[:</a:t>
            </a:r>
            <a:r>
              <a:rPr lang="en-US" sz="5400" dirty="0" err="1">
                <a:latin typeface="Bwhebb" panose="00000400000000000000" pitchFamily="2" charset="0"/>
              </a:rPr>
              <a:t>yqIßr</a:t>
            </a:r>
            <a:r>
              <a:rPr lang="en-US" sz="5400" dirty="0" smtClean="0">
                <a:latin typeface="Bwhebb" panose="00000400000000000000" pitchFamily="2" charset="0"/>
              </a:rPr>
              <a:t>"</a:t>
            </a:r>
            <a:r>
              <a:rPr lang="en-US" dirty="0" smtClean="0"/>
              <a:t>, </a:t>
            </a:r>
            <a:r>
              <a:rPr lang="cs-CZ" dirty="0" smtClean="0"/>
              <a:t>(</a:t>
            </a:r>
            <a:r>
              <a:rPr lang="cs-CZ" b="1" dirty="0" err="1" smtClean="0"/>
              <a:t>rakia</a:t>
            </a:r>
            <a:r>
              <a:rPr lang="cs-CZ" dirty="0" smtClean="0"/>
              <a:t>) a) </a:t>
            </a:r>
            <a:r>
              <a:rPr lang="en-US" dirty="0" err="1" smtClean="0"/>
              <a:t>klenba</a:t>
            </a:r>
            <a:r>
              <a:rPr lang="cs-CZ" dirty="0" smtClean="0"/>
              <a:t>, b) křišťálová tabule v</a:t>
            </a:r>
            <a:r>
              <a:rPr lang="en-US" dirty="0" smtClean="0"/>
              <a:t> E</a:t>
            </a:r>
            <a:r>
              <a:rPr lang="cs-CZ" dirty="0" err="1" smtClean="0"/>
              <a:t>zechielově</a:t>
            </a:r>
            <a:r>
              <a:rPr lang="cs-CZ" dirty="0" smtClean="0"/>
              <a:t> vizi chrámu (</a:t>
            </a:r>
            <a:r>
              <a:rPr lang="cs-CZ" dirty="0" err="1" smtClean="0"/>
              <a:t>Ez</a:t>
            </a:r>
            <a:r>
              <a:rPr lang="cs-CZ" dirty="0" smtClean="0"/>
              <a:t> 1,22; 10,1)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 </a:t>
            </a:r>
            <a:r>
              <a:rPr lang="cs-CZ" dirty="0" smtClean="0"/>
              <a:t>třetí </a:t>
            </a:r>
            <a:r>
              <a:rPr lang="cs-CZ" dirty="0"/>
              <a:t>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</a:t>
            </a:r>
            <a:r>
              <a:rPr lang="cs-CZ" dirty="0" smtClean="0"/>
              <a:t>1,9-13)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631300"/>
            <a:ext cx="10114723" cy="50399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 smtClean="0"/>
              <a:t>9</a:t>
            </a:r>
            <a:r>
              <a:rPr lang="cs-CZ" b="1" dirty="0" smtClean="0"/>
              <a:t> </a:t>
            </a:r>
            <a:r>
              <a:rPr lang="en-US" dirty="0" smtClean="0"/>
              <a:t>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: "</a:t>
            </a:r>
            <a:r>
              <a:rPr lang="en-US" dirty="0" err="1"/>
              <a:t>Nahromaďte</a:t>
            </a:r>
            <a:r>
              <a:rPr lang="en-US" dirty="0"/>
              <a:t> se </a:t>
            </a:r>
            <a:r>
              <a:rPr lang="en-US" dirty="0" err="1"/>
              <a:t>vody</a:t>
            </a:r>
            <a:r>
              <a:rPr lang="en-US" dirty="0"/>
              <a:t> pod </a:t>
            </a:r>
            <a:r>
              <a:rPr lang="en-US" dirty="0" err="1"/>
              <a:t>nebem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 a </a:t>
            </a:r>
            <a:r>
              <a:rPr lang="en-US" dirty="0" err="1"/>
              <a:t>ukaž</a:t>
            </a:r>
            <a:r>
              <a:rPr lang="en-US" dirty="0"/>
              <a:t> se </a:t>
            </a:r>
            <a:r>
              <a:rPr lang="en-US" dirty="0" err="1"/>
              <a:t>souš</a:t>
            </a:r>
            <a:r>
              <a:rPr lang="en-US" dirty="0"/>
              <a:t>!" A </a:t>
            </a:r>
            <a:r>
              <a:rPr lang="en-US" dirty="0" err="1"/>
              <a:t>stalo</a:t>
            </a:r>
            <a:r>
              <a:rPr lang="en-US" dirty="0"/>
              <a:t> se </a:t>
            </a:r>
            <a:r>
              <a:rPr lang="en-US" dirty="0" err="1"/>
              <a:t>tak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 </a:t>
            </a:r>
            <a:r>
              <a:rPr lang="en-US" dirty="0" err="1"/>
              <a:t>Souš</a:t>
            </a:r>
            <a:r>
              <a:rPr lang="en-US" dirty="0"/>
              <a:t> </a:t>
            </a:r>
            <a:r>
              <a:rPr lang="en-US" dirty="0" err="1"/>
              <a:t>nazval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zemí</a:t>
            </a:r>
            <a:r>
              <a:rPr lang="en-US" dirty="0"/>
              <a:t> a </a:t>
            </a:r>
            <a:r>
              <a:rPr lang="en-US" dirty="0" err="1"/>
              <a:t>nahromaděné</a:t>
            </a:r>
            <a:r>
              <a:rPr lang="en-US" dirty="0"/>
              <a:t> </a:t>
            </a:r>
            <a:r>
              <a:rPr lang="en-US" dirty="0" err="1"/>
              <a:t>vody</a:t>
            </a:r>
            <a:r>
              <a:rPr lang="en-US" dirty="0"/>
              <a:t> </a:t>
            </a:r>
            <a:r>
              <a:rPr lang="en-US" dirty="0" err="1"/>
              <a:t>nazval</a:t>
            </a:r>
            <a:r>
              <a:rPr lang="en-US" dirty="0"/>
              <a:t> </a:t>
            </a:r>
            <a:r>
              <a:rPr lang="en-US" dirty="0" err="1"/>
              <a:t>moři</a:t>
            </a:r>
            <a:r>
              <a:rPr lang="en-US" dirty="0"/>
              <a:t>. </a:t>
            </a:r>
            <a:r>
              <a:rPr lang="en-US" dirty="0" err="1"/>
              <a:t>Viděl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to je </a:t>
            </a:r>
            <a:r>
              <a:rPr lang="en-US" dirty="0" err="1"/>
              <a:t>dobré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Zazelenej</a:t>
            </a:r>
            <a:r>
              <a:rPr lang="en-US" dirty="0"/>
              <a:t> se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zelení</a:t>
            </a:r>
            <a:r>
              <a:rPr lang="en-US" dirty="0"/>
              <a:t>: </a:t>
            </a:r>
            <a:r>
              <a:rPr lang="en-US" dirty="0" err="1"/>
              <a:t>bylinami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se </a:t>
            </a:r>
            <a:r>
              <a:rPr lang="en-US" dirty="0" err="1"/>
              <a:t>rozmnožují</a:t>
            </a:r>
            <a:r>
              <a:rPr lang="en-US" dirty="0"/>
              <a:t> </a:t>
            </a:r>
            <a:r>
              <a:rPr lang="en-US" dirty="0" err="1"/>
              <a:t>semeny</a:t>
            </a:r>
            <a:r>
              <a:rPr lang="en-US" dirty="0"/>
              <a:t>, a </a:t>
            </a:r>
            <a:r>
              <a:rPr lang="en-US" dirty="0" err="1"/>
              <a:t>ovocným</a:t>
            </a:r>
            <a:r>
              <a:rPr lang="en-US" dirty="0"/>
              <a:t> </a:t>
            </a:r>
            <a:r>
              <a:rPr lang="en-US" dirty="0" err="1"/>
              <a:t>stromovím</a:t>
            </a:r>
            <a:r>
              <a:rPr lang="en-US" dirty="0"/>
              <a:t> </a:t>
            </a:r>
            <a:r>
              <a:rPr lang="en-US" dirty="0" err="1"/>
              <a:t>rozmanitého</a:t>
            </a:r>
            <a:r>
              <a:rPr lang="en-US" dirty="0"/>
              <a:t> </a:t>
            </a:r>
            <a:r>
              <a:rPr lang="en-US" dirty="0" err="1"/>
              <a:t>druhu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ponese</a:t>
            </a:r>
            <a:r>
              <a:rPr lang="en-US" dirty="0"/>
              <a:t> </a:t>
            </a:r>
            <a:r>
              <a:rPr lang="en-US" dirty="0" err="1"/>
              <a:t>plody</a:t>
            </a:r>
            <a:r>
              <a:rPr lang="en-US" dirty="0"/>
              <a:t> se </a:t>
            </a:r>
            <a:r>
              <a:rPr lang="en-US" dirty="0" err="1"/>
              <a:t>semeny</a:t>
            </a:r>
            <a:r>
              <a:rPr lang="en-US" dirty="0"/>
              <a:t>!" A </a:t>
            </a:r>
            <a:r>
              <a:rPr lang="en-US" dirty="0" err="1"/>
              <a:t>stalo</a:t>
            </a:r>
            <a:r>
              <a:rPr lang="en-US" dirty="0"/>
              <a:t> se </a:t>
            </a:r>
            <a:r>
              <a:rPr lang="en-US" dirty="0" err="1"/>
              <a:t>tak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vydala</a:t>
            </a:r>
            <a:r>
              <a:rPr lang="en-US" dirty="0"/>
              <a:t> </a:t>
            </a:r>
            <a:r>
              <a:rPr lang="en-US" dirty="0" err="1"/>
              <a:t>zeleň</a:t>
            </a:r>
            <a:r>
              <a:rPr lang="en-US" dirty="0"/>
              <a:t>: </a:t>
            </a:r>
            <a:r>
              <a:rPr lang="en-US" dirty="0" err="1"/>
              <a:t>rozmanité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bylin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se </a:t>
            </a:r>
            <a:r>
              <a:rPr lang="en-US" dirty="0" err="1"/>
              <a:t>rozmnožují</a:t>
            </a:r>
            <a:r>
              <a:rPr lang="en-US" dirty="0"/>
              <a:t> </a:t>
            </a:r>
            <a:r>
              <a:rPr lang="en-US" dirty="0" err="1"/>
              <a:t>semeny</a:t>
            </a:r>
            <a:r>
              <a:rPr lang="en-US" dirty="0"/>
              <a:t>, a </a:t>
            </a:r>
            <a:r>
              <a:rPr lang="en-US" dirty="0" err="1"/>
              <a:t>rozmanité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stromoví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nese</a:t>
            </a:r>
            <a:r>
              <a:rPr lang="en-US" dirty="0"/>
              <a:t> </a:t>
            </a:r>
            <a:r>
              <a:rPr lang="en-US" dirty="0" err="1"/>
              <a:t>plody</a:t>
            </a:r>
            <a:r>
              <a:rPr lang="en-US" dirty="0"/>
              <a:t> se </a:t>
            </a:r>
            <a:r>
              <a:rPr lang="en-US" dirty="0" err="1"/>
              <a:t>semeny</a:t>
            </a:r>
            <a:r>
              <a:rPr lang="en-US" dirty="0"/>
              <a:t>.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viděl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to je </a:t>
            </a:r>
            <a:r>
              <a:rPr lang="en-US" dirty="0" err="1"/>
              <a:t>dobré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13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večer</a:t>
            </a:r>
            <a:r>
              <a:rPr lang="en-US" dirty="0"/>
              <a:t> a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jitro</a:t>
            </a:r>
            <a:r>
              <a:rPr lang="en-US" dirty="0"/>
              <a:t>, den </a:t>
            </a:r>
            <a:r>
              <a:rPr lang="en-US" dirty="0" err="1"/>
              <a:t>třetí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tvoření rostlin je důležité </a:t>
            </a:r>
            <a:r>
              <a:rPr lang="cs-CZ" dirty="0"/>
              <a:t>ze dvou důvodů: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rostliny </a:t>
            </a:r>
            <a:r>
              <a:rPr lang="cs-CZ" dirty="0"/>
              <a:t>jsou základem </a:t>
            </a:r>
            <a:r>
              <a:rPr lang="cs-CZ" dirty="0" smtClean="0"/>
              <a:t>zemědělství</a:t>
            </a:r>
          </a:p>
          <a:p>
            <a:pPr marL="0" indent="0">
              <a:buNone/>
            </a:pPr>
            <a:r>
              <a:rPr lang="cs-CZ" dirty="0" smtClean="0"/>
              <a:t>polemika </a:t>
            </a:r>
            <a:r>
              <a:rPr lang="cs-CZ" dirty="0"/>
              <a:t>proti kananejským přírodním </a:t>
            </a:r>
            <a:r>
              <a:rPr lang="cs-CZ" dirty="0" smtClean="0"/>
              <a:t>kultům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12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 </a:t>
            </a:r>
            <a:r>
              <a:rPr lang="cs-CZ" dirty="0" smtClean="0"/>
              <a:t>čtvrtý </a:t>
            </a:r>
            <a:r>
              <a:rPr lang="cs-CZ" dirty="0"/>
              <a:t>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</a:t>
            </a:r>
            <a:r>
              <a:rPr lang="cs-CZ" dirty="0" smtClean="0"/>
              <a:t>1,14-19)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566906"/>
            <a:ext cx="9905999" cy="52910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 smtClean="0"/>
              <a:t>14</a:t>
            </a:r>
            <a:r>
              <a:rPr lang="cs-CZ" b="1" dirty="0" smtClean="0"/>
              <a:t> </a:t>
            </a:r>
            <a:r>
              <a:rPr lang="en-US" dirty="0" smtClean="0"/>
              <a:t>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: "</a:t>
            </a:r>
            <a:r>
              <a:rPr lang="en-US" dirty="0" err="1"/>
              <a:t>Buďte</a:t>
            </a:r>
            <a:r>
              <a:rPr lang="en-US" dirty="0"/>
              <a:t> </a:t>
            </a:r>
            <a:r>
              <a:rPr lang="en-US" dirty="0" err="1"/>
              <a:t>světla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nebeské</a:t>
            </a:r>
            <a:r>
              <a:rPr lang="en-US" dirty="0"/>
              <a:t> </a:t>
            </a:r>
            <a:r>
              <a:rPr lang="en-US" dirty="0" err="1"/>
              <a:t>klenbě</a:t>
            </a:r>
            <a:r>
              <a:rPr lang="en-US" dirty="0"/>
              <a:t>, aby </a:t>
            </a:r>
            <a:r>
              <a:rPr lang="en-US" b="1" cap="small" dirty="0" err="1"/>
              <a:t>oddělovala</a:t>
            </a:r>
            <a:r>
              <a:rPr lang="en-US" dirty="0"/>
              <a:t> den od </a:t>
            </a:r>
            <a:r>
              <a:rPr lang="en-US" dirty="0" err="1"/>
              <a:t>noci</a:t>
            </a:r>
            <a:r>
              <a:rPr lang="en-US" dirty="0"/>
              <a:t>! </a:t>
            </a:r>
            <a:r>
              <a:rPr lang="en-US" dirty="0" err="1"/>
              <a:t>Budou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znamení</a:t>
            </a:r>
            <a:r>
              <a:rPr lang="en-US" dirty="0"/>
              <a:t> </a:t>
            </a:r>
            <a:r>
              <a:rPr lang="en-US" dirty="0" err="1"/>
              <a:t>časů</a:t>
            </a:r>
            <a:r>
              <a:rPr lang="en-US" dirty="0"/>
              <a:t>, </a:t>
            </a:r>
            <a:r>
              <a:rPr lang="en-US" dirty="0" err="1"/>
              <a:t>dnů</a:t>
            </a:r>
            <a:r>
              <a:rPr lang="en-US" dirty="0"/>
              <a:t> a let.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15</a:t>
            </a:r>
            <a:r>
              <a:rPr lang="en-US" dirty="0"/>
              <a:t> Ta </a:t>
            </a:r>
            <a:r>
              <a:rPr lang="en-US" dirty="0" err="1"/>
              <a:t>světla</a:t>
            </a:r>
            <a:r>
              <a:rPr lang="en-US" dirty="0"/>
              <a:t> </a:t>
            </a:r>
            <a:r>
              <a:rPr lang="en-US" dirty="0" err="1"/>
              <a:t>ať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nebeské</a:t>
            </a:r>
            <a:r>
              <a:rPr lang="en-US" dirty="0"/>
              <a:t> </a:t>
            </a:r>
            <a:r>
              <a:rPr lang="en-US" dirty="0" err="1"/>
              <a:t>klenbě</a:t>
            </a:r>
            <a:r>
              <a:rPr lang="en-US" dirty="0"/>
              <a:t>, aby </a:t>
            </a:r>
            <a:r>
              <a:rPr lang="en-US" dirty="0" err="1"/>
              <a:t>svítila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zemí</a:t>
            </a:r>
            <a:r>
              <a:rPr lang="en-US" dirty="0"/>
              <a:t>." A </a:t>
            </a:r>
            <a:r>
              <a:rPr lang="en-US" dirty="0" err="1"/>
              <a:t>stalo</a:t>
            </a:r>
            <a:r>
              <a:rPr lang="en-US" dirty="0"/>
              <a:t> se </a:t>
            </a:r>
            <a:r>
              <a:rPr lang="en-US" dirty="0" err="1"/>
              <a:t>tak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16</a:t>
            </a:r>
            <a:r>
              <a:rPr lang="en-US" dirty="0"/>
              <a:t> </a:t>
            </a:r>
            <a:r>
              <a:rPr lang="en-US" dirty="0" err="1"/>
              <a:t>Učinil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veliká</a:t>
            </a:r>
            <a:r>
              <a:rPr lang="en-US" dirty="0"/>
              <a:t> </a:t>
            </a:r>
            <a:r>
              <a:rPr lang="en-US" dirty="0" err="1"/>
              <a:t>světla</a:t>
            </a:r>
            <a:r>
              <a:rPr lang="en-US" dirty="0"/>
              <a:t>: </a:t>
            </a:r>
            <a:r>
              <a:rPr lang="en-US" dirty="0" err="1"/>
              <a:t>větší</a:t>
            </a:r>
            <a:r>
              <a:rPr lang="en-US" dirty="0"/>
              <a:t> </a:t>
            </a:r>
            <a:r>
              <a:rPr lang="en-US" dirty="0" err="1"/>
              <a:t>světlo</a:t>
            </a:r>
            <a:r>
              <a:rPr lang="en-US" dirty="0"/>
              <a:t>, aby </a:t>
            </a:r>
            <a:r>
              <a:rPr lang="en-US" dirty="0" err="1"/>
              <a:t>vládlo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en-US" dirty="0"/>
              <a:t>, a </a:t>
            </a:r>
            <a:r>
              <a:rPr lang="en-US" dirty="0" err="1"/>
              <a:t>menší</a:t>
            </a:r>
            <a:r>
              <a:rPr lang="en-US" dirty="0"/>
              <a:t> </a:t>
            </a:r>
            <a:r>
              <a:rPr lang="en-US" dirty="0" err="1"/>
              <a:t>světlo</a:t>
            </a:r>
            <a:r>
              <a:rPr lang="en-US" dirty="0"/>
              <a:t>, aby </a:t>
            </a:r>
            <a:r>
              <a:rPr lang="en-US" dirty="0" err="1"/>
              <a:t>vládlo</a:t>
            </a:r>
            <a:r>
              <a:rPr lang="en-US" dirty="0"/>
              <a:t> v </a:t>
            </a:r>
            <a:r>
              <a:rPr lang="en-US" dirty="0" err="1"/>
              <a:t>noci</a:t>
            </a:r>
            <a:r>
              <a:rPr lang="en-US" dirty="0"/>
              <a:t>; </a:t>
            </a:r>
            <a:r>
              <a:rPr lang="en-US" dirty="0" err="1"/>
              <a:t>učinil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hvězdy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je </a:t>
            </a:r>
            <a:r>
              <a:rPr lang="en-US" dirty="0" err="1"/>
              <a:t>umístil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nebeskou</a:t>
            </a:r>
            <a:r>
              <a:rPr lang="en-US" dirty="0"/>
              <a:t> </a:t>
            </a:r>
            <a:r>
              <a:rPr lang="en-US" dirty="0" err="1"/>
              <a:t>klenbu</a:t>
            </a:r>
            <a:r>
              <a:rPr lang="en-US" dirty="0"/>
              <a:t>, aby </a:t>
            </a:r>
            <a:r>
              <a:rPr lang="en-US" dirty="0" err="1"/>
              <a:t>svítila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zemí</a:t>
            </a:r>
            <a:r>
              <a:rPr lang="en-US" dirty="0"/>
              <a:t>,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aby </a:t>
            </a:r>
            <a:r>
              <a:rPr lang="en-US" dirty="0" err="1"/>
              <a:t>vládla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en-US" dirty="0"/>
              <a:t> a v </a:t>
            </a:r>
            <a:r>
              <a:rPr lang="en-US" dirty="0" err="1"/>
              <a:t>noci</a:t>
            </a:r>
            <a:r>
              <a:rPr lang="en-US" dirty="0"/>
              <a:t> a </a:t>
            </a:r>
            <a:r>
              <a:rPr lang="en-US" b="1" cap="small" dirty="0" err="1"/>
              <a:t>oddělovala</a:t>
            </a:r>
            <a:r>
              <a:rPr lang="en-US" dirty="0"/>
              <a:t> </a:t>
            </a:r>
            <a:r>
              <a:rPr lang="en-US" dirty="0" err="1"/>
              <a:t>světlo</a:t>
            </a:r>
            <a:r>
              <a:rPr lang="en-US" dirty="0"/>
              <a:t> od </a:t>
            </a:r>
            <a:r>
              <a:rPr lang="en-US" dirty="0" err="1"/>
              <a:t>tmy</a:t>
            </a:r>
            <a:r>
              <a:rPr lang="en-US" dirty="0"/>
              <a:t>. </a:t>
            </a:r>
            <a:r>
              <a:rPr lang="en-US" dirty="0" err="1"/>
              <a:t>Viděl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to je </a:t>
            </a:r>
            <a:r>
              <a:rPr lang="en-US" dirty="0" err="1"/>
              <a:t>dobré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večer</a:t>
            </a:r>
            <a:r>
              <a:rPr lang="en-US" dirty="0"/>
              <a:t> a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jitro</a:t>
            </a:r>
            <a:r>
              <a:rPr lang="en-US" dirty="0"/>
              <a:t>, den </a:t>
            </a:r>
            <a:r>
              <a:rPr lang="en-US" dirty="0" err="1"/>
              <a:t>čtvrtý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96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276" y="618518"/>
            <a:ext cx="11359166" cy="593682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~</a:t>
            </a:r>
            <a:r>
              <a:rPr lang="en-US" sz="5400" dirty="0" err="1">
                <a:latin typeface="Bwhebb" panose="00000400000000000000" pitchFamily="2" charset="0"/>
              </a:rPr>
              <a:t>yli_doG</a:t>
            </a:r>
            <a:r>
              <a:rPr lang="en-US" sz="5400" dirty="0">
                <a:latin typeface="Bwhebb" panose="00000400000000000000" pitchFamily="2" charset="0"/>
              </a:rPr>
              <a:t>&gt;h; </a:t>
            </a:r>
            <a:r>
              <a:rPr lang="en-US" sz="5400" dirty="0" err="1">
                <a:latin typeface="Bwhebb" panose="00000400000000000000" pitchFamily="2" charset="0"/>
              </a:rPr>
              <a:t>troßaoM.h</a:t>
            </a:r>
            <a:r>
              <a:rPr lang="en-US" sz="5400" dirty="0">
                <a:latin typeface="Bwhebb" panose="00000400000000000000" pitchFamily="2" charset="0"/>
              </a:rPr>
              <a:t>; </a:t>
            </a:r>
            <a:r>
              <a:rPr lang="en-US" sz="5400" dirty="0" err="1">
                <a:latin typeface="Bwhebb" panose="00000400000000000000" pitchFamily="2" charset="0"/>
              </a:rPr>
              <a:t>ynEïv</a:t>
            </a:r>
            <a:r>
              <a:rPr lang="en-US" sz="5400" dirty="0">
                <a:latin typeface="Bwhebb" panose="00000400000000000000" pitchFamily="2" charset="0"/>
              </a:rPr>
              <a:t>.-ta, ~</a:t>
            </a:r>
            <a:r>
              <a:rPr lang="en-US" sz="5400" dirty="0" err="1">
                <a:latin typeface="Bwhebb" panose="00000400000000000000" pitchFamily="2" charset="0"/>
              </a:rPr>
              <a:t>yhiêl</a:t>
            </a:r>
            <a:r>
              <a:rPr lang="en-US" sz="5400" dirty="0">
                <a:latin typeface="Bwhebb" panose="00000400000000000000" pitchFamily="2" charset="0"/>
              </a:rPr>
              <a:t>{a/ f[;</a:t>
            </a:r>
            <a:r>
              <a:rPr lang="en-US" sz="5400" dirty="0" err="1">
                <a:latin typeface="Bwhebb" panose="00000400000000000000" pitchFamily="2" charset="0"/>
              </a:rPr>
              <a:t>Y:åw</a:t>
            </a:r>
            <a:r>
              <a:rPr lang="en-US" sz="5400" dirty="0" smtClean="0">
                <a:latin typeface="Bwhebb" panose="00000400000000000000" pitchFamily="2" charset="0"/>
              </a:rPr>
              <a:t>:</a:t>
            </a:r>
            <a:endParaRPr lang="en-US" sz="5400" dirty="0"/>
          </a:p>
          <a:p>
            <a:pPr marL="0" indent="0" algn="r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~</a:t>
            </a:r>
            <a:r>
              <a:rPr lang="en-US" sz="5400" dirty="0" err="1">
                <a:latin typeface="Bwhebb" panose="00000400000000000000" pitchFamily="2" charset="0"/>
              </a:rPr>
              <a:t>AYëh</a:t>
            </a:r>
            <a:r>
              <a:rPr lang="en-US" sz="5400" dirty="0">
                <a:latin typeface="Bwhebb" panose="00000400000000000000" pitchFamily="2" charset="0"/>
              </a:rPr>
              <a:t>; </a:t>
            </a:r>
            <a:r>
              <a:rPr lang="en-US" sz="5400" dirty="0" err="1" smtClean="0">
                <a:latin typeface="Bwhebb" panose="00000400000000000000" pitchFamily="2" charset="0"/>
              </a:rPr>
              <a:t>tl,v,äm.m,l</a:t>
            </a:r>
            <a:r>
              <a:rPr lang="en-US" sz="5400" dirty="0">
                <a:latin typeface="Bwhebb" panose="00000400000000000000" pitchFamily="2" charset="0"/>
              </a:rPr>
              <a:t>. ‘</a:t>
            </a:r>
            <a:r>
              <a:rPr lang="en-US" sz="5400" dirty="0" err="1">
                <a:latin typeface="Bwhebb" panose="00000400000000000000" pitchFamily="2" charset="0"/>
              </a:rPr>
              <a:t>ldoG"h</a:t>
            </a:r>
            <a:r>
              <a:rPr lang="en-US" sz="5400" dirty="0">
                <a:latin typeface="Bwhebb" panose="00000400000000000000" pitchFamily="2" charset="0"/>
              </a:rPr>
              <a:t>; </a:t>
            </a:r>
            <a:r>
              <a:rPr lang="en-US" sz="5400" dirty="0" err="1">
                <a:latin typeface="Bwhebb" panose="00000400000000000000" pitchFamily="2" charset="0"/>
              </a:rPr>
              <a:t>rAaÝM'h</a:t>
            </a:r>
            <a:r>
              <a:rPr lang="en-US" sz="5400" dirty="0">
                <a:latin typeface="Bwhebb" panose="00000400000000000000" pitchFamily="2" charset="0"/>
              </a:rPr>
              <a:t>;-</a:t>
            </a:r>
            <a:r>
              <a:rPr lang="en-US" sz="5400" dirty="0" smtClean="0">
                <a:latin typeface="Bwhebb" panose="00000400000000000000" pitchFamily="2" charset="0"/>
              </a:rPr>
              <a:t>ta,</a:t>
            </a:r>
            <a:endParaRPr lang="en-US" sz="5400" dirty="0"/>
          </a:p>
          <a:p>
            <a:pPr marL="0" indent="0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 `~</a:t>
            </a:r>
            <a:r>
              <a:rPr lang="en-US" sz="5400" dirty="0" err="1">
                <a:latin typeface="Bwhebb" panose="00000400000000000000" pitchFamily="2" charset="0"/>
              </a:rPr>
              <a:t>ybi</a:t>
            </a:r>
            <a:r>
              <a:rPr lang="en-US" sz="5400" dirty="0">
                <a:latin typeface="Bwhebb" panose="00000400000000000000" pitchFamily="2" charset="0"/>
              </a:rPr>
              <a:t>(</a:t>
            </a:r>
            <a:r>
              <a:rPr lang="en-US" sz="5400" dirty="0" err="1">
                <a:latin typeface="Bwhebb" panose="00000400000000000000" pitchFamily="2" charset="0"/>
              </a:rPr>
              <a:t>k'AKh</a:t>
            </a:r>
            <a:r>
              <a:rPr lang="en-US" sz="5400" dirty="0">
                <a:latin typeface="Bwhebb" panose="00000400000000000000" pitchFamily="2" charset="0"/>
              </a:rPr>
              <a:t>; </a:t>
            </a:r>
            <a:r>
              <a:rPr lang="en-US" sz="5400" dirty="0" err="1">
                <a:latin typeface="Bwhebb" panose="00000400000000000000" pitchFamily="2" charset="0"/>
              </a:rPr>
              <a:t>taeÞw</a:t>
            </a:r>
            <a:r>
              <a:rPr lang="en-US" sz="5400" dirty="0">
                <a:latin typeface="Bwhebb" panose="00000400000000000000" pitchFamily="2" charset="0"/>
              </a:rPr>
              <a:t>&gt; </a:t>
            </a:r>
            <a:r>
              <a:rPr lang="en-US" sz="5400" dirty="0" err="1">
                <a:latin typeface="Bwhebb" panose="00000400000000000000" pitchFamily="2" charset="0"/>
              </a:rPr>
              <a:t>hl'y</a:t>
            </a:r>
            <a:r>
              <a:rPr lang="en-US" sz="5400" dirty="0">
                <a:latin typeface="Bwhebb" panose="00000400000000000000" pitchFamily="2" charset="0"/>
              </a:rPr>
              <a:t>&gt;</a:t>
            </a:r>
            <a:r>
              <a:rPr lang="en-US" sz="5400" dirty="0" err="1">
                <a:latin typeface="Bwhebb" panose="00000400000000000000" pitchFamily="2" charset="0"/>
              </a:rPr>
              <a:t>L;êh</a:t>
            </a:r>
            <a:r>
              <a:rPr lang="en-US" sz="5400" dirty="0">
                <a:latin typeface="Bwhebb" panose="00000400000000000000" pitchFamily="2" charset="0"/>
              </a:rPr>
              <a:t>; </a:t>
            </a:r>
            <a:r>
              <a:rPr lang="en-US" sz="5400" dirty="0" err="1">
                <a:latin typeface="Bwhebb" panose="00000400000000000000" pitchFamily="2" charset="0"/>
              </a:rPr>
              <a:t>tl,v,äm.m,l</a:t>
            </a:r>
            <a:r>
              <a:rPr lang="en-US" sz="5400" dirty="0">
                <a:latin typeface="Bwhebb" panose="00000400000000000000" pitchFamily="2" charset="0"/>
              </a:rPr>
              <a:t>. ‘!</a:t>
            </a:r>
            <a:r>
              <a:rPr lang="en-US" sz="5400" dirty="0" err="1">
                <a:latin typeface="Bwhebb" panose="00000400000000000000" pitchFamily="2" charset="0"/>
              </a:rPr>
              <a:t>joQ'h</a:t>
            </a:r>
            <a:r>
              <a:rPr lang="en-US" sz="5400" dirty="0">
                <a:latin typeface="Bwhebb" panose="00000400000000000000" pitchFamily="2" charset="0"/>
              </a:rPr>
              <a:t>; </a:t>
            </a:r>
            <a:r>
              <a:rPr lang="en-US" sz="5400" dirty="0" err="1">
                <a:latin typeface="Bwhebb" panose="00000400000000000000" pitchFamily="2" charset="0"/>
              </a:rPr>
              <a:t>rAaÝM'h</a:t>
            </a:r>
            <a:r>
              <a:rPr lang="en-US" sz="5400" dirty="0">
                <a:latin typeface="Bwhebb" panose="00000400000000000000" pitchFamily="2" charset="0"/>
              </a:rPr>
              <a:t>;-</a:t>
            </a:r>
            <a:r>
              <a:rPr lang="en-US" sz="5400" dirty="0" err="1">
                <a:latin typeface="Bwhebb" panose="00000400000000000000" pitchFamily="2" charset="0"/>
              </a:rPr>
              <a:t>ta,w</a:t>
            </a:r>
            <a:r>
              <a:rPr lang="en-US" sz="5400" dirty="0" smtClean="0">
                <a:latin typeface="Bwhebb" panose="00000400000000000000" pitchFamily="2" charset="0"/>
              </a:rPr>
              <a:t>&gt;</a:t>
            </a:r>
          </a:p>
          <a:p>
            <a:pPr marL="0" indent="0">
              <a:buNone/>
            </a:pPr>
            <a:r>
              <a:rPr lang="cs-CZ" dirty="0" err="1"/>
              <a:t>v</a:t>
            </a:r>
            <a:r>
              <a:rPr lang="en-US" dirty="0" smtClean="0"/>
              <a:t>elk</a:t>
            </a:r>
            <a:r>
              <a:rPr lang="cs-CZ" dirty="0" smtClean="0"/>
              <a:t>é světlo: slunce, malé světlo: měsíc; hvězdy</a:t>
            </a:r>
          </a:p>
          <a:p>
            <a:pPr marL="0" indent="0">
              <a:buNone/>
            </a:pPr>
            <a:r>
              <a:rPr lang="cs-CZ" dirty="0" smtClean="0"/>
              <a:t>Polemika proti babylónskému náboženství, které tyto tělesa uctívá</a:t>
            </a:r>
          </a:p>
          <a:p>
            <a:pPr marL="0" indent="0">
              <a:buNone/>
            </a:pPr>
            <a:r>
              <a:rPr lang="cs-CZ" dirty="0" smtClean="0"/>
              <a:t>Světla, doslova „lampy“ jsou také lampy v chrámu, zavěšené na chrámové klenbě (</a:t>
            </a:r>
            <a:r>
              <a:rPr lang="cs-CZ" dirty="0" err="1" smtClean="0"/>
              <a:t>rakia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29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 </a:t>
            </a:r>
            <a:r>
              <a:rPr lang="cs-CZ" dirty="0" smtClean="0"/>
              <a:t>pátý </a:t>
            </a:r>
            <a:r>
              <a:rPr lang="cs-CZ" dirty="0"/>
              <a:t>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</a:t>
            </a:r>
            <a:r>
              <a:rPr lang="cs-CZ" dirty="0" smtClean="0"/>
              <a:t>1,20-23)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798726"/>
            <a:ext cx="9905999" cy="4898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 smtClean="0"/>
              <a:t>20</a:t>
            </a:r>
            <a:r>
              <a:rPr lang="cs-CZ" b="1" dirty="0" smtClean="0"/>
              <a:t> </a:t>
            </a:r>
            <a:r>
              <a:rPr lang="en-US" dirty="0" smtClean="0"/>
              <a:t>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: "</a:t>
            </a:r>
            <a:r>
              <a:rPr lang="en-US" dirty="0" err="1"/>
              <a:t>Hemžete</a:t>
            </a:r>
            <a:r>
              <a:rPr lang="en-US" dirty="0"/>
              <a:t> se </a:t>
            </a:r>
            <a:r>
              <a:rPr lang="en-US" dirty="0" err="1"/>
              <a:t>vody</a:t>
            </a:r>
            <a:r>
              <a:rPr lang="en-US" dirty="0"/>
              <a:t> </a:t>
            </a:r>
            <a:r>
              <a:rPr lang="en-US" dirty="0" err="1"/>
              <a:t>živočišnou</a:t>
            </a:r>
            <a:r>
              <a:rPr lang="en-US" dirty="0"/>
              <a:t> </a:t>
            </a:r>
            <a:r>
              <a:rPr lang="en-US" dirty="0" err="1"/>
              <a:t>havětí</a:t>
            </a:r>
            <a:r>
              <a:rPr lang="en-US" dirty="0"/>
              <a:t> a </a:t>
            </a:r>
            <a:r>
              <a:rPr lang="en-US" dirty="0" err="1"/>
              <a:t>létavci</a:t>
            </a:r>
            <a:r>
              <a:rPr lang="en-US" dirty="0"/>
              <a:t> </a:t>
            </a:r>
            <a:r>
              <a:rPr lang="en-US" dirty="0" err="1"/>
              <a:t>létejte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zemí</a:t>
            </a:r>
            <a:r>
              <a:rPr lang="en-US" dirty="0"/>
              <a:t> pod </a:t>
            </a:r>
            <a:r>
              <a:rPr lang="en-US" dirty="0" err="1"/>
              <a:t>nebeskou</a:t>
            </a:r>
            <a:r>
              <a:rPr lang="en-US" dirty="0"/>
              <a:t> </a:t>
            </a:r>
            <a:r>
              <a:rPr lang="en-US" dirty="0" err="1"/>
              <a:t>klenbou</a:t>
            </a:r>
            <a:r>
              <a:rPr lang="en-US" dirty="0"/>
              <a:t>!"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21</a:t>
            </a:r>
            <a:r>
              <a:rPr lang="en-US" dirty="0"/>
              <a:t> I </a:t>
            </a:r>
            <a:r>
              <a:rPr lang="en-US" dirty="0" err="1"/>
              <a:t>stvořil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veliké</a:t>
            </a:r>
            <a:r>
              <a:rPr lang="en-US" dirty="0"/>
              <a:t> </a:t>
            </a:r>
            <a:r>
              <a:rPr lang="en-US" dirty="0" err="1"/>
              <a:t>netvory</a:t>
            </a:r>
            <a:r>
              <a:rPr lang="en-US" dirty="0"/>
              <a:t> a </a:t>
            </a:r>
            <a:r>
              <a:rPr lang="en-US" dirty="0" err="1"/>
              <a:t>rozmanité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všelijakých</a:t>
            </a:r>
            <a:r>
              <a:rPr lang="en-US" dirty="0"/>
              <a:t> </a:t>
            </a:r>
            <a:r>
              <a:rPr lang="en-US" dirty="0" err="1"/>
              <a:t>hbitých</a:t>
            </a:r>
            <a:r>
              <a:rPr lang="en-US" dirty="0"/>
              <a:t> </a:t>
            </a:r>
            <a:r>
              <a:rPr lang="en-US" dirty="0" err="1"/>
              <a:t>živočichů</a:t>
            </a:r>
            <a:r>
              <a:rPr lang="en-US" dirty="0"/>
              <a:t>, </a:t>
            </a:r>
            <a:r>
              <a:rPr lang="en-US" dirty="0" err="1"/>
              <a:t>jimiž</a:t>
            </a:r>
            <a:r>
              <a:rPr lang="en-US" dirty="0"/>
              <a:t> se </a:t>
            </a:r>
            <a:r>
              <a:rPr lang="en-US" dirty="0" err="1"/>
              <a:t>zahemžily</a:t>
            </a:r>
            <a:r>
              <a:rPr lang="en-US" dirty="0"/>
              <a:t> </a:t>
            </a:r>
            <a:r>
              <a:rPr lang="en-US" dirty="0" err="1"/>
              <a:t>vody</a:t>
            </a:r>
            <a:r>
              <a:rPr lang="en-US" dirty="0"/>
              <a:t>, </a:t>
            </a:r>
            <a:r>
              <a:rPr lang="en-US" dirty="0" err="1"/>
              <a:t>stvořil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rozmanité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všelijakých</a:t>
            </a:r>
            <a:r>
              <a:rPr lang="en-US" dirty="0"/>
              <a:t> </a:t>
            </a:r>
            <a:r>
              <a:rPr lang="en-US" dirty="0" err="1"/>
              <a:t>okřídlených</a:t>
            </a:r>
            <a:r>
              <a:rPr lang="en-US" dirty="0"/>
              <a:t> </a:t>
            </a:r>
            <a:r>
              <a:rPr lang="en-US" dirty="0" err="1"/>
              <a:t>létavců</a:t>
            </a:r>
            <a:r>
              <a:rPr lang="en-US" dirty="0"/>
              <a:t>. </a:t>
            </a:r>
            <a:r>
              <a:rPr lang="en-US" dirty="0" err="1"/>
              <a:t>Viděl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to je </a:t>
            </a:r>
            <a:r>
              <a:rPr lang="en-US" dirty="0" err="1"/>
              <a:t>dobré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22</a:t>
            </a:r>
            <a:r>
              <a:rPr lang="en-US" dirty="0"/>
              <a:t> A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požehnal</a:t>
            </a:r>
            <a:r>
              <a:rPr lang="en-US" dirty="0"/>
              <a:t>: "</a:t>
            </a:r>
            <a:r>
              <a:rPr lang="en-US" dirty="0" err="1"/>
              <a:t>Ploďte</a:t>
            </a:r>
            <a:r>
              <a:rPr lang="en-US" dirty="0"/>
              <a:t> a </a:t>
            </a:r>
            <a:r>
              <a:rPr lang="en-US" dirty="0" err="1"/>
              <a:t>množte</a:t>
            </a:r>
            <a:r>
              <a:rPr lang="en-US" dirty="0"/>
              <a:t> se a </a:t>
            </a:r>
            <a:r>
              <a:rPr lang="en-US" dirty="0" err="1"/>
              <a:t>naplňte</a:t>
            </a:r>
            <a:r>
              <a:rPr lang="en-US" dirty="0"/>
              <a:t> </a:t>
            </a:r>
            <a:r>
              <a:rPr lang="en-US" dirty="0" err="1"/>
              <a:t>vody</a:t>
            </a:r>
            <a:r>
              <a:rPr lang="en-US" dirty="0"/>
              <a:t> v </a:t>
            </a:r>
            <a:r>
              <a:rPr lang="en-US" dirty="0" err="1"/>
              <a:t>mořích</a:t>
            </a:r>
            <a:r>
              <a:rPr lang="en-US" dirty="0"/>
              <a:t>. </a:t>
            </a:r>
            <a:r>
              <a:rPr lang="en-US" dirty="0" err="1"/>
              <a:t>Létavci</a:t>
            </a:r>
            <a:r>
              <a:rPr lang="en-US" dirty="0"/>
              <a:t> </a:t>
            </a:r>
            <a:r>
              <a:rPr lang="en-US" dirty="0" err="1"/>
              <a:t>nechť</a:t>
            </a:r>
            <a:r>
              <a:rPr lang="en-US" dirty="0"/>
              <a:t> se </a:t>
            </a:r>
            <a:r>
              <a:rPr lang="en-US" dirty="0" err="1"/>
              <a:t>rozmnoží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23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večer</a:t>
            </a:r>
            <a:r>
              <a:rPr lang="en-US" dirty="0"/>
              <a:t> a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jitro</a:t>
            </a:r>
            <a:r>
              <a:rPr lang="en-US" dirty="0"/>
              <a:t>, den </a:t>
            </a:r>
            <a:r>
              <a:rPr lang="en-US" dirty="0" err="1"/>
              <a:t>pátý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24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 </a:t>
            </a:r>
            <a:r>
              <a:rPr lang="cs-CZ" dirty="0" smtClean="0"/>
              <a:t>šestý, zvířata </a:t>
            </a:r>
            <a:r>
              <a:rPr lang="cs-CZ" dirty="0"/>
              <a:t>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</a:t>
            </a:r>
            <a:r>
              <a:rPr lang="cs-CZ" dirty="0" smtClean="0"/>
              <a:t>1,24-25)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24</a:t>
            </a:r>
            <a:r>
              <a:rPr lang="cs-CZ" b="1" dirty="0" smtClean="0"/>
              <a:t> </a:t>
            </a:r>
            <a:r>
              <a:rPr lang="en-US" dirty="0" smtClean="0"/>
              <a:t>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: "</a:t>
            </a:r>
            <a:r>
              <a:rPr lang="en-US" dirty="0" err="1"/>
              <a:t>Vydej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rozmanité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živočichů</a:t>
            </a:r>
            <a:r>
              <a:rPr lang="en-US" dirty="0"/>
              <a:t>, </a:t>
            </a:r>
            <a:r>
              <a:rPr lang="en-US" dirty="0" err="1"/>
              <a:t>dobytek</a:t>
            </a:r>
            <a:r>
              <a:rPr lang="en-US" dirty="0"/>
              <a:t>, </a:t>
            </a:r>
            <a:r>
              <a:rPr lang="en-US" dirty="0" err="1"/>
              <a:t>plazy</a:t>
            </a:r>
            <a:r>
              <a:rPr lang="en-US" dirty="0"/>
              <a:t> a </a:t>
            </a:r>
            <a:r>
              <a:rPr lang="en-US" dirty="0" err="1"/>
              <a:t>rozmanité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zemské</a:t>
            </a:r>
            <a:r>
              <a:rPr lang="en-US" dirty="0"/>
              <a:t> </a:t>
            </a:r>
            <a:r>
              <a:rPr lang="en-US" dirty="0" err="1"/>
              <a:t>zvěře</a:t>
            </a:r>
            <a:r>
              <a:rPr lang="en-US" dirty="0"/>
              <a:t>!" A </a:t>
            </a:r>
            <a:r>
              <a:rPr lang="en-US" dirty="0" err="1"/>
              <a:t>stalo</a:t>
            </a:r>
            <a:r>
              <a:rPr lang="en-US" dirty="0"/>
              <a:t> se </a:t>
            </a:r>
            <a:r>
              <a:rPr lang="en-US" dirty="0" err="1"/>
              <a:t>tak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25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učinil</a:t>
            </a:r>
            <a:r>
              <a:rPr lang="en-US" dirty="0"/>
              <a:t> </a:t>
            </a:r>
            <a:r>
              <a:rPr lang="en-US" dirty="0" err="1"/>
              <a:t>rozmanité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zemské</a:t>
            </a:r>
            <a:r>
              <a:rPr lang="en-US" dirty="0"/>
              <a:t> </a:t>
            </a:r>
            <a:r>
              <a:rPr lang="en-US" dirty="0" err="1"/>
              <a:t>zvěře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rozmanité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dobytka</a:t>
            </a:r>
            <a:r>
              <a:rPr lang="en-US" dirty="0"/>
              <a:t> a </a:t>
            </a:r>
            <a:r>
              <a:rPr lang="en-US" dirty="0" err="1"/>
              <a:t>rozmanité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všelijakých</a:t>
            </a:r>
            <a:r>
              <a:rPr lang="en-US" dirty="0"/>
              <a:t> </a:t>
            </a:r>
            <a:r>
              <a:rPr lang="en-US" dirty="0" err="1"/>
              <a:t>zeměplazů</a:t>
            </a:r>
            <a:r>
              <a:rPr lang="en-US" dirty="0"/>
              <a:t>. </a:t>
            </a:r>
            <a:r>
              <a:rPr lang="en-US" dirty="0" err="1"/>
              <a:t>Viděl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to je </a:t>
            </a:r>
            <a:r>
              <a:rPr lang="en-US" dirty="0" err="1"/>
              <a:t>dobré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67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397429"/>
            <a:ext cx="9905998" cy="1478570"/>
          </a:xfrm>
        </p:spPr>
        <p:txBody>
          <a:bodyPr/>
          <a:lstStyle/>
          <a:p>
            <a:r>
              <a:rPr lang="en-US" dirty="0"/>
              <a:t>Den </a:t>
            </a:r>
            <a:r>
              <a:rPr lang="cs-CZ" dirty="0"/>
              <a:t>šestý, </a:t>
            </a:r>
            <a:r>
              <a:rPr lang="cs-CZ" dirty="0" smtClean="0"/>
              <a:t>člověk </a:t>
            </a:r>
            <a:r>
              <a:rPr lang="cs-CZ" dirty="0"/>
              <a:t>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</a:t>
            </a:r>
            <a:r>
              <a:rPr lang="cs-CZ" dirty="0" smtClean="0"/>
              <a:t>1,26-28)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3" y="1875999"/>
            <a:ext cx="9905998" cy="4537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26</a:t>
            </a:r>
            <a:r>
              <a:rPr lang="en-US" dirty="0"/>
              <a:t> 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: "</a:t>
            </a:r>
            <a:r>
              <a:rPr lang="en-US" dirty="0" err="1"/>
              <a:t>Učiňme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, aby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naším</a:t>
            </a:r>
            <a:r>
              <a:rPr lang="en-US" dirty="0"/>
              <a:t> </a:t>
            </a:r>
            <a:r>
              <a:rPr lang="en-US" dirty="0" err="1"/>
              <a:t>obrazem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naší</a:t>
            </a:r>
            <a:r>
              <a:rPr lang="en-US" dirty="0"/>
              <a:t> </a:t>
            </a:r>
            <a:r>
              <a:rPr lang="en-US" dirty="0" err="1"/>
              <a:t>podoby</a:t>
            </a:r>
            <a:r>
              <a:rPr lang="en-US" dirty="0"/>
              <a:t>. </a:t>
            </a:r>
            <a:r>
              <a:rPr lang="en-US" dirty="0" err="1"/>
              <a:t>Ať</a:t>
            </a:r>
            <a:r>
              <a:rPr lang="en-US" dirty="0"/>
              <a:t> </a:t>
            </a:r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panují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mořskými</a:t>
            </a:r>
            <a:r>
              <a:rPr lang="en-US" dirty="0"/>
              <a:t> </a:t>
            </a:r>
            <a:r>
              <a:rPr lang="en-US" dirty="0" err="1"/>
              <a:t>rybami</a:t>
            </a:r>
            <a:r>
              <a:rPr lang="en-US" dirty="0"/>
              <a:t> a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nebeským</a:t>
            </a:r>
            <a:r>
              <a:rPr lang="en-US" dirty="0"/>
              <a:t> </a:t>
            </a:r>
            <a:r>
              <a:rPr lang="en-US" dirty="0" err="1"/>
              <a:t>ptactvem</a:t>
            </a:r>
            <a:r>
              <a:rPr lang="en-US" dirty="0"/>
              <a:t>,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zvířaty</a:t>
            </a:r>
            <a:r>
              <a:rPr lang="en-US" dirty="0"/>
              <a:t> a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celou</a:t>
            </a:r>
            <a:r>
              <a:rPr lang="en-US" dirty="0"/>
              <a:t> </a:t>
            </a:r>
            <a:r>
              <a:rPr lang="en-US" dirty="0" err="1"/>
              <a:t>zemí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každým</a:t>
            </a:r>
            <a:r>
              <a:rPr lang="en-US" dirty="0"/>
              <a:t> </a:t>
            </a:r>
            <a:r>
              <a:rPr lang="en-US" dirty="0" err="1"/>
              <a:t>plazem</a:t>
            </a:r>
            <a:r>
              <a:rPr lang="en-US" dirty="0"/>
              <a:t> </a:t>
            </a:r>
            <a:r>
              <a:rPr lang="en-US" dirty="0" err="1"/>
              <a:t>plazícím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27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stvořil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, aby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obrazem</a:t>
            </a:r>
            <a:r>
              <a:rPr lang="en-US" dirty="0"/>
              <a:t>, </a:t>
            </a:r>
            <a:r>
              <a:rPr lang="en-US" dirty="0" err="1"/>
              <a:t>stvořil</a:t>
            </a:r>
            <a:r>
              <a:rPr lang="en-US" dirty="0"/>
              <a:t> ho, aby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obrazem</a:t>
            </a:r>
            <a:r>
              <a:rPr lang="en-US" dirty="0"/>
              <a:t> </a:t>
            </a:r>
            <a:r>
              <a:rPr lang="en-US" dirty="0" err="1"/>
              <a:t>Božím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muže</a:t>
            </a:r>
            <a:r>
              <a:rPr lang="en-US" dirty="0"/>
              <a:t> a </a:t>
            </a:r>
            <a:r>
              <a:rPr lang="en-US" dirty="0" err="1"/>
              <a:t>ženu</a:t>
            </a:r>
            <a:r>
              <a:rPr lang="en-US" dirty="0"/>
              <a:t> je </a:t>
            </a:r>
            <a:r>
              <a:rPr lang="en-US" dirty="0" err="1"/>
              <a:t>stvořil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28</a:t>
            </a:r>
            <a:r>
              <a:rPr lang="cs-CZ" b="1" dirty="0" smtClean="0"/>
              <a:t> </a:t>
            </a:r>
            <a:r>
              <a:rPr lang="en-US" dirty="0" smtClean="0"/>
              <a:t>A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požehnal</a:t>
            </a:r>
            <a:r>
              <a:rPr lang="en-US" dirty="0"/>
              <a:t> a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: "</a:t>
            </a:r>
            <a:r>
              <a:rPr lang="en-US" dirty="0" err="1"/>
              <a:t>Ploďte</a:t>
            </a:r>
            <a:r>
              <a:rPr lang="en-US" dirty="0"/>
              <a:t> a </a:t>
            </a:r>
            <a:r>
              <a:rPr lang="en-US" dirty="0" err="1"/>
              <a:t>množte</a:t>
            </a:r>
            <a:r>
              <a:rPr lang="en-US" dirty="0"/>
              <a:t> se a </a:t>
            </a:r>
            <a:r>
              <a:rPr lang="en-US" dirty="0" err="1"/>
              <a:t>naplňte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. </a:t>
            </a:r>
            <a:r>
              <a:rPr lang="en-US" dirty="0" err="1"/>
              <a:t>Podmaňte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 a </a:t>
            </a:r>
            <a:r>
              <a:rPr lang="en-US" dirty="0" err="1"/>
              <a:t>panujte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mořskými</a:t>
            </a:r>
            <a:r>
              <a:rPr lang="en-US" dirty="0"/>
              <a:t> </a:t>
            </a:r>
            <a:r>
              <a:rPr lang="en-US" dirty="0" err="1"/>
              <a:t>rybami</a:t>
            </a:r>
            <a:r>
              <a:rPr lang="en-US" dirty="0"/>
              <a:t>,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nebeským</a:t>
            </a:r>
            <a:r>
              <a:rPr lang="en-US" dirty="0"/>
              <a:t> </a:t>
            </a:r>
            <a:r>
              <a:rPr lang="en-US" dirty="0" err="1"/>
              <a:t>ptactvem</a:t>
            </a:r>
            <a:r>
              <a:rPr lang="en-US" dirty="0"/>
              <a:t>, </a:t>
            </a:r>
            <a:r>
              <a:rPr lang="en-US" dirty="0" err="1"/>
              <a:t>nade</a:t>
            </a:r>
            <a:r>
              <a:rPr lang="en-US" dirty="0"/>
              <a:t> </a:t>
            </a:r>
            <a:r>
              <a:rPr lang="en-US" dirty="0" err="1"/>
              <a:t>vším</a:t>
            </a:r>
            <a:r>
              <a:rPr lang="en-US" dirty="0"/>
              <a:t> </a:t>
            </a:r>
            <a:r>
              <a:rPr lang="en-US" dirty="0" err="1"/>
              <a:t>živým</a:t>
            </a:r>
            <a:r>
              <a:rPr lang="en-US" dirty="0"/>
              <a:t>, co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hýbe</a:t>
            </a:r>
            <a:r>
              <a:rPr lang="en-US" dirty="0"/>
              <a:t>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40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 třeba se bát Islámu?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Proč</a:t>
            </a:r>
            <a:r>
              <a:rPr lang="cs-CZ" dirty="0"/>
              <a:t>, co mi bere?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Proč </a:t>
            </a:r>
            <a:r>
              <a:rPr lang="cs-CZ" dirty="0"/>
              <a:t>si myslím, že mi něco bere?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třeba se bát smrti?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Jaký </a:t>
            </a:r>
            <a:r>
              <a:rPr lang="cs-CZ" dirty="0"/>
              <a:t>smysl má můj život?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Co </a:t>
            </a:r>
            <a:r>
              <a:rPr lang="cs-CZ" dirty="0"/>
              <a:t>mne pojí s druhým člověkem, s druhými lidmi, třeba i cizinci?</a:t>
            </a:r>
          </a:p>
        </p:txBody>
      </p:sp>
    </p:spTree>
    <p:extLst>
      <p:ext uri="{BB962C8B-B14F-4D97-AF65-F5344CB8AC3E}">
        <p14:creationId xmlns:p14="http://schemas.microsoft.com/office/powerpoint/2010/main" val="277126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-1457128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330534"/>
            <a:ext cx="9998813" cy="6366479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en-US" sz="5400" dirty="0" err="1" smtClean="0">
                <a:latin typeface="Bwhebb" panose="00000400000000000000" pitchFamily="2" charset="0"/>
              </a:rPr>
              <a:t>Amêl.c;B</a:t>
            </a:r>
            <a:r>
              <a:rPr lang="en-US" sz="5400" dirty="0">
                <a:latin typeface="Bwhebb" panose="00000400000000000000" pitchFamily="2" charset="0"/>
              </a:rPr>
              <a:t>. ‘~</a:t>
            </a:r>
            <a:r>
              <a:rPr lang="en-US" sz="5400" dirty="0" err="1">
                <a:latin typeface="Bwhebb" panose="00000400000000000000" pitchFamily="2" charset="0"/>
              </a:rPr>
              <a:t>d"a'h</a:t>
            </a:r>
            <a:r>
              <a:rPr lang="en-US" sz="5400" dirty="0">
                <a:latin typeface="Bwhebb" panose="00000400000000000000" pitchFamily="2" charset="0"/>
              </a:rPr>
              <a:t>'¥-ta, ~</a:t>
            </a:r>
            <a:r>
              <a:rPr lang="en-US" sz="5400" dirty="0" err="1">
                <a:latin typeface="Bwhebb" panose="00000400000000000000" pitchFamily="2" charset="0"/>
              </a:rPr>
              <a:t>yhiÛl</a:t>
            </a:r>
            <a:r>
              <a:rPr lang="en-US" sz="5400" dirty="0">
                <a:latin typeface="Bwhebb" panose="00000400000000000000" pitchFamily="2" charset="0"/>
              </a:rPr>
              <a:t>{a/ </a:t>
            </a:r>
            <a:r>
              <a:rPr lang="en-US" sz="5400" dirty="0" err="1">
                <a:latin typeface="Bwhebb" panose="00000400000000000000" pitchFamily="2" charset="0"/>
              </a:rPr>
              <a:t>ar</a:t>
            </a:r>
            <a:r>
              <a:rPr lang="en-US" sz="5400" dirty="0">
                <a:latin typeface="Bwhebb" panose="00000400000000000000" pitchFamily="2" charset="0"/>
              </a:rPr>
              <a:t>"’</a:t>
            </a:r>
            <a:r>
              <a:rPr lang="en-US" sz="5400" dirty="0" err="1">
                <a:latin typeface="Bwhebb" panose="00000400000000000000" pitchFamily="2" charset="0"/>
              </a:rPr>
              <a:t>b.YIw</a:t>
            </a:r>
            <a:r>
              <a:rPr lang="en-US" sz="5400" dirty="0" smtClean="0">
                <a:latin typeface="Bwhebb" panose="00000400000000000000" pitchFamily="2" charset="0"/>
              </a:rPr>
              <a:t>:</a:t>
            </a:r>
            <a:endParaRPr lang="cs-CZ" sz="5400" dirty="0" smtClean="0">
              <a:latin typeface="Bwhebb" panose="00000400000000000000" pitchFamily="2" charset="0"/>
            </a:endParaRPr>
          </a:p>
          <a:p>
            <a:pPr marL="0" indent="0" algn="r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At=</a:t>
            </a:r>
            <a:r>
              <a:rPr lang="en-US" sz="5400" dirty="0" err="1" smtClean="0">
                <a:latin typeface="Bwhebb" panose="00000400000000000000" pitchFamily="2" charset="0"/>
              </a:rPr>
              <a:t>ao</a:t>
            </a:r>
            <a:r>
              <a:rPr lang="en-US" sz="5400" dirty="0" smtClean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ar"äB</a:t>
            </a:r>
            <a:r>
              <a:rPr lang="en-US" sz="5400" dirty="0">
                <a:latin typeface="Bwhebb" panose="00000400000000000000" pitchFamily="2" charset="0"/>
              </a:rPr>
              <a:t>' ~</a:t>
            </a:r>
            <a:r>
              <a:rPr lang="en-US" sz="5400" dirty="0" err="1">
                <a:latin typeface="Bwhebb" panose="00000400000000000000" pitchFamily="2" charset="0"/>
              </a:rPr>
              <a:t>yhiÞl</a:t>
            </a:r>
            <a:r>
              <a:rPr lang="en-US" sz="5400" dirty="0">
                <a:latin typeface="Bwhebb" panose="00000400000000000000" pitchFamily="2" charset="0"/>
              </a:rPr>
              <a:t>{a/ ~</a:t>
            </a:r>
            <a:r>
              <a:rPr lang="en-US" sz="5400" dirty="0" err="1">
                <a:latin typeface="Bwhebb" panose="00000400000000000000" pitchFamily="2" charset="0"/>
              </a:rPr>
              <a:t>l,c,îB</a:t>
            </a:r>
            <a:r>
              <a:rPr lang="en-US" sz="5400" dirty="0" smtClean="0">
                <a:latin typeface="Bwhebb" panose="00000400000000000000" pitchFamily="2" charset="0"/>
              </a:rPr>
              <a:t>.</a:t>
            </a:r>
            <a:endParaRPr lang="cs-CZ" sz="5400" dirty="0" smtClean="0">
              <a:latin typeface="Bwhebb" panose="00000400000000000000" pitchFamily="2" charset="0"/>
            </a:endParaRPr>
          </a:p>
          <a:p>
            <a:pPr marL="0" indent="0" algn="r">
              <a:buNone/>
            </a:pPr>
            <a:r>
              <a:rPr lang="pt-BR" sz="5400" dirty="0" smtClean="0">
                <a:latin typeface="Bwhebb" panose="00000400000000000000" pitchFamily="2" charset="0"/>
              </a:rPr>
              <a:t>`~t'(ao ar"îB' hb'Þqen&gt;W </a:t>
            </a:r>
            <a:r>
              <a:rPr lang="en-US" sz="5400" dirty="0" err="1" smtClean="0">
                <a:latin typeface="Bwhebb" panose="00000400000000000000" pitchFamily="2" charset="0"/>
              </a:rPr>
              <a:t>rk"ïz</a:t>
            </a:r>
            <a:r>
              <a:rPr lang="en-US" sz="5400" dirty="0" smtClean="0">
                <a:latin typeface="Bwhebb" panose="00000400000000000000" pitchFamily="2" charset="0"/>
              </a:rPr>
              <a:t>"</a:t>
            </a:r>
            <a:endParaRPr lang="cs-CZ" sz="5400" dirty="0" smtClean="0">
              <a:latin typeface="Bwhebb" panose="00000400000000000000" pitchFamily="2" charset="0"/>
            </a:endParaRPr>
          </a:p>
          <a:p>
            <a:pPr marL="0" indent="0">
              <a:buNone/>
            </a:pPr>
            <a:r>
              <a:rPr lang="cs-CZ" dirty="0" smtClean="0"/>
              <a:t>Do chrámu </a:t>
            </a:r>
            <a:r>
              <a:rPr lang="cs-CZ" dirty="0"/>
              <a:t>vchází kněz – </a:t>
            </a:r>
            <a:r>
              <a:rPr lang="cs-CZ" dirty="0" smtClean="0"/>
              <a:t>člověk </a:t>
            </a:r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bě </a:t>
            </a:r>
            <a:r>
              <a:rPr lang="cs-CZ" dirty="0"/>
              <a:t>pohlaví stvořena přímo Bohem, obě jsou </a:t>
            </a:r>
            <a:r>
              <a:rPr lang="cs-CZ" i="1" dirty="0" err="1"/>
              <a:t>adam</a:t>
            </a:r>
            <a:r>
              <a:rPr lang="cs-CZ" dirty="0"/>
              <a:t>: Boží obraz.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Člověk </a:t>
            </a:r>
            <a:r>
              <a:rPr lang="cs-CZ" dirty="0"/>
              <a:t>uvažován ve vztazích, které ho </a:t>
            </a:r>
            <a:r>
              <a:rPr lang="cs-CZ" dirty="0" smtClean="0"/>
              <a:t>člověkem činí::</a:t>
            </a:r>
            <a:endParaRPr lang="cs-CZ" dirty="0"/>
          </a:p>
          <a:p>
            <a:r>
              <a:rPr lang="cs-CZ" dirty="0" smtClean="0"/>
              <a:t>Boží obraz: </a:t>
            </a:r>
            <a:r>
              <a:rPr lang="cs-CZ" dirty="0"/>
              <a:t>vztah k </a:t>
            </a:r>
            <a:r>
              <a:rPr lang="cs-CZ" dirty="0" smtClean="0"/>
              <a:t>Bohu</a:t>
            </a:r>
            <a:endParaRPr lang="cs-CZ" dirty="0"/>
          </a:p>
          <a:p>
            <a:r>
              <a:rPr lang="cs-CZ" dirty="0" smtClean="0"/>
              <a:t>Panuje </a:t>
            </a:r>
            <a:r>
              <a:rPr lang="cs-CZ" dirty="0"/>
              <a:t>na kosmem: vztah ke </a:t>
            </a:r>
            <a:r>
              <a:rPr lang="cs-CZ" dirty="0" smtClean="0"/>
              <a:t>kosmu</a:t>
            </a:r>
            <a:endParaRPr lang="cs-CZ" dirty="0"/>
          </a:p>
          <a:p>
            <a:r>
              <a:rPr lang="cs-CZ" dirty="0"/>
              <a:t>R</a:t>
            </a:r>
            <a:r>
              <a:rPr lang="cs-CZ" dirty="0" smtClean="0"/>
              <a:t>ozlišen </a:t>
            </a:r>
            <a:r>
              <a:rPr lang="cs-CZ" dirty="0"/>
              <a:t>jako muž a žena: meziosobní </a:t>
            </a:r>
            <a:r>
              <a:rPr lang="cs-CZ" dirty="0" smtClean="0"/>
              <a:t>vztah</a:t>
            </a:r>
            <a:endParaRPr lang="cs-CZ" dirty="0"/>
          </a:p>
          <a:p>
            <a:r>
              <a:rPr lang="cs-CZ" dirty="0" smtClean="0"/>
              <a:t>Požehnáni</a:t>
            </a:r>
            <a:r>
              <a:rPr lang="cs-CZ" dirty="0"/>
              <a:t>: vztah </a:t>
            </a:r>
            <a:r>
              <a:rPr lang="cs-CZ" dirty="0" smtClean="0"/>
              <a:t>k dějinám </a:t>
            </a:r>
            <a:r>
              <a:rPr lang="cs-CZ" dirty="0"/>
              <a:t>a </a:t>
            </a:r>
            <a:r>
              <a:rPr lang="cs-CZ" dirty="0" smtClean="0"/>
              <a:t>kultuře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489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 </a:t>
            </a:r>
            <a:r>
              <a:rPr lang="cs-CZ" dirty="0"/>
              <a:t>šestý, </a:t>
            </a:r>
            <a:r>
              <a:rPr lang="cs-CZ" dirty="0" smtClean="0"/>
              <a:t>uspořádání </a:t>
            </a:r>
            <a:r>
              <a:rPr lang="cs-CZ" dirty="0"/>
              <a:t>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</a:t>
            </a:r>
            <a:r>
              <a:rPr lang="cs-CZ" dirty="0" smtClean="0"/>
              <a:t>1,29-31)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83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29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Hle</a:t>
            </a:r>
            <a:r>
              <a:rPr lang="en-US" dirty="0"/>
              <a:t>, dal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celé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každou</a:t>
            </a:r>
            <a:r>
              <a:rPr lang="en-US" dirty="0"/>
              <a:t> </a:t>
            </a:r>
            <a:r>
              <a:rPr lang="en-US" dirty="0" err="1"/>
              <a:t>bylinu</a:t>
            </a:r>
            <a:r>
              <a:rPr lang="en-US" dirty="0"/>
              <a:t> </a:t>
            </a:r>
            <a:r>
              <a:rPr lang="en-US" dirty="0" err="1"/>
              <a:t>nesoucí</a:t>
            </a:r>
            <a:r>
              <a:rPr lang="en-US" dirty="0"/>
              <a:t> </a:t>
            </a:r>
            <a:r>
              <a:rPr lang="en-US" dirty="0" err="1"/>
              <a:t>semena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strom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němž</a:t>
            </a:r>
            <a:r>
              <a:rPr lang="en-US" dirty="0"/>
              <a:t> </a:t>
            </a:r>
            <a:r>
              <a:rPr lang="en-US" dirty="0" err="1"/>
              <a:t>rostou</a:t>
            </a:r>
            <a:r>
              <a:rPr lang="en-US" dirty="0"/>
              <a:t> </a:t>
            </a:r>
            <a:r>
              <a:rPr lang="en-US" dirty="0" err="1"/>
              <a:t>plody</a:t>
            </a:r>
            <a:r>
              <a:rPr lang="en-US" dirty="0"/>
              <a:t> se </a:t>
            </a:r>
            <a:r>
              <a:rPr lang="en-US" dirty="0" err="1"/>
              <a:t>semeny</a:t>
            </a:r>
            <a:r>
              <a:rPr lang="en-US" dirty="0"/>
              <a:t>. To </a:t>
            </a:r>
            <a:r>
              <a:rPr lang="en-US" dirty="0" err="1"/>
              <a:t>budete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pokrm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30</a:t>
            </a:r>
            <a:r>
              <a:rPr lang="en-US" dirty="0"/>
              <a:t> </a:t>
            </a:r>
            <a:r>
              <a:rPr lang="en-US" dirty="0" err="1"/>
              <a:t>Veškeré</a:t>
            </a:r>
            <a:r>
              <a:rPr lang="en-US" dirty="0"/>
              <a:t> </a:t>
            </a:r>
            <a:r>
              <a:rPr lang="en-US" dirty="0" err="1"/>
              <a:t>zemské</a:t>
            </a:r>
            <a:r>
              <a:rPr lang="en-US" dirty="0"/>
              <a:t> </a:t>
            </a:r>
            <a:r>
              <a:rPr lang="en-US" dirty="0" err="1"/>
              <a:t>zvěři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všemu</a:t>
            </a:r>
            <a:r>
              <a:rPr lang="en-US" dirty="0"/>
              <a:t> </a:t>
            </a:r>
            <a:r>
              <a:rPr lang="en-US" dirty="0" err="1"/>
              <a:t>nebeskému</a:t>
            </a:r>
            <a:r>
              <a:rPr lang="en-US" dirty="0"/>
              <a:t> </a:t>
            </a:r>
            <a:r>
              <a:rPr lang="en-US" dirty="0" err="1"/>
              <a:t>ptactvu</a:t>
            </a:r>
            <a:r>
              <a:rPr lang="en-US" dirty="0"/>
              <a:t> a </a:t>
            </a:r>
            <a:r>
              <a:rPr lang="en-US" dirty="0" err="1"/>
              <a:t>všemu</a:t>
            </a:r>
            <a:r>
              <a:rPr lang="en-US" dirty="0"/>
              <a:t>, co se </a:t>
            </a:r>
            <a:r>
              <a:rPr lang="en-US" dirty="0" err="1"/>
              <a:t>plazí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, v </a:t>
            </a:r>
            <a:r>
              <a:rPr lang="en-US" dirty="0" err="1"/>
              <a:t>čem</a:t>
            </a:r>
            <a:r>
              <a:rPr lang="en-US" dirty="0"/>
              <a:t> je </a:t>
            </a:r>
            <a:r>
              <a:rPr lang="en-US" dirty="0" err="1"/>
              <a:t>živá</a:t>
            </a:r>
            <a:r>
              <a:rPr lang="en-US" dirty="0"/>
              <a:t> </a:t>
            </a:r>
            <a:r>
              <a:rPr lang="en-US" dirty="0" err="1"/>
              <a:t>duše</a:t>
            </a:r>
            <a:r>
              <a:rPr lang="en-US" dirty="0"/>
              <a:t>, dal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pokrm</a:t>
            </a:r>
            <a:r>
              <a:rPr lang="en-US" dirty="0"/>
              <a:t> </a:t>
            </a:r>
            <a:r>
              <a:rPr lang="en-US" dirty="0" err="1"/>
              <a:t>veškerou</a:t>
            </a:r>
            <a:r>
              <a:rPr lang="en-US" dirty="0"/>
              <a:t> </a:t>
            </a:r>
            <a:r>
              <a:rPr lang="en-US" dirty="0" err="1"/>
              <a:t>zelenou</a:t>
            </a:r>
            <a:r>
              <a:rPr lang="en-US" dirty="0"/>
              <a:t> </a:t>
            </a:r>
            <a:r>
              <a:rPr lang="en-US" dirty="0" err="1"/>
              <a:t>bylinu</a:t>
            </a:r>
            <a:r>
              <a:rPr lang="en-US" dirty="0"/>
              <a:t>." A </a:t>
            </a:r>
            <a:r>
              <a:rPr lang="en-US" dirty="0" err="1"/>
              <a:t>stalo</a:t>
            </a:r>
            <a:r>
              <a:rPr lang="en-US" dirty="0"/>
              <a:t> se </a:t>
            </a:r>
            <a:r>
              <a:rPr lang="en-US" dirty="0" err="1"/>
              <a:t>tak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31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viděl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všechno</a:t>
            </a:r>
            <a:r>
              <a:rPr lang="en-US" dirty="0"/>
              <a:t>, co </a:t>
            </a:r>
            <a:r>
              <a:rPr lang="en-US" dirty="0" err="1"/>
              <a:t>učinil</a:t>
            </a:r>
            <a:r>
              <a:rPr lang="en-US" dirty="0"/>
              <a:t>, je </a:t>
            </a:r>
            <a:r>
              <a:rPr lang="en-US" dirty="0" err="1"/>
              <a:t>velmi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.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večer</a:t>
            </a:r>
            <a:r>
              <a:rPr lang="en-US" dirty="0"/>
              <a:t> a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jitro</a:t>
            </a:r>
            <a:r>
              <a:rPr lang="en-US" dirty="0"/>
              <a:t>, den </a:t>
            </a:r>
            <a:r>
              <a:rPr lang="en-US" dirty="0" err="1"/>
              <a:t>šestý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89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 </a:t>
            </a:r>
            <a:r>
              <a:rPr lang="cs-CZ" dirty="0" smtClean="0"/>
              <a:t>sedmý </a:t>
            </a:r>
            <a:r>
              <a:rPr lang="cs-CZ" dirty="0"/>
              <a:t>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</a:t>
            </a:r>
            <a:r>
              <a:rPr lang="cs-CZ" dirty="0" smtClean="0"/>
              <a:t>2,1-4</a:t>
            </a:r>
            <a:r>
              <a:rPr lang="cs-CZ" cap="none" dirty="0" smtClean="0"/>
              <a:t>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1</a:t>
            </a:r>
            <a:r>
              <a:rPr lang="cs-CZ" b="1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dokončena</a:t>
            </a:r>
            <a:r>
              <a:rPr lang="en-US" dirty="0"/>
              <a:t> </a:t>
            </a:r>
            <a:r>
              <a:rPr lang="en-US" dirty="0" err="1"/>
              <a:t>nebesa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se </a:t>
            </a:r>
            <a:r>
              <a:rPr lang="en-US" dirty="0" err="1"/>
              <a:t>všemi</a:t>
            </a:r>
            <a:r>
              <a:rPr lang="en-US" dirty="0"/>
              <a:t> </a:t>
            </a:r>
            <a:r>
              <a:rPr lang="en-US" dirty="0" err="1"/>
              <a:t>svými</a:t>
            </a:r>
            <a:r>
              <a:rPr lang="en-US" dirty="0"/>
              <a:t> </a:t>
            </a:r>
            <a:r>
              <a:rPr lang="en-US" b="1" cap="small" dirty="0" err="1"/>
              <a:t>zástupy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Sedmého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en-US" dirty="0"/>
              <a:t> </a:t>
            </a:r>
            <a:r>
              <a:rPr lang="en-US" dirty="0" err="1"/>
              <a:t>dokončil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dílo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konal</a:t>
            </a:r>
            <a:r>
              <a:rPr lang="en-US" dirty="0"/>
              <a:t>; </a:t>
            </a:r>
            <a:r>
              <a:rPr lang="en-US" dirty="0" err="1"/>
              <a:t>sedmého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en-US" dirty="0"/>
              <a:t> </a:t>
            </a:r>
            <a:r>
              <a:rPr lang="en-US" b="1" cap="small" dirty="0" err="1"/>
              <a:t>přestal</a:t>
            </a:r>
            <a:r>
              <a:rPr lang="en-US" b="1" cap="small" dirty="0"/>
              <a:t> </a:t>
            </a:r>
            <a:r>
              <a:rPr lang="en-US" b="1" cap="small" dirty="0" err="1"/>
              <a:t>konat</a:t>
            </a:r>
            <a:r>
              <a:rPr lang="en-US" dirty="0"/>
              <a:t> </a:t>
            </a:r>
            <a:r>
              <a:rPr lang="en-US" dirty="0" err="1"/>
              <a:t>veškeré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dílo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 A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požehnal</a:t>
            </a:r>
            <a:r>
              <a:rPr lang="en-US" dirty="0"/>
              <a:t> a </a:t>
            </a:r>
            <a:r>
              <a:rPr lang="en-US" dirty="0" err="1"/>
              <a:t>posvětil</a:t>
            </a:r>
            <a:r>
              <a:rPr lang="en-US" dirty="0"/>
              <a:t> </a:t>
            </a:r>
            <a:r>
              <a:rPr lang="en-US" dirty="0" err="1"/>
              <a:t>sedmý</a:t>
            </a:r>
            <a:r>
              <a:rPr lang="en-US" dirty="0"/>
              <a:t> den, </a:t>
            </a:r>
            <a:r>
              <a:rPr lang="en-US" dirty="0" err="1"/>
              <a:t>neboť</a:t>
            </a:r>
            <a:r>
              <a:rPr lang="en-US" dirty="0"/>
              <a:t> v </a:t>
            </a:r>
            <a:r>
              <a:rPr lang="en-US" dirty="0" err="1"/>
              <a:t>něm</a:t>
            </a:r>
            <a:r>
              <a:rPr lang="en-US" dirty="0"/>
              <a:t> </a:t>
            </a:r>
            <a:r>
              <a:rPr lang="en-US" b="1" cap="small" dirty="0" err="1"/>
              <a:t>přestal</a:t>
            </a:r>
            <a:r>
              <a:rPr lang="en-US" b="1" cap="small" dirty="0"/>
              <a:t> </a:t>
            </a:r>
            <a:r>
              <a:rPr lang="en-US" b="1" cap="small" dirty="0" err="1"/>
              <a:t>konat</a:t>
            </a:r>
            <a:r>
              <a:rPr lang="en-US" dirty="0"/>
              <a:t> </a:t>
            </a:r>
            <a:r>
              <a:rPr lang="en-US" dirty="0" err="1"/>
              <a:t>veškeré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stvořitelské</a:t>
            </a:r>
            <a:r>
              <a:rPr lang="en-US" dirty="0"/>
              <a:t> </a:t>
            </a:r>
            <a:r>
              <a:rPr lang="en-US" dirty="0" err="1"/>
              <a:t>dílo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baseline="30000" dirty="0" smtClean="0"/>
              <a:t>4</a:t>
            </a:r>
            <a:r>
              <a:rPr lang="cs-CZ" dirty="0" smtClean="0"/>
              <a:t> Toto je rodopis nebe a země, jak byly stvořeny.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19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351" y="-1478570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335" y="1983345"/>
            <a:ext cx="11500834" cy="3485883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en-US" sz="5400" dirty="0" err="1" smtClean="0">
                <a:latin typeface="Bwhebb" panose="00000400000000000000" pitchFamily="2" charset="0"/>
              </a:rPr>
              <a:t>At+ao</a:t>
            </a:r>
            <a:r>
              <a:rPr lang="en-US" sz="5400" dirty="0" smtClean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vDEÞq;y</a:t>
            </a:r>
            <a:r>
              <a:rPr lang="en-US" sz="5400" dirty="0">
                <a:latin typeface="Bwhebb" panose="00000400000000000000" pitchFamily="2" charset="0"/>
              </a:rPr>
              <a:t>&gt;w: y[</a:t>
            </a:r>
            <a:r>
              <a:rPr lang="en-US" sz="5400" dirty="0" err="1">
                <a:latin typeface="Bwhebb" panose="00000400000000000000" pitchFamily="2" charset="0"/>
              </a:rPr>
              <a:t>iêybiV.h</a:t>
            </a:r>
            <a:r>
              <a:rPr lang="en-US" sz="5400" dirty="0">
                <a:latin typeface="Bwhebb" panose="00000400000000000000" pitchFamily="2" charset="0"/>
              </a:rPr>
              <a:t>; ~</a:t>
            </a:r>
            <a:r>
              <a:rPr lang="en-US" sz="5400" dirty="0" err="1">
                <a:latin typeface="Bwhebb" panose="00000400000000000000" pitchFamily="2" charset="0"/>
              </a:rPr>
              <a:t>Ayæ</a:t>
            </a:r>
            <a:r>
              <a:rPr lang="en-US" sz="5400" dirty="0">
                <a:latin typeface="Bwhebb" panose="00000400000000000000" pitchFamily="2" charset="0"/>
              </a:rPr>
              <a:t>-ta, ‘~</a:t>
            </a:r>
            <a:r>
              <a:rPr lang="en-US" sz="5400" dirty="0" err="1">
                <a:latin typeface="Bwhebb" panose="00000400000000000000" pitchFamily="2" charset="0"/>
              </a:rPr>
              <a:t>yhil</a:t>
            </a:r>
            <a:r>
              <a:rPr lang="en-US" sz="5400" dirty="0">
                <a:latin typeface="Bwhebb" panose="00000400000000000000" pitchFamily="2" charset="0"/>
              </a:rPr>
              <a:t>{a/ %r&lt;</a:t>
            </a:r>
            <a:r>
              <a:rPr lang="en-US" sz="5400" dirty="0" err="1">
                <a:latin typeface="Bwhebb" panose="00000400000000000000" pitchFamily="2" charset="0"/>
              </a:rPr>
              <a:t>b'Ûy</a:t>
            </a:r>
            <a:r>
              <a:rPr lang="en-US" sz="5400" dirty="0">
                <a:latin typeface="Bwhebb" panose="00000400000000000000" pitchFamily="2" charset="0"/>
              </a:rPr>
              <a:t>&gt;w:</a:t>
            </a:r>
            <a:r>
              <a:rPr lang="en-US" sz="5400" baseline="30000" dirty="0">
                <a:latin typeface="Bwhebb" panose="00000400000000000000" pitchFamily="2" charset="0"/>
              </a:rPr>
              <a:t> </a:t>
            </a:r>
            <a:endParaRPr lang="cs-CZ" sz="5400" baseline="30000" dirty="0" smtClean="0">
              <a:latin typeface="Bwhebb" panose="00000400000000000000" pitchFamily="2" charset="0"/>
            </a:endParaRPr>
          </a:p>
          <a:p>
            <a:pPr marL="0" indent="0" algn="r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`</a:t>
            </a:r>
            <a:r>
              <a:rPr lang="en-US" sz="5400" dirty="0" err="1" smtClean="0">
                <a:latin typeface="Bwhebb" panose="00000400000000000000" pitchFamily="2" charset="0"/>
              </a:rPr>
              <a:t>tAf</a:t>
            </a:r>
            <a:r>
              <a:rPr lang="en-US" sz="5400" dirty="0">
                <a:latin typeface="Bwhebb" panose="00000400000000000000" pitchFamily="2" charset="0"/>
              </a:rPr>
              <a:t>)[]l; ~</a:t>
            </a:r>
            <a:r>
              <a:rPr lang="en-US" sz="5400" dirty="0" err="1">
                <a:latin typeface="Bwhebb" panose="00000400000000000000" pitchFamily="2" charset="0"/>
              </a:rPr>
              <a:t>yhiÞl</a:t>
            </a:r>
            <a:r>
              <a:rPr lang="en-US" sz="5400" dirty="0">
                <a:latin typeface="Bwhebb" panose="00000400000000000000" pitchFamily="2" charset="0"/>
              </a:rPr>
              <a:t>{a/ ar"</a:t>
            </a:r>
            <a:r>
              <a:rPr lang="en-US" sz="5400" dirty="0" err="1">
                <a:latin typeface="Bwhebb" panose="00000400000000000000" pitchFamily="2" charset="0"/>
              </a:rPr>
              <a:t>îB</a:t>
            </a:r>
            <a:r>
              <a:rPr lang="en-US" sz="5400" dirty="0">
                <a:latin typeface="Bwhebb" panose="00000400000000000000" pitchFamily="2" charset="0"/>
              </a:rPr>
              <a:t>'-</a:t>
            </a:r>
            <a:r>
              <a:rPr lang="en-US" sz="5400" dirty="0" err="1">
                <a:latin typeface="Bwhebb" panose="00000400000000000000" pitchFamily="2" charset="0"/>
              </a:rPr>
              <a:t>rv,a</a:t>
            </a:r>
            <a:r>
              <a:rPr lang="en-US" sz="5400" dirty="0">
                <a:latin typeface="Bwhebb" panose="00000400000000000000" pitchFamily="2" charset="0"/>
              </a:rPr>
              <a:t>] ATêk.</a:t>
            </a:r>
            <a:r>
              <a:rPr lang="en-US" sz="5400" dirty="0" err="1">
                <a:latin typeface="Bwhebb" panose="00000400000000000000" pitchFamily="2" charset="0"/>
              </a:rPr>
              <a:t>al;m</a:t>
            </a:r>
            <a:r>
              <a:rPr lang="en-US" sz="5400" dirty="0">
                <a:latin typeface="Bwhebb" panose="00000400000000000000" pitchFamily="2" charset="0"/>
              </a:rPr>
              <a:t>.-</a:t>
            </a:r>
            <a:r>
              <a:rPr lang="en-US" sz="5400" dirty="0" err="1">
                <a:latin typeface="Bwhebb" panose="00000400000000000000" pitchFamily="2" charset="0"/>
              </a:rPr>
              <a:t>lK'mi</a:t>
            </a:r>
            <a:r>
              <a:rPr lang="en-US" sz="5400" dirty="0">
                <a:latin typeface="Bwhebb" panose="00000400000000000000" pitchFamily="2" charset="0"/>
              </a:rPr>
              <a:t> ‘</a:t>
            </a:r>
            <a:r>
              <a:rPr lang="en-US" sz="5400" dirty="0" err="1">
                <a:latin typeface="Bwhebb" panose="00000400000000000000" pitchFamily="2" charset="0"/>
              </a:rPr>
              <a:t>tb;v</a:t>
            </a:r>
            <a:r>
              <a:rPr lang="en-US" sz="5400" dirty="0">
                <a:latin typeface="Bwhebb" panose="00000400000000000000" pitchFamily="2" charset="0"/>
              </a:rPr>
              <a:t>' </a:t>
            </a:r>
            <a:r>
              <a:rPr lang="en-US" sz="5400" dirty="0" err="1">
                <a:latin typeface="Bwhebb" panose="00000400000000000000" pitchFamily="2" charset="0"/>
              </a:rPr>
              <a:t>AbÜ</a:t>
            </a:r>
            <a:r>
              <a:rPr lang="en-US" sz="5400" dirty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yKiä</a:t>
            </a:r>
            <a:endParaRPr lang="en-US" sz="5400" dirty="0">
              <a:latin typeface="Bwhebb" panose="00000400000000000000" pitchFamily="2" charset="0"/>
            </a:endParaRPr>
          </a:p>
          <a:p>
            <a:pPr marL="457200" indent="-457200">
              <a:buAutoNum type="arabicParenR"/>
            </a:pPr>
            <a:r>
              <a:rPr lang="cs-CZ" dirty="0" smtClean="0"/>
              <a:t>Sedmý den, </a:t>
            </a:r>
            <a:r>
              <a:rPr lang="cs-CZ" b="1" dirty="0" smtClean="0"/>
              <a:t>šabat </a:t>
            </a:r>
            <a:r>
              <a:rPr lang="cs-CZ" dirty="0" smtClean="0"/>
              <a:t>(přestal konat)</a:t>
            </a:r>
          </a:p>
          <a:p>
            <a:pPr marL="457200" indent="-457200">
              <a:buAutoNum type="arabicParenR"/>
            </a:pPr>
            <a:r>
              <a:rPr lang="cs-CZ" dirty="0" smtClean="0"/>
              <a:t>„dokončena nebesa i země </a:t>
            </a:r>
            <a:r>
              <a:rPr lang="cs-CZ" b="1" dirty="0" smtClean="0"/>
              <a:t>se všemi svými zástupy</a:t>
            </a:r>
            <a:r>
              <a:rPr lang="cs-CZ" dirty="0" smtClean="0"/>
              <a:t>, „</a:t>
            </a:r>
            <a:r>
              <a:rPr lang="cs-CZ" dirty="0" err="1" smtClean="0"/>
              <a:t>seba</a:t>
            </a:r>
            <a:r>
              <a:rPr lang="cs-CZ" dirty="0" smtClean="0"/>
              <a:t>“ („</a:t>
            </a:r>
            <a:r>
              <a:rPr lang="cs-CZ" dirty="0" err="1" smtClean="0"/>
              <a:t>sabaot</a:t>
            </a:r>
            <a:r>
              <a:rPr lang="cs-CZ" dirty="0" smtClean="0"/>
              <a:t>“), jedná se tedy o liturgické zástupy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86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zpráva o stvoření (</a:t>
            </a:r>
            <a:r>
              <a:rPr lang="cs-CZ" dirty="0" err="1" smtClean="0"/>
              <a:t>G</a:t>
            </a:r>
            <a:r>
              <a:rPr lang="cs-CZ" cap="none" dirty="0" err="1" smtClean="0"/>
              <a:t>n</a:t>
            </a:r>
            <a:r>
              <a:rPr lang="cs-CZ" cap="none" dirty="0" smtClean="0"/>
              <a:t> 2,4b</a:t>
            </a:r>
            <a:r>
              <a:rPr lang="cs-CZ" dirty="0" smtClean="0"/>
              <a:t>-25)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4217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 </a:t>
            </a:r>
            <a:r>
              <a:rPr lang="cs-CZ" dirty="0"/>
              <a:t>tradic 10.-9. stol., tedy asi o 500 let starší, než první, a podstatně se od ní </a:t>
            </a:r>
            <a:r>
              <a:rPr lang="cs-CZ" dirty="0" smtClean="0"/>
              <a:t>odlišuje </a:t>
            </a:r>
          </a:p>
          <a:p>
            <a:pPr marL="0" indent="0">
              <a:buNone/>
            </a:pPr>
            <a:r>
              <a:rPr lang="cs-CZ" dirty="0" smtClean="0"/>
              <a:t>Těžištěm </a:t>
            </a:r>
            <a:r>
              <a:rPr lang="cs-CZ" dirty="0"/>
              <a:t>je člověk a jeho svět, jak vyšel ze Stvořitelových </a:t>
            </a:r>
            <a:r>
              <a:rPr lang="cs-CZ" dirty="0" smtClean="0"/>
              <a:t>rukou</a:t>
            </a:r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zde budován základ ke kontrastu, který nastane v další kapitole, kontrastu mezi životem a smrtí v bohatých symbolech: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život </a:t>
            </a:r>
            <a:r>
              <a:rPr lang="cs-CZ" dirty="0"/>
              <a:t>(dech, voda, strom, jídlo, těhotenství, porodní bolesti, žena matka, zahrada);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smrt </a:t>
            </a:r>
            <a:r>
              <a:rPr lang="cs-CZ" dirty="0"/>
              <a:t>(poušť, prach, zakázané ovoce, had svůdce, vyhnání ze zahrady).</a:t>
            </a:r>
          </a:p>
        </p:txBody>
      </p:sp>
    </p:spTree>
    <p:extLst>
      <p:ext uri="{BB962C8B-B14F-4D97-AF65-F5344CB8AC3E}">
        <p14:creationId xmlns:p14="http://schemas.microsoft.com/office/powerpoint/2010/main" val="1596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U2 </a:t>
            </a:r>
            <a:r>
              <a:rPr lang="cs-CZ" dirty="0" err="1" smtClean="0"/>
              <a:t>wild</a:t>
            </a:r>
            <a:r>
              <a:rPr lang="cs-CZ" dirty="0" smtClean="0"/>
              <a:t> </a:t>
            </a:r>
            <a:r>
              <a:rPr lang="cs-CZ" dirty="0" err="1" smtClean="0"/>
              <a:t>honey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the days</a:t>
            </a:r>
            <a:br>
              <a:rPr lang="en-US" dirty="0"/>
            </a:br>
            <a:r>
              <a:rPr lang="en-US" dirty="0"/>
              <a:t>When we were swinging from the trees</a:t>
            </a:r>
            <a:br>
              <a:rPr lang="en-US" dirty="0"/>
            </a:br>
            <a:r>
              <a:rPr lang="en-US" dirty="0"/>
              <a:t>I was a monkey</a:t>
            </a:r>
            <a:br>
              <a:rPr lang="en-US" dirty="0"/>
            </a:br>
            <a:r>
              <a:rPr lang="en-US" dirty="0"/>
              <a:t>Stealing honey from a swarm of bees</a:t>
            </a:r>
            <a:br>
              <a:rPr lang="en-US" dirty="0"/>
            </a:br>
            <a:r>
              <a:rPr lang="en-US" dirty="0"/>
              <a:t>I could taste</a:t>
            </a:r>
            <a:br>
              <a:rPr lang="en-US" dirty="0"/>
            </a:br>
            <a:r>
              <a:rPr lang="en-US" dirty="0"/>
              <a:t>I could taste you even then</a:t>
            </a:r>
            <a:br>
              <a:rPr lang="en-US" dirty="0"/>
            </a:br>
            <a:r>
              <a:rPr lang="en-US" dirty="0"/>
              <a:t>And I would chase you down the wind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700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0611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You could go there if you please</a:t>
            </a:r>
            <a:br>
              <a:rPr lang="en-US" dirty="0"/>
            </a:br>
            <a:r>
              <a:rPr lang="en-US" dirty="0"/>
              <a:t>Wild honey</a:t>
            </a:r>
            <a:br>
              <a:rPr lang="en-US" dirty="0"/>
            </a:br>
            <a:r>
              <a:rPr lang="en-US" dirty="0"/>
              <a:t>And if you go there, go with me</a:t>
            </a:r>
            <a:br>
              <a:rPr lang="en-US" dirty="0"/>
            </a:br>
            <a:r>
              <a:rPr lang="en-US" dirty="0"/>
              <a:t>Wild honey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Did I know you?</a:t>
            </a:r>
            <a:br>
              <a:rPr lang="en-US" dirty="0"/>
            </a:br>
            <a:r>
              <a:rPr lang="en-US" dirty="0"/>
              <a:t>Did I know you even then?</a:t>
            </a:r>
            <a:br>
              <a:rPr lang="en-US" dirty="0"/>
            </a:br>
            <a:r>
              <a:rPr lang="en-US" dirty="0"/>
              <a:t>Before the clocks kept time</a:t>
            </a:r>
            <a:br>
              <a:rPr lang="en-US" dirty="0"/>
            </a:br>
            <a:r>
              <a:rPr lang="en-US" dirty="0"/>
              <a:t>Before the world was made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2716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5503" y="-1094372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5502" y="600991"/>
            <a:ext cx="10114723" cy="60573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From the cruel sun</a:t>
            </a:r>
            <a:br>
              <a:rPr lang="en-US" dirty="0"/>
            </a:br>
            <a:r>
              <a:rPr lang="en-US" dirty="0"/>
              <a:t>You were shelter</a:t>
            </a:r>
            <a:br>
              <a:rPr lang="en-US" dirty="0"/>
            </a:br>
            <a:r>
              <a:rPr lang="en-US" dirty="0"/>
              <a:t>You were my shelter and my shade</a:t>
            </a:r>
            <a:br>
              <a:rPr lang="en-US" dirty="0"/>
            </a:br>
            <a:endParaRPr lang="cs-CZ" dirty="0"/>
          </a:p>
          <a:p>
            <a:pPr marL="0" indent="0">
              <a:buNone/>
            </a:pPr>
            <a:r>
              <a:rPr lang="en-US" dirty="0"/>
              <a:t>If you go there with me</a:t>
            </a:r>
            <a:br>
              <a:rPr lang="en-US" dirty="0"/>
            </a:br>
            <a:r>
              <a:rPr lang="en-US" dirty="0"/>
              <a:t>Wild honey</a:t>
            </a:r>
            <a:br>
              <a:rPr lang="en-US" dirty="0"/>
            </a:br>
            <a:r>
              <a:rPr lang="en-US" dirty="0"/>
              <a:t>You can do just what you please</a:t>
            </a:r>
            <a:br>
              <a:rPr lang="en-US" dirty="0"/>
            </a:br>
            <a:r>
              <a:rPr lang="en-US" dirty="0"/>
              <a:t>Wild honey</a:t>
            </a:r>
            <a:br>
              <a:rPr lang="en-US" dirty="0"/>
            </a:br>
            <a:r>
              <a:rPr lang="en-US" dirty="0"/>
              <a:t>Yeah, just blowing in the breeze</a:t>
            </a:r>
            <a:br>
              <a:rPr lang="en-US" dirty="0"/>
            </a:br>
            <a:r>
              <a:rPr lang="en-US" dirty="0"/>
              <a:t>Wild honey</a:t>
            </a:r>
            <a:br>
              <a:rPr lang="en-US" dirty="0"/>
            </a:br>
            <a:r>
              <a:rPr lang="en-US" dirty="0"/>
              <a:t>Wild, wild, wild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424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7"/>
            <a:ext cx="10024571" cy="4460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I'm still standing, I'm still standing</a:t>
            </a:r>
            <a:br>
              <a:rPr lang="en-US" dirty="0"/>
            </a:br>
            <a:r>
              <a:rPr lang="en-US" dirty="0"/>
              <a:t>Where you left me</a:t>
            </a:r>
            <a:br>
              <a:rPr lang="en-US" dirty="0"/>
            </a:br>
            <a:r>
              <a:rPr lang="en-US" dirty="0"/>
              <a:t>Are you still growing wild</a:t>
            </a:r>
            <a:br>
              <a:rPr lang="en-US" dirty="0"/>
            </a:br>
            <a:r>
              <a:rPr lang="en-US" dirty="0"/>
              <a:t>With everything tame around you?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 send you flowers</a:t>
            </a:r>
            <a:br>
              <a:rPr lang="en-US" dirty="0"/>
            </a:br>
            <a:r>
              <a:rPr lang="en-US" dirty="0"/>
              <a:t>Cut flowers for your hall</a:t>
            </a:r>
            <a:br>
              <a:rPr lang="en-US" dirty="0"/>
            </a:br>
            <a:r>
              <a:rPr lang="en-US" dirty="0"/>
              <a:t>I know your garden is full</a:t>
            </a:r>
            <a:br>
              <a:rPr lang="en-US" dirty="0"/>
            </a:br>
            <a:r>
              <a:rPr lang="en-US" dirty="0"/>
              <a:t>But is there sweetness at all?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000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579785"/>
            <a:ext cx="9998813" cy="4743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Oh </a:t>
            </a:r>
            <a:r>
              <a:rPr lang="en-US" dirty="0" err="1"/>
              <a:t>oh</a:t>
            </a:r>
            <a:r>
              <a:rPr lang="en-US" dirty="0"/>
              <a:t> </a:t>
            </a:r>
            <a:r>
              <a:rPr lang="en-US" dirty="0" err="1"/>
              <a:t>oh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If you go there go with me</a:t>
            </a:r>
            <a:br>
              <a:rPr lang="en-US" dirty="0"/>
            </a:br>
            <a:r>
              <a:rPr lang="en-US" dirty="0"/>
              <a:t>Wild honey</a:t>
            </a:r>
            <a:br>
              <a:rPr lang="en-US" dirty="0"/>
            </a:br>
            <a:r>
              <a:rPr lang="en-US" dirty="0"/>
              <a:t>Won't you take me, take me please</a:t>
            </a:r>
            <a:br>
              <a:rPr lang="en-US" dirty="0"/>
            </a:br>
            <a:r>
              <a:rPr lang="en-US" dirty="0"/>
              <a:t>Wild honey</a:t>
            </a:r>
            <a:br>
              <a:rPr lang="en-US" dirty="0"/>
            </a:br>
            <a:r>
              <a:rPr lang="en-US" dirty="0"/>
              <a:t>Yeah, swinging through the trees</a:t>
            </a:r>
            <a:br>
              <a:rPr lang="en-US" dirty="0"/>
            </a:br>
            <a:r>
              <a:rPr lang="en-US" dirty="0"/>
              <a:t>Wild honey</a:t>
            </a:r>
            <a:br>
              <a:rPr lang="en-US" dirty="0"/>
            </a:br>
            <a:r>
              <a:rPr lang="en-US" dirty="0"/>
              <a:t>Wild, wild, wild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05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Chceme-li umět žít s jiným kulturami, musíme s nimi umět vést dialog.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</a:t>
            </a:r>
            <a:r>
              <a:rPr lang="cs-CZ" dirty="0"/>
              <a:t> tomu ovšem musíme být nejprve zakotveni v kultuře vlastní. Musíme znát své vlastní kořeny.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Naše </a:t>
            </a:r>
            <a:r>
              <a:rPr lang="cs-CZ" dirty="0"/>
              <a:t>kořeny jsou kořeny židovsko-křesťanské.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Místem</a:t>
            </a:r>
            <a:r>
              <a:rPr lang="cs-CZ" dirty="0"/>
              <a:t>, z něhož vyrůstají, nám zprostředkuje poselství Bible.</a:t>
            </a:r>
          </a:p>
        </p:txBody>
      </p:sp>
    </p:spTree>
    <p:extLst>
      <p:ext uri="{BB962C8B-B14F-4D97-AF65-F5344CB8AC3E}">
        <p14:creationId xmlns:p14="http://schemas.microsoft.com/office/powerpoint/2010/main" val="221608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</a:t>
            </a:r>
            <a:r>
              <a:rPr lang="cs-CZ" dirty="0"/>
              <a:t>pouště k obyvatelné </a:t>
            </a:r>
            <a:r>
              <a:rPr lang="cs-CZ" dirty="0" smtClean="0"/>
              <a:t>zemi (2,4-6)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7"/>
            <a:ext cx="9998813" cy="42801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 </a:t>
            </a:r>
            <a:r>
              <a:rPr lang="en-US" dirty="0" smtClean="0"/>
              <a:t>V </a:t>
            </a:r>
            <a:r>
              <a:rPr lang="en-US" dirty="0"/>
              <a:t>den, </a:t>
            </a:r>
            <a:r>
              <a:rPr lang="en-US" dirty="0" err="1"/>
              <a:t>kdy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učinil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a </a:t>
            </a:r>
            <a:r>
              <a:rPr lang="en-US" dirty="0" err="1"/>
              <a:t>nebe</a:t>
            </a:r>
            <a:r>
              <a:rPr lang="en-US" dirty="0"/>
              <a:t>,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en-US" dirty="0" err="1"/>
              <a:t>nebylo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ještě</a:t>
            </a:r>
            <a:r>
              <a:rPr lang="en-US" dirty="0"/>
              <a:t> </a:t>
            </a:r>
            <a:r>
              <a:rPr lang="en-US" dirty="0" err="1"/>
              <a:t>žádné</a:t>
            </a:r>
            <a:r>
              <a:rPr lang="en-US" dirty="0"/>
              <a:t> </a:t>
            </a:r>
            <a:r>
              <a:rPr lang="en-US" dirty="0" err="1"/>
              <a:t>polní</a:t>
            </a:r>
            <a:r>
              <a:rPr lang="en-US" dirty="0"/>
              <a:t> </a:t>
            </a:r>
            <a:r>
              <a:rPr lang="en-US" dirty="0" err="1"/>
              <a:t>křovisko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nevzcházela</a:t>
            </a:r>
            <a:r>
              <a:rPr lang="en-US" dirty="0"/>
              <a:t> </a:t>
            </a:r>
            <a:r>
              <a:rPr lang="en-US" dirty="0" err="1"/>
              <a:t>žádná</a:t>
            </a:r>
            <a:r>
              <a:rPr lang="en-US" dirty="0"/>
              <a:t> </a:t>
            </a:r>
            <a:r>
              <a:rPr lang="en-US" dirty="0" err="1"/>
              <a:t>polní</a:t>
            </a:r>
            <a:r>
              <a:rPr lang="en-US" dirty="0"/>
              <a:t> </a:t>
            </a:r>
            <a:r>
              <a:rPr lang="en-US" dirty="0" err="1"/>
              <a:t>bylina</a:t>
            </a:r>
            <a:r>
              <a:rPr lang="en-US" dirty="0"/>
              <a:t>, </a:t>
            </a:r>
            <a:r>
              <a:rPr lang="en-US" dirty="0" err="1"/>
              <a:t>neboť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nezavlažoval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deštěm</a:t>
            </a:r>
            <a:r>
              <a:rPr lang="en-US" dirty="0"/>
              <a:t>, a </a:t>
            </a:r>
            <a:r>
              <a:rPr lang="en-US" dirty="0" err="1"/>
              <a:t>nebylo</a:t>
            </a:r>
            <a:r>
              <a:rPr lang="en-US" dirty="0"/>
              <a:t> </a:t>
            </a:r>
            <a:r>
              <a:rPr lang="en-US" b="1" dirty="0" err="1" smtClean="0"/>
              <a:t>člověka</a:t>
            </a:r>
            <a:r>
              <a:rPr lang="cs-CZ" b="1" dirty="0" smtClean="0"/>
              <a:t> (</a:t>
            </a:r>
            <a:r>
              <a:rPr lang="cs-CZ" b="1" dirty="0" err="1" smtClean="0"/>
              <a:t>adam</a:t>
            </a:r>
            <a:r>
              <a:rPr lang="cs-CZ" b="1" dirty="0" smtClean="0"/>
              <a:t>)</a:t>
            </a:r>
            <a:r>
              <a:rPr lang="en-US" dirty="0" smtClean="0"/>
              <a:t>, </a:t>
            </a:r>
            <a:r>
              <a:rPr lang="en-US" dirty="0" err="1"/>
              <a:t>který</a:t>
            </a:r>
            <a:r>
              <a:rPr lang="en-US" dirty="0"/>
              <a:t> by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obdělával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 Jen </a:t>
            </a:r>
            <a:r>
              <a:rPr lang="en-US" dirty="0" err="1"/>
              <a:t>záplava</a:t>
            </a:r>
            <a:r>
              <a:rPr lang="en-US" dirty="0"/>
              <a:t> </a:t>
            </a:r>
            <a:r>
              <a:rPr lang="en-US" dirty="0" err="1"/>
              <a:t>vystupovala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b="1" dirty="0" err="1" smtClean="0"/>
              <a:t>země</a:t>
            </a:r>
            <a:r>
              <a:rPr lang="cs-CZ" b="1" dirty="0" smtClean="0"/>
              <a:t> (</a:t>
            </a:r>
            <a:r>
              <a:rPr lang="cs-CZ" b="1" dirty="0" err="1" smtClean="0"/>
              <a:t>erez</a:t>
            </a:r>
            <a:r>
              <a:rPr lang="cs-CZ" b="1" dirty="0" smtClean="0"/>
              <a:t>)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napájela</a:t>
            </a:r>
            <a:r>
              <a:rPr lang="en-US" dirty="0"/>
              <a:t> </a:t>
            </a:r>
            <a:r>
              <a:rPr lang="en-US" dirty="0" err="1"/>
              <a:t>celý</a:t>
            </a:r>
            <a:r>
              <a:rPr lang="en-US" dirty="0"/>
              <a:t> </a:t>
            </a:r>
            <a:r>
              <a:rPr lang="en-US" b="1" dirty="0" err="1"/>
              <a:t>zemský</a:t>
            </a:r>
            <a:r>
              <a:rPr lang="en-US" b="1" dirty="0"/>
              <a:t> </a:t>
            </a:r>
            <a:r>
              <a:rPr lang="en-US" b="1" dirty="0" err="1" smtClean="0"/>
              <a:t>povrch</a:t>
            </a:r>
            <a:r>
              <a:rPr lang="cs-CZ" b="1" dirty="0" smtClean="0"/>
              <a:t> (</a:t>
            </a:r>
            <a:r>
              <a:rPr lang="cs-CZ" b="1" dirty="0" err="1" smtClean="0"/>
              <a:t>adama</a:t>
            </a:r>
            <a:r>
              <a:rPr lang="cs-CZ" b="1" dirty="0" smtClean="0"/>
              <a:t>)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(nejdřív se říká, co všechno nebylo, očima rolníka, připravuje se nutnost člověka)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6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Stvoření člověka (2,7)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7</a:t>
            </a:r>
            <a:r>
              <a:rPr lang="en-US" dirty="0"/>
              <a:t> I </a:t>
            </a:r>
            <a:r>
              <a:rPr lang="en-US" dirty="0" err="1"/>
              <a:t>vytvořil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, </a:t>
            </a:r>
            <a:r>
              <a:rPr lang="en-US" dirty="0" err="1"/>
              <a:t>prach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, a </a:t>
            </a:r>
            <a:r>
              <a:rPr lang="en-US" dirty="0" err="1"/>
              <a:t>vdechl</a:t>
            </a:r>
            <a:r>
              <a:rPr lang="en-US" dirty="0"/>
              <a:t> mu v </a:t>
            </a:r>
            <a:r>
              <a:rPr lang="en-US" dirty="0" err="1"/>
              <a:t>chřípí</a:t>
            </a:r>
            <a:r>
              <a:rPr lang="en-US" dirty="0"/>
              <a:t> </a:t>
            </a:r>
            <a:r>
              <a:rPr lang="en-US" dirty="0" err="1"/>
              <a:t>dech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. </a:t>
            </a:r>
            <a:r>
              <a:rPr lang="en-US" dirty="0" err="1"/>
              <a:t>Tak</a:t>
            </a:r>
            <a:r>
              <a:rPr lang="en-US" dirty="0"/>
              <a:t> se </a:t>
            </a:r>
            <a:r>
              <a:rPr lang="en-US" dirty="0" err="1"/>
              <a:t>stal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živým</a:t>
            </a:r>
            <a:r>
              <a:rPr lang="en-US" dirty="0"/>
              <a:t> </a:t>
            </a:r>
            <a:r>
              <a:rPr lang="en-US" dirty="0" err="1"/>
              <a:t>tvorem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 algn="r">
              <a:buNone/>
            </a:pPr>
            <a:endParaRPr lang="cs-CZ" dirty="0">
              <a:latin typeface="Bwhebb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50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Stvoření člověka (2,7)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721453"/>
            <a:ext cx="10024571" cy="443464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5400" dirty="0">
                <a:latin typeface="Bwhebb" panose="00000400000000000000" pitchFamily="2" charset="0"/>
              </a:rPr>
              <a:t>~d"ª</a:t>
            </a:r>
            <a:r>
              <a:rPr lang="en-US" sz="5400" dirty="0" err="1">
                <a:latin typeface="Bwhebb" panose="00000400000000000000" pitchFamily="2" charset="0"/>
              </a:rPr>
              <a:t>a'h</a:t>
            </a:r>
            <a:r>
              <a:rPr lang="en-US" sz="5400" dirty="0">
                <a:latin typeface="Bwhebb" panose="00000400000000000000" pitchFamily="2" charset="0"/>
              </a:rPr>
              <a:t>'(-ta, ~</a:t>
            </a:r>
            <a:r>
              <a:rPr lang="en-US" sz="5400" dirty="0" err="1">
                <a:latin typeface="Bwhebb" panose="00000400000000000000" pitchFamily="2" charset="0"/>
              </a:rPr>
              <a:t>yhiøl</a:t>
            </a:r>
            <a:r>
              <a:rPr lang="en-US" sz="5400" dirty="0">
                <a:latin typeface="Bwhebb" panose="00000400000000000000" pitchFamily="2" charset="0"/>
              </a:rPr>
              <a:t>{a/ </a:t>
            </a:r>
            <a:r>
              <a:rPr lang="en-US" sz="5400" dirty="0" err="1">
                <a:latin typeface="Bwhebb" panose="00000400000000000000" pitchFamily="2" charset="0"/>
              </a:rPr>
              <a:t>hw</a:t>
            </a:r>
            <a:r>
              <a:rPr lang="en-US" sz="5400" dirty="0">
                <a:latin typeface="Bwhebb" panose="00000400000000000000" pitchFamily="2" charset="0"/>
              </a:rPr>
              <a:t>"“</a:t>
            </a:r>
            <a:r>
              <a:rPr lang="en-US" sz="5400" dirty="0" err="1">
                <a:latin typeface="Bwhebb" panose="00000400000000000000" pitchFamily="2" charset="0"/>
              </a:rPr>
              <a:t>hy</a:t>
            </a:r>
            <a:r>
              <a:rPr lang="en-US" sz="5400" dirty="0">
                <a:latin typeface="Bwhebb" panose="00000400000000000000" pitchFamily="2" charset="0"/>
              </a:rPr>
              <a:t>&gt; •</a:t>
            </a:r>
            <a:r>
              <a:rPr lang="en-US" sz="5400" dirty="0" err="1">
                <a:latin typeface="Bwhebb" panose="00000400000000000000" pitchFamily="2" charset="0"/>
              </a:rPr>
              <a:t>rc,yYIw</a:t>
            </a:r>
            <a:r>
              <a:rPr lang="en-US" sz="5400" dirty="0">
                <a:latin typeface="Bwhebb" panose="00000400000000000000" pitchFamily="2" charset="0"/>
              </a:rPr>
              <a:t>:</a:t>
            </a:r>
            <a:endParaRPr lang="cs-CZ" sz="5400" dirty="0">
              <a:latin typeface="Bwhebb" panose="00000400000000000000" pitchFamily="2" charset="0"/>
            </a:endParaRPr>
          </a:p>
          <a:p>
            <a:pPr marL="0" indent="0" algn="r">
              <a:buNone/>
            </a:pPr>
            <a:r>
              <a:rPr lang="en-US" sz="5400" dirty="0" err="1">
                <a:latin typeface="Bwhebb" panose="00000400000000000000" pitchFamily="2" charset="0"/>
              </a:rPr>
              <a:t>hm'êd"a</a:t>
            </a:r>
            <a:r>
              <a:rPr lang="en-US" sz="5400" dirty="0">
                <a:latin typeface="Bwhebb" panose="00000400000000000000" pitchFamily="2" charset="0"/>
              </a:rPr>
              <a:t>]</a:t>
            </a:r>
            <a:r>
              <a:rPr lang="en-US" sz="5400" dirty="0" err="1">
                <a:latin typeface="Bwhebb" panose="00000400000000000000" pitchFamily="2" charset="0"/>
              </a:rPr>
              <a:t>h'ä</a:t>
            </a:r>
            <a:r>
              <a:rPr lang="en-US" sz="5400" dirty="0">
                <a:latin typeface="Bwhebb" panose="00000400000000000000" pitchFamily="2" charset="0"/>
              </a:rPr>
              <a:t>-!mi ‘</a:t>
            </a:r>
            <a:r>
              <a:rPr lang="en-US" sz="5400" dirty="0" err="1">
                <a:latin typeface="Bwhebb" panose="00000400000000000000" pitchFamily="2" charset="0"/>
              </a:rPr>
              <a:t>rp</a:t>
            </a:r>
            <a:r>
              <a:rPr lang="en-US" sz="5400" dirty="0">
                <a:latin typeface="Bwhebb" panose="00000400000000000000" pitchFamily="2" charset="0"/>
              </a:rPr>
              <a:t>'[‚</a:t>
            </a:r>
            <a:endParaRPr lang="cs-CZ" sz="5400" dirty="0">
              <a:latin typeface="Bwhebb" panose="00000400000000000000" pitchFamily="2" charset="0"/>
            </a:endParaRPr>
          </a:p>
          <a:p>
            <a:pPr marL="0" indent="0" algn="r">
              <a:buNone/>
            </a:pPr>
            <a:r>
              <a:rPr lang="en-US" sz="5400" dirty="0">
                <a:latin typeface="Bwhebb" panose="00000400000000000000" pitchFamily="2" charset="0"/>
              </a:rPr>
              <a:t>~</a:t>
            </a:r>
            <a:r>
              <a:rPr lang="en-US" sz="5400" dirty="0" err="1">
                <a:latin typeface="Bwhebb" panose="00000400000000000000" pitchFamily="2" charset="0"/>
              </a:rPr>
              <a:t>yYI+x</a:t>
            </a:r>
            <a:r>
              <a:rPr lang="en-US" sz="5400" dirty="0">
                <a:latin typeface="Bwhebb" panose="00000400000000000000" pitchFamily="2" charset="0"/>
              </a:rPr>
              <a:t>; </a:t>
            </a:r>
            <a:r>
              <a:rPr lang="en-US" sz="5400" dirty="0" err="1">
                <a:latin typeface="Bwhebb" panose="00000400000000000000" pitchFamily="2" charset="0"/>
              </a:rPr>
              <a:t>tm;äv.nI</a:t>
            </a:r>
            <a:r>
              <a:rPr lang="en-US" sz="5400" dirty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wyP'Þa;B</a:t>
            </a:r>
            <a:r>
              <a:rPr lang="en-US" sz="5400" dirty="0">
                <a:latin typeface="Bwhebb" panose="00000400000000000000" pitchFamily="2" charset="0"/>
              </a:rPr>
              <a:t>. </a:t>
            </a:r>
            <a:r>
              <a:rPr lang="en-US" sz="5400" dirty="0" err="1">
                <a:latin typeface="Bwhebb" panose="00000400000000000000" pitchFamily="2" charset="0"/>
              </a:rPr>
              <a:t>xP;îYIw</a:t>
            </a:r>
            <a:r>
              <a:rPr lang="en-US" sz="5400" dirty="0">
                <a:latin typeface="Bwhebb" panose="00000400000000000000" pitchFamily="2" charset="0"/>
              </a:rPr>
              <a:t>:</a:t>
            </a:r>
          </a:p>
          <a:p>
            <a:pPr marL="0" indent="0" algn="r">
              <a:buNone/>
            </a:pPr>
            <a:r>
              <a:rPr lang="en-US" sz="5400" dirty="0">
                <a:latin typeface="Bwhebb" panose="00000400000000000000" pitchFamily="2" charset="0"/>
              </a:rPr>
              <a:t>`</a:t>
            </a:r>
            <a:r>
              <a:rPr lang="en-US" sz="5400" dirty="0" err="1">
                <a:latin typeface="Bwhebb" panose="00000400000000000000" pitchFamily="2" charset="0"/>
              </a:rPr>
              <a:t>hY</a:t>
            </a:r>
            <a:r>
              <a:rPr lang="en-US" sz="5400" dirty="0">
                <a:latin typeface="Bwhebb" panose="00000400000000000000" pitchFamily="2" charset="0"/>
              </a:rPr>
              <a:t>")x; </a:t>
            </a:r>
            <a:r>
              <a:rPr lang="en-US" sz="5400" dirty="0" err="1">
                <a:latin typeface="Bwhebb" panose="00000400000000000000" pitchFamily="2" charset="0"/>
              </a:rPr>
              <a:t>vp,n</a:t>
            </a:r>
            <a:r>
              <a:rPr lang="en-US" sz="5400" dirty="0">
                <a:latin typeface="Bwhebb" panose="00000400000000000000" pitchFamily="2" charset="0"/>
              </a:rPr>
              <a:t>&lt;</a:t>
            </a:r>
            <a:r>
              <a:rPr lang="en-US" sz="5400" dirty="0" err="1">
                <a:latin typeface="Bwhebb" panose="00000400000000000000" pitchFamily="2" charset="0"/>
              </a:rPr>
              <a:t>ïl</a:t>
            </a:r>
            <a:r>
              <a:rPr lang="en-US" sz="5400" dirty="0">
                <a:latin typeface="Bwhebb" panose="00000400000000000000" pitchFamily="2" charset="0"/>
              </a:rPr>
              <a:t>. ~</a:t>
            </a:r>
            <a:r>
              <a:rPr lang="en-US" sz="5400" dirty="0" err="1">
                <a:latin typeface="Bwhebb" panose="00000400000000000000" pitchFamily="2" charset="0"/>
              </a:rPr>
              <a:t>d"Þa'h</a:t>
            </a:r>
            <a:r>
              <a:rPr lang="en-US" sz="5400" dirty="0">
                <a:latin typeface="Bwhebb" panose="00000400000000000000" pitchFamily="2" charset="0"/>
              </a:rPr>
              <a:t>'( </a:t>
            </a:r>
            <a:r>
              <a:rPr lang="en-US" sz="5400" dirty="0" err="1">
                <a:latin typeface="Bwhebb" panose="00000400000000000000" pitchFamily="2" charset="0"/>
              </a:rPr>
              <a:t>yhiîy</a:t>
            </a:r>
            <a:r>
              <a:rPr lang="en-US" sz="5400" dirty="0">
                <a:latin typeface="Bwhebb" panose="00000400000000000000" pitchFamily="2" charset="0"/>
              </a:rPr>
              <a:t>&gt;w:)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2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1109" y="-1364828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1109" y="497961"/>
            <a:ext cx="10127601" cy="6211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Tělo z prachu, </a:t>
            </a:r>
            <a:r>
              <a:rPr lang="cs-CZ" i="1" dirty="0" err="1"/>
              <a:t>afar</a:t>
            </a:r>
            <a:r>
              <a:rPr lang="cs-CZ" dirty="0"/>
              <a:t>, tedy nejjemnější části země </a:t>
            </a:r>
            <a:r>
              <a:rPr lang="cs-CZ" i="1" dirty="0" err="1"/>
              <a:t>adama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Člověk </a:t>
            </a:r>
            <a:r>
              <a:rPr lang="cs-CZ" dirty="0"/>
              <a:t>je ze země, </a:t>
            </a:r>
            <a:r>
              <a:rPr lang="cs-CZ" i="1" dirty="0" err="1"/>
              <a:t>adam</a:t>
            </a:r>
            <a:r>
              <a:rPr lang="cs-CZ" i="1" dirty="0"/>
              <a:t> </a:t>
            </a:r>
            <a:r>
              <a:rPr lang="cs-CZ" dirty="0"/>
              <a:t>z </a:t>
            </a:r>
            <a:r>
              <a:rPr lang="cs-CZ" i="1" dirty="0" err="1"/>
              <a:t>adama</a:t>
            </a:r>
            <a:r>
              <a:rPr lang="cs-CZ" dirty="0"/>
              <a:t>, a je dílem Božím.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spojen se zemí, z níž je vytvořen, a tedy slabý, křehký, a zemi, z níž je učiněn, je také určen; zároveň je závislý na Bohu, který ho zformoval. (srov. </a:t>
            </a:r>
            <a:r>
              <a:rPr lang="cs-CZ" dirty="0" err="1"/>
              <a:t>Iz</a:t>
            </a:r>
            <a:r>
              <a:rPr lang="cs-CZ" dirty="0"/>
              <a:t> 29,15-16; </a:t>
            </a:r>
            <a:r>
              <a:rPr lang="cs-CZ" dirty="0" err="1"/>
              <a:t>Jr</a:t>
            </a:r>
            <a:r>
              <a:rPr lang="cs-CZ" dirty="0"/>
              <a:t> 18,1-17) </a:t>
            </a:r>
          </a:p>
          <a:p>
            <a:pPr marL="0" indent="0">
              <a:buNone/>
            </a:pPr>
            <a:r>
              <a:rPr lang="cs-CZ" dirty="0" smtClean="0"/>
              <a:t>Hospodin mu </a:t>
            </a:r>
            <a:r>
              <a:rPr lang="cs-CZ" dirty="0"/>
              <a:t>vdechuje dech života </a:t>
            </a:r>
            <a:r>
              <a:rPr lang="cs-CZ" i="1" dirty="0" err="1"/>
              <a:t>nišmat</a:t>
            </a:r>
            <a:r>
              <a:rPr lang="cs-CZ" i="1" dirty="0"/>
              <a:t> </a:t>
            </a:r>
            <a:r>
              <a:rPr lang="cs-CZ" i="1" dirty="0" err="1"/>
              <a:t>hajjim</a:t>
            </a:r>
            <a:r>
              <a:rPr lang="cs-CZ" dirty="0"/>
              <a:t> a člověk se stává živým tvorem </a:t>
            </a:r>
            <a:r>
              <a:rPr lang="cs-CZ" i="1" dirty="0" err="1"/>
              <a:t>nefeš</a:t>
            </a:r>
            <a:r>
              <a:rPr lang="cs-CZ" i="1" dirty="0"/>
              <a:t> </a:t>
            </a:r>
            <a:r>
              <a:rPr lang="cs-CZ" i="1" dirty="0" err="1"/>
              <a:t>hajja</a:t>
            </a:r>
            <a:r>
              <a:rPr lang="cs-CZ" dirty="0"/>
              <a:t>, doslova </a:t>
            </a:r>
            <a:r>
              <a:rPr lang="cs-CZ" i="1" dirty="0"/>
              <a:t>živou </a:t>
            </a:r>
            <a:r>
              <a:rPr lang="cs-CZ" i="1" dirty="0" smtClean="0"/>
              <a:t>duší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Člověk je tedy tělo </a:t>
            </a:r>
            <a:r>
              <a:rPr lang="cs-CZ" dirty="0"/>
              <a:t>(</a:t>
            </a:r>
            <a:r>
              <a:rPr lang="cs-CZ" i="1" dirty="0" err="1"/>
              <a:t>basar</a:t>
            </a:r>
            <a:r>
              <a:rPr lang="cs-CZ" dirty="0"/>
              <a:t>), osobnost (</a:t>
            </a:r>
            <a:r>
              <a:rPr lang="cs-CZ" i="1" dirty="0" err="1"/>
              <a:t>nefeš</a:t>
            </a:r>
            <a:r>
              <a:rPr lang="cs-CZ" dirty="0"/>
              <a:t>) a oživující princip (</a:t>
            </a:r>
            <a:r>
              <a:rPr lang="cs-CZ" i="1" dirty="0" err="1"/>
              <a:t>ruach</a:t>
            </a:r>
            <a:r>
              <a:rPr lang="cs-CZ" i="1" dirty="0"/>
              <a:t> </a:t>
            </a:r>
            <a:r>
              <a:rPr lang="cs-CZ" dirty="0"/>
              <a:t>nebo </a:t>
            </a:r>
            <a:r>
              <a:rPr lang="cs-CZ" i="1" dirty="0" err="1"/>
              <a:t>nišmat</a:t>
            </a:r>
            <a:r>
              <a:rPr lang="cs-CZ" i="1" dirty="0"/>
              <a:t> </a:t>
            </a:r>
            <a:r>
              <a:rPr lang="cs-CZ" i="1" dirty="0" err="1"/>
              <a:t>hajjim</a:t>
            </a:r>
            <a:r>
              <a:rPr lang="cs-CZ" dirty="0" smtClean="0"/>
              <a:t>) (srov. např. Ž 104,29-30; Kaz 12,7)</a:t>
            </a:r>
          </a:p>
          <a:p>
            <a:pPr marL="0" indent="0">
              <a:buNone/>
            </a:pPr>
            <a:r>
              <a:rPr lang="cs-CZ" dirty="0"/>
              <a:t>V biblickém pojetí každý ze tří prvků (tělo, duše, duch) označuje člověka jako celek. Člověk „nemá duši“, člověk „je duší“, „nemá tělo“, ale „je tělem“.</a:t>
            </a:r>
          </a:p>
        </p:txBody>
      </p:sp>
    </p:spTree>
    <p:extLst>
      <p:ext uri="{BB962C8B-B14F-4D97-AF65-F5344CB8AC3E}">
        <p14:creationId xmlns:p14="http://schemas.microsoft.com/office/powerpoint/2010/main" val="15494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Rajská </a:t>
            </a:r>
            <a:r>
              <a:rPr lang="cs-CZ" dirty="0" smtClean="0"/>
              <a:t>zahrada a … </a:t>
            </a:r>
            <a:r>
              <a:rPr lang="cs-CZ" dirty="0"/>
              <a:t>(</a:t>
            </a:r>
            <a:r>
              <a:rPr lang="cs-CZ" dirty="0" smtClean="0"/>
              <a:t>2,8-14)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798726"/>
            <a:ext cx="10011692" cy="4924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8</a:t>
            </a:r>
            <a:r>
              <a:rPr lang="en-US" dirty="0"/>
              <a:t> A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vysadil</a:t>
            </a:r>
            <a:r>
              <a:rPr lang="en-US" dirty="0"/>
              <a:t> </a:t>
            </a:r>
            <a:r>
              <a:rPr lang="en-US" dirty="0" err="1" smtClean="0"/>
              <a:t>zahradu</a:t>
            </a:r>
            <a:r>
              <a:rPr lang="cs-CZ" dirty="0" smtClean="0"/>
              <a:t> </a:t>
            </a:r>
            <a:r>
              <a:rPr lang="cs-CZ" b="1" dirty="0" smtClean="0"/>
              <a:t>(</a:t>
            </a:r>
            <a:r>
              <a:rPr lang="cs-CZ" b="1" dirty="0" err="1" smtClean="0"/>
              <a:t>gan</a:t>
            </a:r>
            <a:r>
              <a:rPr lang="cs-CZ" b="1" dirty="0" smtClean="0"/>
              <a:t>, ř. </a:t>
            </a:r>
            <a:r>
              <a:rPr lang="cs-CZ" b="1" dirty="0" err="1" smtClean="0"/>
              <a:t>paradion</a:t>
            </a:r>
            <a:r>
              <a:rPr lang="cs-CZ" b="1" dirty="0" smtClean="0"/>
              <a:t>)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Edenu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východě</a:t>
            </a:r>
            <a:r>
              <a:rPr lang="en-US" dirty="0"/>
              <a:t> a </a:t>
            </a:r>
            <a:r>
              <a:rPr lang="en-US" dirty="0" err="1"/>
              <a:t>postavil</a:t>
            </a:r>
            <a:r>
              <a:rPr lang="en-US" dirty="0"/>
              <a:t> tam </a:t>
            </a:r>
            <a:r>
              <a:rPr lang="en-US" dirty="0" err="1"/>
              <a:t>člověka</a:t>
            </a:r>
            <a:r>
              <a:rPr lang="en-US" dirty="0"/>
              <a:t>, </a:t>
            </a:r>
            <a:r>
              <a:rPr lang="en-US" dirty="0" err="1"/>
              <a:t>kterého</a:t>
            </a:r>
            <a:r>
              <a:rPr lang="en-US" dirty="0"/>
              <a:t> </a:t>
            </a:r>
            <a:r>
              <a:rPr lang="en-US" dirty="0" err="1"/>
              <a:t>vytvořil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9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dal </a:t>
            </a:r>
            <a:r>
              <a:rPr lang="en-US" dirty="0" err="1"/>
              <a:t>vyrůst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všemu</a:t>
            </a:r>
            <a:r>
              <a:rPr lang="en-US" dirty="0"/>
              <a:t> </a:t>
            </a:r>
            <a:r>
              <a:rPr lang="en-US" dirty="0" err="1"/>
              <a:t>stromoví</a:t>
            </a:r>
            <a:r>
              <a:rPr lang="en-US" dirty="0"/>
              <a:t> </a:t>
            </a:r>
            <a:r>
              <a:rPr lang="en-US" dirty="0" err="1"/>
              <a:t>žádoucímu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pohled</a:t>
            </a:r>
            <a:r>
              <a:rPr lang="en-US" dirty="0"/>
              <a:t>, s </a:t>
            </a:r>
            <a:r>
              <a:rPr lang="en-US" dirty="0" err="1"/>
              <a:t>plody</a:t>
            </a:r>
            <a:r>
              <a:rPr lang="en-US" dirty="0"/>
              <a:t> </a:t>
            </a:r>
            <a:r>
              <a:rPr lang="en-US" dirty="0" err="1"/>
              <a:t>dobrými</a:t>
            </a:r>
            <a:r>
              <a:rPr lang="en-US" dirty="0"/>
              <a:t> k </a:t>
            </a:r>
            <a:r>
              <a:rPr lang="en-US" dirty="0" err="1"/>
              <a:t>jídlu</a:t>
            </a:r>
            <a:r>
              <a:rPr lang="en-US" dirty="0"/>
              <a:t>, </a:t>
            </a:r>
            <a:r>
              <a:rPr lang="en-US" dirty="0" err="1"/>
              <a:t>uprostřed</a:t>
            </a:r>
            <a:r>
              <a:rPr lang="en-US" dirty="0"/>
              <a:t> </a:t>
            </a:r>
            <a:r>
              <a:rPr lang="en-US" dirty="0" err="1"/>
              <a:t>zahrady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stromu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a </a:t>
            </a:r>
            <a:r>
              <a:rPr lang="en-US" dirty="0" err="1"/>
              <a:t>stromu</a:t>
            </a:r>
            <a:r>
              <a:rPr lang="en-US" dirty="0"/>
              <a:t> </a:t>
            </a:r>
            <a:r>
              <a:rPr lang="en-US" dirty="0" err="1"/>
              <a:t>poznání</a:t>
            </a:r>
            <a:r>
              <a:rPr lang="en-US" dirty="0"/>
              <a:t> </a:t>
            </a:r>
            <a:r>
              <a:rPr lang="en-US" dirty="0" err="1"/>
              <a:t>dobrého</a:t>
            </a:r>
            <a:r>
              <a:rPr lang="en-US" dirty="0"/>
              <a:t> a </a:t>
            </a:r>
            <a:r>
              <a:rPr lang="en-US" dirty="0" err="1"/>
              <a:t>zlého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(oáza, na Východě považována za cherubíny střežené sídlo bohů, srov. </a:t>
            </a:r>
            <a:r>
              <a:rPr lang="cs-CZ" dirty="0" err="1" smtClean="0"/>
              <a:t>Ez</a:t>
            </a:r>
            <a:r>
              <a:rPr lang="cs-CZ" dirty="0" smtClean="0"/>
              <a:t> 28,13-15; autor chce říct, jaký je vztah mezi člověkem a Bohem!)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66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 řeky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695696"/>
            <a:ext cx="9905999" cy="5162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 Z </a:t>
            </a:r>
            <a:r>
              <a:rPr lang="en-US" dirty="0" err="1"/>
              <a:t>Edenu</a:t>
            </a:r>
            <a:r>
              <a:rPr lang="en-US" dirty="0"/>
              <a:t> </a:t>
            </a:r>
            <a:r>
              <a:rPr lang="en-US" dirty="0" err="1"/>
              <a:t>vychází</a:t>
            </a:r>
            <a:r>
              <a:rPr lang="en-US" dirty="0"/>
              <a:t> </a:t>
            </a:r>
            <a:r>
              <a:rPr lang="en-US" dirty="0" err="1"/>
              <a:t>řeka</a:t>
            </a:r>
            <a:r>
              <a:rPr lang="en-US" dirty="0"/>
              <a:t>, aby </a:t>
            </a:r>
            <a:r>
              <a:rPr lang="en-US" dirty="0" err="1"/>
              <a:t>napájela</a:t>
            </a:r>
            <a:r>
              <a:rPr lang="en-US" dirty="0"/>
              <a:t> </a:t>
            </a:r>
            <a:r>
              <a:rPr lang="en-US" dirty="0" err="1"/>
              <a:t>zahradu</a:t>
            </a:r>
            <a:r>
              <a:rPr lang="en-US" dirty="0"/>
              <a:t>. </a:t>
            </a:r>
            <a:r>
              <a:rPr lang="en-US" dirty="0" err="1"/>
              <a:t>Odtud</a:t>
            </a:r>
            <a:r>
              <a:rPr lang="en-US" dirty="0"/>
              <a:t> </a:t>
            </a:r>
            <a:r>
              <a:rPr lang="en-US" dirty="0" err="1"/>
              <a:t>dál</a:t>
            </a:r>
            <a:r>
              <a:rPr lang="en-US" dirty="0"/>
              <a:t> se </a:t>
            </a:r>
            <a:r>
              <a:rPr lang="en-US" dirty="0" err="1"/>
              <a:t>rozděluje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čtyři</a:t>
            </a:r>
            <a:r>
              <a:rPr lang="en-US" dirty="0"/>
              <a:t>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toky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 </a:t>
            </a:r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prvního</a:t>
            </a:r>
            <a:r>
              <a:rPr lang="en-US" dirty="0"/>
              <a:t> je </a:t>
            </a:r>
            <a:r>
              <a:rPr lang="en-US" dirty="0" err="1"/>
              <a:t>Píšon</a:t>
            </a:r>
            <a:r>
              <a:rPr lang="en-US" dirty="0"/>
              <a:t>; ten </a:t>
            </a:r>
            <a:r>
              <a:rPr lang="en-US" dirty="0" err="1"/>
              <a:t>obtéká</a:t>
            </a:r>
            <a:r>
              <a:rPr lang="en-US" dirty="0"/>
              <a:t> </a:t>
            </a:r>
            <a:r>
              <a:rPr lang="en-US" dirty="0" err="1"/>
              <a:t>celou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Chavílu</a:t>
            </a:r>
            <a:r>
              <a:rPr lang="en-US" dirty="0"/>
              <a:t>, v </a:t>
            </a:r>
            <a:r>
              <a:rPr lang="en-US" dirty="0" err="1"/>
              <a:t>níž</a:t>
            </a:r>
            <a:r>
              <a:rPr lang="en-US" dirty="0"/>
              <a:t> je </a:t>
            </a:r>
            <a:r>
              <a:rPr lang="en-US" dirty="0" err="1"/>
              <a:t>zlato</a:t>
            </a:r>
            <a:r>
              <a:rPr lang="en-US" dirty="0"/>
              <a:t>,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 a </a:t>
            </a:r>
            <a:r>
              <a:rPr lang="en-US" dirty="0" err="1"/>
              <a:t>zlato</a:t>
            </a:r>
            <a:r>
              <a:rPr lang="en-US" dirty="0"/>
              <a:t> </a:t>
            </a:r>
            <a:r>
              <a:rPr lang="en-US" dirty="0" err="1"/>
              <a:t>té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je </a:t>
            </a:r>
            <a:r>
              <a:rPr lang="en-US" dirty="0" err="1"/>
              <a:t>skvělé</a:t>
            </a:r>
            <a:r>
              <a:rPr lang="en-US" dirty="0"/>
              <a:t>; je tam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vonná</a:t>
            </a:r>
            <a:r>
              <a:rPr lang="en-US" dirty="0"/>
              <a:t> </a:t>
            </a:r>
            <a:r>
              <a:rPr lang="en-US" dirty="0" err="1"/>
              <a:t>pryskyřice</a:t>
            </a:r>
            <a:r>
              <a:rPr lang="en-US" dirty="0"/>
              <a:t> a </a:t>
            </a:r>
            <a:r>
              <a:rPr lang="en-US" dirty="0" err="1"/>
              <a:t>kámen</a:t>
            </a:r>
            <a:r>
              <a:rPr lang="en-US" dirty="0"/>
              <a:t> </a:t>
            </a:r>
            <a:r>
              <a:rPr lang="en-US" dirty="0" err="1"/>
              <a:t>karneol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13</a:t>
            </a:r>
            <a:r>
              <a:rPr lang="en-US" dirty="0"/>
              <a:t> </a:t>
            </a:r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druhé</a:t>
            </a:r>
            <a:r>
              <a:rPr lang="en-US" dirty="0"/>
              <a:t> </a:t>
            </a:r>
            <a:r>
              <a:rPr lang="en-US" dirty="0" err="1"/>
              <a:t>řeky</a:t>
            </a:r>
            <a:r>
              <a:rPr lang="en-US" dirty="0"/>
              <a:t> je </a:t>
            </a:r>
            <a:r>
              <a:rPr lang="en-US" dirty="0" err="1"/>
              <a:t>Gíchón</a:t>
            </a:r>
            <a:r>
              <a:rPr lang="en-US" dirty="0"/>
              <a:t>; ta </a:t>
            </a:r>
            <a:r>
              <a:rPr lang="en-US" dirty="0" err="1"/>
              <a:t>obtéká</a:t>
            </a:r>
            <a:r>
              <a:rPr lang="en-US" dirty="0"/>
              <a:t> </a:t>
            </a:r>
            <a:r>
              <a:rPr lang="en-US" dirty="0" err="1"/>
              <a:t>celou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Kúš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14</a:t>
            </a:r>
            <a:r>
              <a:rPr lang="en-US" dirty="0"/>
              <a:t> </a:t>
            </a:r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třetí</a:t>
            </a:r>
            <a:r>
              <a:rPr lang="en-US" dirty="0"/>
              <a:t> </a:t>
            </a:r>
            <a:r>
              <a:rPr lang="en-US" dirty="0" err="1"/>
              <a:t>řeky</a:t>
            </a:r>
            <a:r>
              <a:rPr lang="en-US" dirty="0"/>
              <a:t> je </a:t>
            </a:r>
            <a:r>
              <a:rPr lang="en-US" dirty="0" err="1"/>
              <a:t>Chidekel</a:t>
            </a:r>
            <a:r>
              <a:rPr lang="en-US" dirty="0"/>
              <a:t>; ta </a:t>
            </a:r>
            <a:r>
              <a:rPr lang="en-US" dirty="0" err="1"/>
              <a:t>teče</a:t>
            </a:r>
            <a:r>
              <a:rPr lang="en-US" dirty="0"/>
              <a:t> </a:t>
            </a:r>
            <a:r>
              <a:rPr lang="en-US" dirty="0" err="1"/>
              <a:t>východně</a:t>
            </a:r>
            <a:r>
              <a:rPr lang="en-US" dirty="0"/>
              <a:t> od </a:t>
            </a:r>
            <a:r>
              <a:rPr lang="en-US" dirty="0" err="1"/>
              <a:t>Asýrie</a:t>
            </a:r>
            <a:r>
              <a:rPr lang="en-US" dirty="0"/>
              <a:t>. </a:t>
            </a:r>
            <a:r>
              <a:rPr lang="en-US" dirty="0" err="1"/>
              <a:t>Čtvrtá</a:t>
            </a:r>
            <a:r>
              <a:rPr lang="en-US" dirty="0"/>
              <a:t> </a:t>
            </a:r>
            <a:r>
              <a:rPr lang="en-US" dirty="0" err="1"/>
              <a:t>řeka</a:t>
            </a:r>
            <a:r>
              <a:rPr lang="en-US" dirty="0"/>
              <a:t> je </a:t>
            </a:r>
            <a:r>
              <a:rPr lang="en-US" dirty="0" err="1"/>
              <a:t>Eufrat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85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stromy (</a:t>
            </a:r>
            <a:r>
              <a:rPr lang="cs-CZ" dirty="0" smtClean="0"/>
              <a:t>2,15-17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77071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15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postavil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 do </a:t>
            </a:r>
            <a:r>
              <a:rPr lang="en-US" dirty="0" err="1"/>
              <a:t>zahrady</a:t>
            </a:r>
            <a:r>
              <a:rPr lang="en-US" dirty="0"/>
              <a:t> v </a:t>
            </a:r>
            <a:r>
              <a:rPr lang="en-US" dirty="0" err="1"/>
              <a:t>Edenu</a:t>
            </a:r>
            <a:r>
              <a:rPr lang="en-US" dirty="0"/>
              <a:t>, aby 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obdělával</a:t>
            </a:r>
            <a:r>
              <a:rPr lang="en-US" dirty="0"/>
              <a:t> a </a:t>
            </a:r>
            <a:r>
              <a:rPr lang="en-US" dirty="0" err="1"/>
              <a:t>střežil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16</a:t>
            </a:r>
            <a:r>
              <a:rPr lang="en-US" dirty="0"/>
              <a:t> A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člověku</a:t>
            </a:r>
            <a:r>
              <a:rPr lang="en-US" dirty="0"/>
              <a:t> </a:t>
            </a:r>
            <a:r>
              <a:rPr lang="en-US" dirty="0" err="1"/>
              <a:t>přikázal</a:t>
            </a:r>
            <a:r>
              <a:rPr lang="en-US" dirty="0"/>
              <a:t>: "Z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stromu</a:t>
            </a:r>
            <a:r>
              <a:rPr lang="en-US" dirty="0"/>
              <a:t> </a:t>
            </a:r>
            <a:r>
              <a:rPr lang="en-US" dirty="0" err="1"/>
              <a:t>zahrady</a:t>
            </a:r>
            <a:r>
              <a:rPr lang="en-US" dirty="0"/>
              <a:t> </a:t>
            </a:r>
            <a:r>
              <a:rPr lang="en-US" dirty="0" err="1"/>
              <a:t>smíš</a:t>
            </a:r>
            <a:r>
              <a:rPr lang="en-US" dirty="0"/>
              <a:t> </a:t>
            </a:r>
            <a:r>
              <a:rPr lang="en-US" dirty="0" err="1"/>
              <a:t>jíst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stromu</a:t>
            </a:r>
            <a:r>
              <a:rPr lang="en-US" dirty="0"/>
              <a:t> </a:t>
            </a:r>
            <a:r>
              <a:rPr lang="en-US" dirty="0" err="1"/>
              <a:t>poznání</a:t>
            </a:r>
            <a:r>
              <a:rPr lang="en-US" dirty="0"/>
              <a:t> </a:t>
            </a:r>
            <a:r>
              <a:rPr lang="en-US" dirty="0" err="1"/>
              <a:t>dobrého</a:t>
            </a:r>
            <a:r>
              <a:rPr lang="en-US" dirty="0"/>
              <a:t> a </a:t>
            </a:r>
            <a:r>
              <a:rPr lang="en-US" dirty="0" err="1"/>
              <a:t>zlého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nejez</a:t>
            </a:r>
            <a:r>
              <a:rPr lang="en-US" dirty="0"/>
              <a:t>. V den, </a:t>
            </a:r>
            <a:r>
              <a:rPr lang="en-US" dirty="0" err="1"/>
              <a:t>kdy</a:t>
            </a:r>
            <a:r>
              <a:rPr lang="en-US" dirty="0"/>
              <a:t> </a:t>
            </a:r>
            <a:r>
              <a:rPr lang="en-US" dirty="0" err="1"/>
              <a:t>bys</a:t>
            </a:r>
            <a:r>
              <a:rPr lang="en-US" dirty="0"/>
              <a:t> z </a:t>
            </a:r>
            <a:r>
              <a:rPr lang="en-US" dirty="0" err="1"/>
              <a:t>něho</a:t>
            </a:r>
            <a:r>
              <a:rPr lang="en-US" dirty="0"/>
              <a:t> </a:t>
            </a:r>
            <a:r>
              <a:rPr lang="en-US" dirty="0" err="1"/>
              <a:t>pojedl</a:t>
            </a:r>
            <a:r>
              <a:rPr lang="en-US" dirty="0"/>
              <a:t>, </a:t>
            </a:r>
            <a:r>
              <a:rPr lang="en-US" dirty="0" err="1"/>
              <a:t>propadneš</a:t>
            </a:r>
            <a:r>
              <a:rPr lang="en-US" dirty="0"/>
              <a:t> </a:t>
            </a:r>
            <a:r>
              <a:rPr lang="en-US" dirty="0" err="1"/>
              <a:t>smrti</a:t>
            </a:r>
            <a:r>
              <a:rPr lang="en-US" dirty="0" smtClean="0"/>
              <a:t>.„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(Štěstí vázáno na morální požadavek, podobně tomu je v Exodu a Desateru i v dějinách Izraele dále, viz např. </a:t>
            </a:r>
            <a:r>
              <a:rPr lang="cs-CZ" dirty="0" err="1" smtClean="0"/>
              <a:t>Dt</a:t>
            </a:r>
            <a:r>
              <a:rPr lang="cs-CZ" dirty="0" smtClean="0"/>
              <a:t> 4,1.)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46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Společenství se zvířaty (2,18-20)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28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: "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, aby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. </a:t>
            </a:r>
            <a:r>
              <a:rPr lang="en-US" dirty="0" err="1"/>
              <a:t>Učiním</a:t>
            </a:r>
            <a:r>
              <a:rPr lang="en-US" dirty="0"/>
              <a:t> mu </a:t>
            </a:r>
            <a:r>
              <a:rPr lang="en-US" b="1" dirty="0" err="1"/>
              <a:t>pomoc</a:t>
            </a:r>
            <a:r>
              <a:rPr lang="en-US" b="1" dirty="0"/>
              <a:t> </a:t>
            </a:r>
            <a:r>
              <a:rPr lang="en-US" b="1" dirty="0" err="1"/>
              <a:t>jemu</a:t>
            </a:r>
            <a:r>
              <a:rPr lang="en-US" b="1" dirty="0"/>
              <a:t> </a:t>
            </a:r>
            <a:r>
              <a:rPr lang="en-US" b="1" dirty="0" err="1"/>
              <a:t>rovnou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vytvořil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všechnu</a:t>
            </a:r>
            <a:r>
              <a:rPr lang="en-US" dirty="0"/>
              <a:t> </a:t>
            </a:r>
            <a:r>
              <a:rPr lang="en-US" dirty="0" err="1"/>
              <a:t>polní</a:t>
            </a:r>
            <a:r>
              <a:rPr lang="en-US" dirty="0"/>
              <a:t> </a:t>
            </a:r>
            <a:r>
              <a:rPr lang="en-US" dirty="0" err="1"/>
              <a:t>zvěř</a:t>
            </a:r>
            <a:r>
              <a:rPr lang="en-US" dirty="0"/>
              <a:t> a </a:t>
            </a:r>
            <a:r>
              <a:rPr lang="en-US" dirty="0" err="1"/>
              <a:t>všechno</a:t>
            </a:r>
            <a:r>
              <a:rPr lang="en-US" dirty="0"/>
              <a:t> </a:t>
            </a:r>
            <a:r>
              <a:rPr lang="en-US" dirty="0" err="1"/>
              <a:t>nebeské</a:t>
            </a:r>
            <a:r>
              <a:rPr lang="en-US" dirty="0"/>
              <a:t> </a:t>
            </a:r>
            <a:r>
              <a:rPr lang="en-US" dirty="0" err="1"/>
              <a:t>ptactvo</a:t>
            </a:r>
            <a:r>
              <a:rPr lang="en-US" dirty="0"/>
              <a:t>, </a:t>
            </a:r>
            <a:r>
              <a:rPr lang="en-US" dirty="0" err="1"/>
              <a:t>přivedl</a:t>
            </a:r>
            <a:r>
              <a:rPr lang="en-US" dirty="0"/>
              <a:t> je k </a:t>
            </a:r>
            <a:r>
              <a:rPr lang="en-US" dirty="0" err="1"/>
              <a:t>člověku</a:t>
            </a:r>
            <a:r>
              <a:rPr lang="en-US" dirty="0"/>
              <a:t>, aby </a:t>
            </a:r>
            <a:r>
              <a:rPr lang="en-US" dirty="0" err="1"/>
              <a:t>viděl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je </a:t>
            </a:r>
            <a:r>
              <a:rPr lang="en-US" dirty="0" err="1"/>
              <a:t>nazve</a:t>
            </a:r>
            <a:r>
              <a:rPr lang="en-US" dirty="0"/>
              <a:t>. </a:t>
            </a: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živý</a:t>
            </a:r>
            <a:r>
              <a:rPr lang="en-US" dirty="0"/>
              <a:t> </a:t>
            </a:r>
            <a:r>
              <a:rPr lang="en-US" dirty="0" err="1"/>
              <a:t>tvor</a:t>
            </a:r>
            <a:r>
              <a:rPr lang="en-US" dirty="0"/>
              <a:t> se </a:t>
            </a:r>
            <a:r>
              <a:rPr lang="en-US" dirty="0" err="1"/>
              <a:t>měl</a:t>
            </a:r>
            <a:r>
              <a:rPr lang="en-US" dirty="0"/>
              <a:t> </a:t>
            </a:r>
            <a:r>
              <a:rPr lang="en-US" dirty="0" err="1"/>
              <a:t>jmenovat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nazve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20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pojmenoval</a:t>
            </a:r>
            <a:r>
              <a:rPr lang="en-US" dirty="0"/>
              <a:t> </a:t>
            </a:r>
            <a:r>
              <a:rPr lang="en-US" dirty="0" err="1"/>
              <a:t>všechna</a:t>
            </a:r>
            <a:r>
              <a:rPr lang="en-US" dirty="0"/>
              <a:t> </a:t>
            </a:r>
            <a:r>
              <a:rPr lang="en-US" dirty="0" err="1"/>
              <a:t>zvířata</a:t>
            </a:r>
            <a:r>
              <a:rPr lang="en-US" dirty="0"/>
              <a:t> a </a:t>
            </a:r>
            <a:r>
              <a:rPr lang="en-US" dirty="0" err="1"/>
              <a:t>nebeské</a:t>
            </a:r>
            <a:r>
              <a:rPr lang="en-US" dirty="0"/>
              <a:t> </a:t>
            </a:r>
            <a:r>
              <a:rPr lang="en-US" dirty="0" err="1"/>
              <a:t>ptactvo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všechnu</a:t>
            </a:r>
            <a:r>
              <a:rPr lang="en-US" dirty="0"/>
              <a:t> </a:t>
            </a:r>
            <a:r>
              <a:rPr lang="en-US" dirty="0" err="1"/>
              <a:t>polní</a:t>
            </a:r>
            <a:r>
              <a:rPr lang="en-US" dirty="0"/>
              <a:t> </a:t>
            </a:r>
            <a:r>
              <a:rPr lang="en-US" dirty="0" err="1"/>
              <a:t>zvěř</a:t>
            </a:r>
            <a:r>
              <a:rPr lang="en-US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Ale </a:t>
            </a:r>
            <a:r>
              <a:rPr lang="en-US" dirty="0"/>
              <a:t>pro </a:t>
            </a:r>
            <a:r>
              <a:rPr lang="en-US" dirty="0" err="1"/>
              <a:t>člověka</a:t>
            </a:r>
            <a:r>
              <a:rPr lang="en-US" dirty="0"/>
              <a:t> se </a:t>
            </a:r>
            <a:r>
              <a:rPr lang="en-US" dirty="0" err="1"/>
              <a:t>nenašla</a:t>
            </a:r>
            <a:r>
              <a:rPr lang="en-US" dirty="0"/>
              <a:t> </a:t>
            </a:r>
            <a:r>
              <a:rPr lang="en-US" b="1" dirty="0" err="1"/>
              <a:t>pomoc</a:t>
            </a:r>
            <a:r>
              <a:rPr lang="en-US" b="1" dirty="0"/>
              <a:t> </a:t>
            </a:r>
            <a:r>
              <a:rPr lang="en-US" b="1" dirty="0" err="1"/>
              <a:t>jemu</a:t>
            </a:r>
            <a:r>
              <a:rPr lang="en-US" b="1" dirty="0"/>
              <a:t> </a:t>
            </a:r>
            <a:r>
              <a:rPr lang="en-US" b="1" dirty="0" err="1"/>
              <a:t>rovná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97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Žena (2,21-22)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10578363" cy="358464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21</a:t>
            </a:r>
            <a:r>
              <a:rPr lang="en-US" dirty="0"/>
              <a:t> I </a:t>
            </a:r>
            <a:r>
              <a:rPr lang="en-US" dirty="0" err="1"/>
              <a:t>uvedl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 </a:t>
            </a:r>
            <a:r>
              <a:rPr lang="en-US" dirty="0" err="1"/>
              <a:t>mrákotu</a:t>
            </a:r>
            <a:r>
              <a:rPr lang="en-US" dirty="0"/>
              <a:t>,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usnul</a:t>
            </a:r>
            <a:r>
              <a:rPr lang="en-US" dirty="0"/>
              <a:t>. </a:t>
            </a:r>
            <a:r>
              <a:rPr lang="en-US" dirty="0" err="1"/>
              <a:t>Vzal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z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žeber</a:t>
            </a:r>
            <a:r>
              <a:rPr lang="en-US" dirty="0"/>
              <a:t> a </a:t>
            </a:r>
            <a:r>
              <a:rPr lang="en-US" dirty="0" err="1"/>
              <a:t>uzavřel</a:t>
            </a:r>
            <a:r>
              <a:rPr lang="en-US" dirty="0"/>
              <a:t> to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/>
              <a:t>masem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22</a:t>
            </a:r>
            <a:r>
              <a:rPr lang="en-US" dirty="0"/>
              <a:t> A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utvořil</a:t>
            </a:r>
            <a:r>
              <a:rPr lang="en-US" dirty="0"/>
              <a:t> z </a:t>
            </a:r>
            <a:r>
              <a:rPr lang="en-US" dirty="0" err="1"/>
              <a:t>žebra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vzal</a:t>
            </a:r>
            <a:r>
              <a:rPr lang="en-US" dirty="0"/>
              <a:t> z </a:t>
            </a:r>
            <a:r>
              <a:rPr lang="en-US" dirty="0" err="1"/>
              <a:t>člověka</a:t>
            </a:r>
            <a:r>
              <a:rPr lang="en-US" dirty="0"/>
              <a:t>, </a:t>
            </a:r>
            <a:r>
              <a:rPr lang="en-US" dirty="0" err="1"/>
              <a:t>ženu</a:t>
            </a:r>
            <a:r>
              <a:rPr lang="en-US" dirty="0"/>
              <a:t> a </a:t>
            </a:r>
            <a:r>
              <a:rPr lang="en-US" dirty="0" err="1"/>
              <a:t>přivedl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 k </a:t>
            </a:r>
            <a:r>
              <a:rPr lang="en-US" dirty="0" err="1" smtClean="0"/>
              <a:t>němu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Mrákota </a:t>
            </a:r>
            <a:r>
              <a:rPr lang="cs-CZ" b="1" dirty="0" smtClean="0"/>
              <a:t>(</a:t>
            </a:r>
            <a:r>
              <a:rPr lang="cs-CZ" b="1" dirty="0" err="1" smtClean="0"/>
              <a:t>tardemah</a:t>
            </a:r>
            <a:r>
              <a:rPr lang="cs-CZ" b="1" dirty="0" smtClean="0"/>
              <a:t>)</a:t>
            </a:r>
            <a:r>
              <a:rPr lang="cs-CZ" dirty="0" smtClean="0"/>
              <a:t>, srov. </a:t>
            </a:r>
            <a:r>
              <a:rPr lang="cs-CZ" dirty="0" err="1" smtClean="0"/>
              <a:t>Gn</a:t>
            </a:r>
            <a:r>
              <a:rPr lang="cs-CZ" dirty="0" smtClean="0"/>
              <a:t> 15,12, jen tak se lze setkat s Bohem</a:t>
            </a:r>
          </a:p>
          <a:p>
            <a:pPr marL="0" indent="0">
              <a:buNone/>
            </a:pPr>
            <a:r>
              <a:rPr lang="cs-CZ" dirty="0" smtClean="0"/>
              <a:t>Žebro </a:t>
            </a:r>
            <a:r>
              <a:rPr lang="cs-CZ" b="1" dirty="0" smtClean="0"/>
              <a:t>(sela)</a:t>
            </a:r>
            <a:r>
              <a:rPr lang="cs-CZ" dirty="0" smtClean="0"/>
              <a:t>, také bok, strana oltáře nebo </a:t>
            </a:r>
            <a:r>
              <a:rPr lang="cs-CZ" dirty="0" err="1" smtClean="0"/>
              <a:t>velesvatyně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00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Manželství (2,23-25)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23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zvolal</a:t>
            </a:r>
            <a:r>
              <a:rPr lang="en-US" dirty="0"/>
              <a:t>: "Toto je </a:t>
            </a:r>
            <a:r>
              <a:rPr lang="en-US" dirty="0" err="1"/>
              <a:t>kost</a:t>
            </a:r>
            <a:r>
              <a:rPr lang="en-US" dirty="0"/>
              <a:t> z </a:t>
            </a:r>
            <a:r>
              <a:rPr lang="en-US" dirty="0" err="1"/>
              <a:t>mých</a:t>
            </a:r>
            <a:r>
              <a:rPr lang="en-US" dirty="0"/>
              <a:t> </a:t>
            </a:r>
            <a:r>
              <a:rPr lang="en-US" dirty="0" err="1"/>
              <a:t>kostí</a:t>
            </a:r>
            <a:r>
              <a:rPr lang="en-US" dirty="0"/>
              <a:t> a </a:t>
            </a:r>
            <a:r>
              <a:rPr lang="en-US" dirty="0" err="1"/>
              <a:t>tělo</a:t>
            </a:r>
            <a:r>
              <a:rPr lang="en-US" dirty="0"/>
              <a:t> z </a:t>
            </a:r>
            <a:r>
              <a:rPr lang="en-US" dirty="0" err="1"/>
              <a:t>mého</a:t>
            </a:r>
            <a:r>
              <a:rPr lang="en-US" dirty="0"/>
              <a:t> </a:t>
            </a:r>
            <a:r>
              <a:rPr lang="en-US" dirty="0" err="1"/>
              <a:t>těla</a:t>
            </a:r>
            <a:r>
              <a:rPr lang="en-US" dirty="0"/>
              <a:t>! </a:t>
            </a:r>
            <a:r>
              <a:rPr lang="en-US" dirty="0" err="1"/>
              <a:t>Ať</a:t>
            </a:r>
            <a:r>
              <a:rPr lang="en-US" dirty="0"/>
              <a:t> </a:t>
            </a:r>
            <a:r>
              <a:rPr lang="en-US" dirty="0" err="1"/>
              <a:t>muženou</a:t>
            </a:r>
            <a:r>
              <a:rPr lang="en-US" dirty="0"/>
              <a:t> se </a:t>
            </a:r>
            <a:r>
              <a:rPr lang="en-US" dirty="0" err="1"/>
              <a:t>nazývá</a:t>
            </a:r>
            <a:r>
              <a:rPr lang="en-US" dirty="0"/>
              <a:t>, </a:t>
            </a:r>
            <a:r>
              <a:rPr lang="en-US" dirty="0" err="1"/>
              <a:t>vždyť</a:t>
            </a:r>
            <a:r>
              <a:rPr lang="en-US" dirty="0"/>
              <a:t> z </a:t>
            </a:r>
            <a:r>
              <a:rPr lang="en-US" dirty="0" err="1"/>
              <a:t>muže</a:t>
            </a:r>
            <a:r>
              <a:rPr lang="en-US" dirty="0"/>
              <a:t> </a:t>
            </a:r>
            <a:r>
              <a:rPr lang="en-US" dirty="0" err="1"/>
              <a:t>vzata</a:t>
            </a:r>
            <a:r>
              <a:rPr lang="en-US" dirty="0"/>
              <a:t> jest."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24</a:t>
            </a:r>
            <a:r>
              <a:rPr lang="en-US" dirty="0"/>
              <a:t> Proto </a:t>
            </a:r>
            <a:r>
              <a:rPr lang="en-US" dirty="0" err="1"/>
              <a:t>opustí</a:t>
            </a:r>
            <a:r>
              <a:rPr lang="en-US" dirty="0"/>
              <a:t> </a:t>
            </a:r>
            <a:r>
              <a:rPr lang="en-US" dirty="0" err="1"/>
              <a:t>muž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otce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matku</a:t>
            </a:r>
            <a:r>
              <a:rPr lang="en-US" dirty="0"/>
              <a:t> a </a:t>
            </a:r>
            <a:r>
              <a:rPr lang="en-US" dirty="0" err="1"/>
              <a:t>přilne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ženě</a:t>
            </a:r>
            <a:r>
              <a:rPr lang="en-US" dirty="0"/>
              <a:t> a </a:t>
            </a:r>
            <a:r>
              <a:rPr lang="en-US" dirty="0" err="1"/>
              <a:t>stanou</a:t>
            </a:r>
            <a:r>
              <a:rPr lang="en-US" dirty="0"/>
              <a:t> se </a:t>
            </a:r>
            <a:r>
              <a:rPr lang="en-US" dirty="0" err="1"/>
              <a:t>jedním</a:t>
            </a:r>
            <a:r>
              <a:rPr lang="en-US" dirty="0"/>
              <a:t> </a:t>
            </a:r>
            <a:r>
              <a:rPr lang="en-US" dirty="0" err="1"/>
              <a:t>tělem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25</a:t>
            </a:r>
            <a:r>
              <a:rPr lang="en-US" dirty="0"/>
              <a:t> Oba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byli</a:t>
            </a:r>
            <a:r>
              <a:rPr lang="en-US" dirty="0"/>
              <a:t> </a:t>
            </a:r>
            <a:r>
              <a:rPr lang="en-US" dirty="0" err="1"/>
              <a:t>nazí</a:t>
            </a:r>
            <a:r>
              <a:rPr lang="en-US" dirty="0"/>
              <a:t>,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, ale </a:t>
            </a:r>
            <a:r>
              <a:rPr lang="en-US" dirty="0" err="1"/>
              <a:t>nestyděli</a:t>
            </a:r>
            <a:r>
              <a:rPr lang="en-US" dirty="0"/>
              <a:t> 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79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48616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Lidé všech dob, míst a náboženství se ptají: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Odkud </a:t>
            </a:r>
            <a:r>
              <a:rPr lang="cs-CZ" dirty="0"/>
              <a:t>pochází nebe a země?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Odkud </a:t>
            </a:r>
            <a:r>
              <a:rPr lang="cs-CZ" dirty="0"/>
              <a:t>přichází člověk? Co je jeho podstatou, jaké je jeho postavení ve světě a určení?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Jaký </a:t>
            </a:r>
            <a:r>
              <a:rPr lang="cs-CZ" dirty="0"/>
              <a:t>je jeho vztah k Bohu?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Proč </a:t>
            </a:r>
            <a:r>
              <a:rPr lang="cs-CZ" dirty="0"/>
              <a:t>je na světě zlo?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Proč </a:t>
            </a:r>
            <a:r>
              <a:rPr lang="cs-CZ" dirty="0"/>
              <a:t>je smrt tak děsivá?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Jaká </a:t>
            </a:r>
            <a:r>
              <a:rPr lang="cs-CZ" dirty="0"/>
              <a:t>je tedy židovsko-křesťanská (euroatlantická) odpověď?</a:t>
            </a:r>
          </a:p>
        </p:txBody>
      </p:sp>
    </p:spTree>
    <p:extLst>
      <p:ext uri="{BB962C8B-B14F-4D97-AF65-F5344CB8AC3E}">
        <p14:creationId xmlns:p14="http://schemas.microsoft.com/office/powerpoint/2010/main" val="139263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2624" y="-1478570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3" y="218941"/>
            <a:ext cx="11874321" cy="582125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5400" dirty="0" err="1" smtClean="0">
                <a:latin typeface="Bwhebb" panose="00000400000000000000" pitchFamily="2" charset="0"/>
              </a:rPr>
              <a:t>yrI+f'B.mi</a:t>
            </a:r>
            <a:r>
              <a:rPr lang="en-US" sz="5400" dirty="0" smtClean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rf"ßb'W</a:t>
            </a:r>
            <a:r>
              <a:rPr lang="en-US" sz="5400" dirty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ym;êc</a:t>
            </a:r>
            <a:r>
              <a:rPr lang="en-US" sz="5400" dirty="0">
                <a:latin typeface="Bwhebb" panose="00000400000000000000" pitchFamily="2" charset="0"/>
              </a:rPr>
              <a:t>'[]me( ~c,[,… ~[;P;ªh; </a:t>
            </a:r>
            <a:r>
              <a:rPr lang="en-US" sz="5400" dirty="0" err="1">
                <a:latin typeface="Bwhebb" panose="00000400000000000000" pitchFamily="2" charset="0"/>
              </a:rPr>
              <a:t>tazOæ</a:t>
            </a:r>
            <a:r>
              <a:rPr lang="en-US" sz="5400" dirty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è~d"a'h</a:t>
            </a:r>
            <a:r>
              <a:rPr lang="en-US" sz="5400" dirty="0">
                <a:latin typeface="Bwhebb" panose="00000400000000000000" pitchFamily="2" charset="0"/>
              </a:rPr>
              <a:t>'¥ </a:t>
            </a:r>
            <a:r>
              <a:rPr lang="en-US" sz="5400" dirty="0" err="1">
                <a:latin typeface="Bwhebb" panose="00000400000000000000" pitchFamily="2" charset="0"/>
              </a:rPr>
              <a:t>érm,aYOw</a:t>
            </a:r>
            <a:r>
              <a:rPr lang="en-US" sz="5400" dirty="0" smtClean="0">
                <a:latin typeface="Bwhebb" panose="00000400000000000000" pitchFamily="2" charset="0"/>
              </a:rPr>
              <a:t>:</a:t>
            </a:r>
            <a:endParaRPr lang="cs-CZ" sz="5400" dirty="0" smtClean="0">
              <a:latin typeface="Bwhebb" panose="00000400000000000000" pitchFamily="2" charset="0"/>
            </a:endParaRPr>
          </a:p>
          <a:p>
            <a:pPr marL="0" indent="0" algn="r">
              <a:buNone/>
            </a:pPr>
            <a:r>
              <a:rPr lang="en-US" sz="5400" dirty="0" smtClean="0">
                <a:latin typeface="Bwhebb" panose="00000400000000000000" pitchFamily="2" charset="0"/>
              </a:rPr>
              <a:t>`</a:t>
            </a:r>
            <a:r>
              <a:rPr lang="en-US" sz="5400" dirty="0" err="1" smtClean="0">
                <a:latin typeface="Bwhebb" panose="00000400000000000000" pitchFamily="2" charset="0"/>
              </a:rPr>
              <a:t>taZO</a:t>
            </a:r>
            <a:r>
              <a:rPr lang="en-US" sz="5400" dirty="0">
                <a:latin typeface="Bwhebb" panose="00000400000000000000" pitchFamily="2" charset="0"/>
              </a:rPr>
              <a:t>*-</a:t>
            </a:r>
            <a:r>
              <a:rPr lang="en-US" sz="5400" dirty="0" err="1">
                <a:latin typeface="Bwhebb" panose="00000400000000000000" pitchFamily="2" charset="0"/>
              </a:rPr>
              <a:t>hx'q</a:t>
            </a:r>
            <a:r>
              <a:rPr lang="en-US" sz="5400" dirty="0">
                <a:latin typeface="Bwhebb" panose="00000400000000000000" pitchFamily="2" charset="0"/>
              </a:rPr>
              <a:t>\</a:t>
            </a:r>
            <a:r>
              <a:rPr lang="en-US" sz="5400" dirty="0" err="1">
                <a:latin typeface="Bwhebb" panose="00000400000000000000" pitchFamily="2" charset="0"/>
              </a:rPr>
              <a:t>lu</a:t>
            </a:r>
            <a:r>
              <a:rPr lang="en-US" sz="5400" dirty="0">
                <a:latin typeface="Bwhebb" panose="00000400000000000000" pitchFamily="2" charset="0"/>
              </a:rPr>
              <a:t>( </a:t>
            </a:r>
            <a:r>
              <a:rPr lang="en-US" sz="5400" dirty="0" err="1">
                <a:latin typeface="Bwhebb" panose="00000400000000000000" pitchFamily="2" charset="0"/>
              </a:rPr>
              <a:t>vyaiÞme</a:t>
            </a:r>
            <a:r>
              <a:rPr lang="en-US" sz="5400" dirty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yKiî</a:t>
            </a:r>
            <a:r>
              <a:rPr lang="en-US" sz="5400" dirty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hV'êai</a:t>
            </a:r>
            <a:r>
              <a:rPr lang="en-US" sz="5400" dirty="0">
                <a:latin typeface="Bwhebb" panose="00000400000000000000" pitchFamily="2" charset="0"/>
              </a:rPr>
              <a:t> </a:t>
            </a:r>
            <a:r>
              <a:rPr lang="en-US" sz="5400" dirty="0" err="1">
                <a:latin typeface="Bwhebb" panose="00000400000000000000" pitchFamily="2" charset="0"/>
              </a:rPr>
              <a:t>arEäQ'yI</a:t>
            </a:r>
            <a:r>
              <a:rPr lang="en-US" sz="5400" dirty="0">
                <a:latin typeface="Bwhebb" panose="00000400000000000000" pitchFamily="2" charset="0"/>
              </a:rPr>
              <a:t> ‘</a:t>
            </a:r>
            <a:r>
              <a:rPr lang="en-US" sz="5400" dirty="0" err="1" smtClean="0">
                <a:latin typeface="Bwhebb" panose="00000400000000000000" pitchFamily="2" charset="0"/>
              </a:rPr>
              <a:t>tazOl</a:t>
            </a:r>
            <a:r>
              <a:rPr lang="en-US" sz="5400" dirty="0" smtClean="0">
                <a:latin typeface="Bwhebb" panose="00000400000000000000" pitchFamily="2" charset="0"/>
              </a:rPr>
              <a:t>.</a:t>
            </a:r>
            <a:endParaRPr lang="cs-CZ" sz="5400" dirty="0" smtClean="0">
              <a:latin typeface="Bwhebb" panose="00000400000000000000" pitchFamily="2" charset="0"/>
            </a:endParaRPr>
          </a:p>
          <a:p>
            <a:pPr marL="0" indent="0">
              <a:buNone/>
            </a:pPr>
            <a:r>
              <a:rPr lang="cs-CZ" dirty="0" smtClean="0"/>
              <a:t>Iš – </a:t>
            </a:r>
            <a:r>
              <a:rPr lang="cs-CZ" dirty="0" err="1" smtClean="0"/>
              <a:t>iššá</a:t>
            </a:r>
            <a:r>
              <a:rPr lang="cs-CZ" dirty="0" smtClean="0"/>
              <a:t> (muž – „</a:t>
            </a:r>
            <a:r>
              <a:rPr lang="cs-CZ" dirty="0" err="1" smtClean="0"/>
              <a:t>mužena</a:t>
            </a:r>
            <a:r>
              <a:rPr lang="cs-CZ" dirty="0" smtClean="0"/>
              <a:t>“, manžel – manželka)</a:t>
            </a:r>
          </a:p>
          <a:p>
            <a:pPr marL="0" indent="0">
              <a:buNone/>
            </a:pPr>
            <a:r>
              <a:rPr lang="cs-CZ" dirty="0" smtClean="0"/>
              <a:t>Ježíš se na verš 24 bude odvolávat jako na verš ustavující manželství (srov. </a:t>
            </a:r>
            <a:r>
              <a:rPr lang="cs-CZ" dirty="0" err="1" smtClean="0"/>
              <a:t>Mk</a:t>
            </a:r>
            <a:r>
              <a:rPr lang="cs-CZ" dirty="0" smtClean="0"/>
              <a:t> 10,6-9)</a:t>
            </a:r>
          </a:p>
          <a:p>
            <a:pPr marL="0" indent="0">
              <a:buNone/>
            </a:pPr>
            <a:r>
              <a:rPr lang="cs-CZ" dirty="0" smtClean="0"/>
              <a:t>„přilne“ </a:t>
            </a:r>
            <a:r>
              <a:rPr lang="cs-CZ" b="1" dirty="0" smtClean="0"/>
              <a:t>(</a:t>
            </a:r>
            <a:r>
              <a:rPr lang="cs-CZ" b="1" dirty="0" err="1" smtClean="0"/>
              <a:t>davak</a:t>
            </a:r>
            <a:r>
              <a:rPr lang="cs-CZ" b="1" dirty="0" smtClean="0"/>
              <a:t>)</a:t>
            </a:r>
            <a:r>
              <a:rPr lang="cs-CZ" dirty="0" smtClean="0"/>
              <a:t>, stejně jako učedník k Ježíšovi…</a:t>
            </a:r>
          </a:p>
          <a:p>
            <a:pPr marL="0" indent="0">
              <a:buNone/>
            </a:pPr>
            <a:r>
              <a:rPr lang="cs-CZ" dirty="0"/>
              <a:t>Z popisu této manželské lásky, která vrcholí v dítěti, a kde je muž a žena jedním tělem, chce autor u</a:t>
            </a:r>
            <a:r>
              <a:rPr lang="cs-CZ" dirty="0" smtClean="0"/>
              <a:t>kázat</a:t>
            </a:r>
            <a:r>
              <a:rPr lang="cs-CZ" dirty="0"/>
              <a:t>, že první člověk a první pár jsou ideálním vzorem člověka všech </a:t>
            </a:r>
            <a:r>
              <a:rPr lang="cs-CZ" dirty="0" smtClean="0"/>
              <a:t>dob.</a:t>
            </a:r>
            <a:endParaRPr lang="cs-CZ" dirty="0"/>
          </a:p>
          <a:p>
            <a:pPr marL="0" indent="0" algn="r">
              <a:buNone/>
            </a:pPr>
            <a:endParaRPr lang="cs-CZ" sz="5400" dirty="0">
              <a:latin typeface="Bwhebb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35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Závěrem… (co chce říct </a:t>
            </a:r>
            <a:r>
              <a:rPr lang="cs-CZ" dirty="0" err="1" smtClean="0"/>
              <a:t>g</a:t>
            </a:r>
            <a:r>
              <a:rPr lang="cs-CZ" cap="none" dirty="0" err="1" smtClean="0"/>
              <a:t>n</a:t>
            </a:r>
            <a:r>
              <a:rPr lang="cs-CZ" dirty="0" smtClean="0"/>
              <a:t> 1-2?)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318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Bůh </a:t>
            </a:r>
            <a:r>
              <a:rPr lang="cs-CZ" dirty="0"/>
              <a:t>je.</a:t>
            </a:r>
          </a:p>
          <a:p>
            <a:pPr marL="0" indent="0">
              <a:buNone/>
            </a:pPr>
            <a:r>
              <a:rPr lang="cs-CZ" dirty="0"/>
              <a:t>Svět pochází od něj, stejně jako člověk v něm.</a:t>
            </a:r>
          </a:p>
          <a:p>
            <a:pPr marL="0" indent="0">
              <a:buNone/>
            </a:pPr>
            <a:r>
              <a:rPr lang="cs-CZ" dirty="0"/>
              <a:t>Člověk je </a:t>
            </a:r>
          </a:p>
          <a:p>
            <a:pPr marL="0" indent="0">
              <a:buNone/>
            </a:pPr>
            <a:r>
              <a:rPr lang="cs-CZ" dirty="0"/>
              <a:t>1) Božím obrazem, pokračovatelem stvoření, knězem, pečujícím o stvoření jako chrám;</a:t>
            </a:r>
          </a:p>
          <a:p>
            <a:pPr marL="0" indent="0">
              <a:buNone/>
            </a:pPr>
            <a:r>
              <a:rPr lang="cs-CZ" dirty="0"/>
              <a:t>2) Prachem, který je oživen Božím dechem a který má tedy v Bohu počátek i konec</a:t>
            </a:r>
          </a:p>
          <a:p>
            <a:pPr marL="0" indent="0">
              <a:buNone/>
            </a:pPr>
            <a:r>
              <a:rPr lang="cs-CZ" dirty="0"/>
              <a:t>3) Muž a žena</a:t>
            </a:r>
          </a:p>
        </p:txBody>
      </p:sp>
    </p:spTree>
    <p:extLst>
      <p:ext uri="{BB962C8B-B14F-4D97-AF65-F5344CB8AC3E}">
        <p14:creationId xmlns:p14="http://schemas.microsoft.com/office/powerpoint/2010/main" val="207741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Jde </a:t>
            </a:r>
            <a:r>
              <a:rPr lang="cs-CZ" dirty="0" smtClean="0"/>
              <a:t>o </a:t>
            </a:r>
            <a:r>
              <a:rPr lang="cs-CZ" dirty="0"/>
              <a:t>hledání smyslu života, což žádná exaktní věda není schopna </a:t>
            </a:r>
            <a:r>
              <a:rPr lang="cs-CZ" dirty="0" smtClean="0"/>
              <a:t>odpovědět </a:t>
            </a:r>
          </a:p>
          <a:p>
            <a:pPr marL="0" indent="0">
              <a:buNone/>
            </a:pPr>
            <a:r>
              <a:rPr lang="cs-CZ" dirty="0" smtClean="0"/>
              <a:t>Odpověď</a:t>
            </a:r>
            <a:r>
              <a:rPr lang="cs-CZ" dirty="0"/>
              <a:t>, kterou nabízíme zde, může přijít jedině z Božího </a:t>
            </a:r>
            <a:r>
              <a:rPr lang="cs-CZ" dirty="0" smtClean="0"/>
              <a:t>tajemství</a:t>
            </a:r>
          </a:p>
          <a:p>
            <a:pPr marL="0" indent="0">
              <a:buNone/>
            </a:pPr>
            <a:r>
              <a:rPr lang="cs-CZ" dirty="0"/>
              <a:t>B</a:t>
            </a:r>
            <a:r>
              <a:rPr lang="cs-CZ" dirty="0" smtClean="0"/>
              <a:t>iblická </a:t>
            </a:r>
            <a:r>
              <a:rPr lang="cs-CZ" dirty="0"/>
              <a:t>zpráva to vyjadřuje prostředky odpovídajícími své </a:t>
            </a:r>
            <a:r>
              <a:rPr lang="cs-CZ" dirty="0" smtClean="0"/>
              <a:t>době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Při četbě </a:t>
            </a:r>
            <a:r>
              <a:rPr lang="cs-CZ" dirty="0" err="1"/>
              <a:t>Gn</a:t>
            </a:r>
            <a:r>
              <a:rPr lang="cs-CZ" dirty="0"/>
              <a:t> 1 – 2 je třeba mít na paměti literární druh tohoto </a:t>
            </a:r>
            <a:r>
              <a:rPr lang="cs-CZ" dirty="0" smtClean="0"/>
              <a:t>textu: </a:t>
            </a:r>
            <a:r>
              <a:rPr lang="cs-CZ" dirty="0" err="1" smtClean="0"/>
              <a:t>eziologie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78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Počátky světa a </a:t>
            </a:r>
            <a:r>
              <a:rPr lang="cs-CZ" b="1" dirty="0" smtClean="0"/>
              <a:t>lidstva, </a:t>
            </a:r>
            <a:r>
              <a:rPr lang="cs-CZ" b="1" dirty="0" err="1" smtClean="0"/>
              <a:t>G</a:t>
            </a:r>
            <a:r>
              <a:rPr lang="cs-CZ" b="1" cap="none" dirty="0" err="1" smtClean="0"/>
              <a:t>n</a:t>
            </a:r>
            <a:r>
              <a:rPr lang="cs-CZ" b="1" dirty="0" smtClean="0"/>
              <a:t> </a:t>
            </a:r>
            <a:r>
              <a:rPr lang="cs-CZ" b="1" dirty="0"/>
              <a:t>1 – 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T</a:t>
            </a:r>
            <a:r>
              <a:rPr lang="cs-CZ" dirty="0" smtClean="0"/>
              <a:t>riptych </a:t>
            </a:r>
            <a:r>
              <a:rPr lang="cs-CZ" dirty="0"/>
              <a:t>= obraz o třech doplňujících se pohledech.</a:t>
            </a:r>
          </a:p>
          <a:p>
            <a:pPr marL="0" lvl="0" indent="0">
              <a:buNone/>
            </a:pPr>
            <a:r>
              <a:rPr lang="cs-CZ" dirty="0" smtClean="0"/>
              <a:t>1) Svět</a:t>
            </a:r>
            <a:r>
              <a:rPr lang="cs-CZ" dirty="0"/>
              <a:t>, jak vyšel z Boží ruky a člověk ve svém původním štěstí (</a:t>
            </a:r>
            <a:r>
              <a:rPr lang="cs-CZ" dirty="0" err="1"/>
              <a:t>Gn</a:t>
            </a:r>
            <a:r>
              <a:rPr lang="cs-CZ" dirty="0"/>
              <a:t> 1 – 2; stvoření světa a člověka, ráj, kdo jsou muž a žena)</a:t>
            </a:r>
          </a:p>
          <a:p>
            <a:pPr marL="0" lvl="0" indent="0">
              <a:buNone/>
            </a:pPr>
            <a:r>
              <a:rPr lang="cs-CZ" dirty="0" smtClean="0"/>
              <a:t>2) Počátek </a:t>
            </a:r>
            <a:r>
              <a:rPr lang="cs-CZ" dirty="0"/>
              <a:t>zla, trest člověka a postupná korupce lidstva (</a:t>
            </a:r>
            <a:r>
              <a:rPr lang="cs-CZ" dirty="0" err="1"/>
              <a:t>Gn</a:t>
            </a:r>
            <a:r>
              <a:rPr lang="cs-CZ" dirty="0"/>
              <a:t> 3 – 11; hřích, Kain a Ábel, potopa, Babylónská věž)</a:t>
            </a:r>
          </a:p>
          <a:p>
            <a:pPr marL="0" indent="0">
              <a:buNone/>
            </a:pPr>
            <a:r>
              <a:rPr lang="cs-CZ" dirty="0" smtClean="0"/>
              <a:t>3) Dějiny </a:t>
            </a:r>
            <a:r>
              <a:rPr lang="cs-CZ" dirty="0"/>
              <a:t>Boží lásky a milosrdenství již od počátku lidstva (</a:t>
            </a:r>
            <a:r>
              <a:rPr lang="cs-CZ" dirty="0" err="1"/>
              <a:t>Gn</a:t>
            </a:r>
            <a:r>
              <a:rPr lang="cs-CZ" dirty="0"/>
              <a:t> 3,15, první evangelium, </a:t>
            </a:r>
            <a:r>
              <a:rPr lang="cs-CZ" dirty="0" err="1"/>
              <a:t>Gn</a:t>
            </a:r>
            <a:r>
              <a:rPr lang="cs-CZ" dirty="0"/>
              <a:t> 9,1-17 smlouva s Noem)</a:t>
            </a:r>
          </a:p>
        </p:txBody>
      </p:sp>
    </p:spTree>
    <p:extLst>
      <p:ext uri="{BB962C8B-B14F-4D97-AF65-F5344CB8AC3E}">
        <p14:creationId xmlns:p14="http://schemas.microsoft.com/office/powerpoint/2010/main" val="231065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Hymnus na Boha Stvořitele: </a:t>
            </a:r>
            <a:r>
              <a:rPr lang="cs-CZ" b="1" dirty="0" smtClean="0"/>
              <a:t>první </a:t>
            </a:r>
            <a:r>
              <a:rPr lang="cs-CZ" b="1" dirty="0"/>
              <a:t>zpráva o stvoření (</a:t>
            </a:r>
            <a:r>
              <a:rPr lang="cs-CZ" b="1" dirty="0" err="1" smtClean="0"/>
              <a:t>G</a:t>
            </a:r>
            <a:r>
              <a:rPr lang="cs-CZ" b="1" cap="none" dirty="0" err="1" smtClean="0"/>
              <a:t>n</a:t>
            </a:r>
            <a:r>
              <a:rPr lang="cs-CZ" b="1" dirty="0" smtClean="0"/>
              <a:t> </a:t>
            </a:r>
            <a:r>
              <a:rPr lang="cs-CZ" b="1" dirty="0"/>
              <a:t>1,1 – </a:t>
            </a:r>
            <a:r>
              <a:rPr lang="cs-CZ" b="1" dirty="0" smtClean="0"/>
              <a:t>2,4</a:t>
            </a:r>
            <a:r>
              <a:rPr lang="cs-CZ" b="1" cap="none" dirty="0" smtClean="0"/>
              <a:t>a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H</a:t>
            </a:r>
            <a:r>
              <a:rPr lang="cs-CZ" b="1" dirty="0" smtClean="0"/>
              <a:t>istorický </a:t>
            </a:r>
            <a:r>
              <a:rPr lang="cs-CZ" b="1" dirty="0"/>
              <a:t>kontext </a:t>
            </a:r>
            <a:r>
              <a:rPr lang="cs-CZ" b="1" dirty="0" smtClean="0"/>
              <a:t>vzniku</a:t>
            </a:r>
            <a:r>
              <a:rPr lang="cs-CZ" dirty="0"/>
              <a:t>:</a:t>
            </a:r>
            <a:r>
              <a:rPr lang="cs-CZ" dirty="0" smtClean="0"/>
              <a:t> babylónský </a:t>
            </a:r>
            <a:r>
              <a:rPr lang="cs-CZ" dirty="0"/>
              <a:t>exil (587-536 př.Kr</a:t>
            </a:r>
            <a:r>
              <a:rPr lang="cs-CZ" dirty="0" smtClean="0"/>
              <a:t>.) </a:t>
            </a:r>
          </a:p>
          <a:p>
            <a:pPr marL="0" indent="0">
              <a:buNone/>
            </a:pPr>
            <a:r>
              <a:rPr lang="cs-CZ" b="1" dirty="0" smtClean="0"/>
              <a:t>Cíl</a:t>
            </a:r>
            <a:r>
              <a:rPr lang="cs-CZ" dirty="0" smtClean="0"/>
              <a:t>: 	kritika </a:t>
            </a:r>
            <a:r>
              <a:rPr lang="cs-CZ" dirty="0"/>
              <a:t>babylónského </a:t>
            </a:r>
            <a:r>
              <a:rPr lang="cs-CZ" dirty="0" smtClean="0"/>
              <a:t>náboženství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ospravedlnění </a:t>
            </a:r>
            <a:r>
              <a:rPr lang="cs-CZ" dirty="0"/>
              <a:t>přikázání o </a:t>
            </a:r>
            <a:r>
              <a:rPr lang="cs-CZ" dirty="0" smtClean="0"/>
              <a:t>sobotě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umožnit tak </a:t>
            </a:r>
            <a:r>
              <a:rPr lang="cs-CZ" dirty="0"/>
              <a:t>přežití v exilu</a:t>
            </a:r>
          </a:p>
        </p:txBody>
      </p:sp>
    </p:spTree>
    <p:extLst>
      <p:ext uri="{BB962C8B-B14F-4D97-AF65-F5344CB8AC3E}">
        <p14:creationId xmlns:p14="http://schemas.microsoft.com/office/powerpoint/2010/main" val="74252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Hymnus na Boha Stvořitele: první zpráva o stvoření (</a:t>
            </a:r>
            <a:r>
              <a:rPr lang="cs-CZ" b="1" dirty="0" err="1"/>
              <a:t>G</a:t>
            </a:r>
            <a:r>
              <a:rPr lang="cs-CZ" b="1" cap="none" dirty="0" err="1"/>
              <a:t>n</a:t>
            </a:r>
            <a:r>
              <a:rPr lang="cs-CZ" b="1" dirty="0"/>
              <a:t> 1,1 – 2,4</a:t>
            </a:r>
            <a:r>
              <a:rPr lang="cs-CZ" b="1" cap="none" dirty="0"/>
              <a:t>a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Boží </a:t>
            </a:r>
            <a:r>
              <a:rPr lang="cs-CZ" dirty="0" smtClean="0"/>
              <a:t>tvoření: prototyp </a:t>
            </a:r>
            <a:r>
              <a:rPr lang="cs-CZ" dirty="0"/>
              <a:t>práce </a:t>
            </a:r>
            <a:r>
              <a:rPr lang="cs-CZ" dirty="0" smtClean="0"/>
              <a:t>člověka </a:t>
            </a:r>
          </a:p>
          <a:p>
            <a:pPr marL="0" indent="0">
              <a:buNone/>
            </a:pPr>
            <a:r>
              <a:rPr lang="cs-CZ" dirty="0" smtClean="0"/>
              <a:t>Symbolicky </a:t>
            </a:r>
            <a:r>
              <a:rPr lang="cs-CZ" dirty="0"/>
              <a:t>rozděleno do sedmi dnů: šest dní práce, jeden den </a:t>
            </a:r>
            <a:r>
              <a:rPr lang="cs-CZ" dirty="0" smtClean="0"/>
              <a:t>odpočinku </a:t>
            </a:r>
          </a:p>
          <a:p>
            <a:pPr marL="0" indent="0">
              <a:buNone/>
            </a:pPr>
            <a:r>
              <a:rPr lang="cs-CZ" dirty="0" smtClean="0"/>
              <a:t>Závěr </a:t>
            </a:r>
            <a:r>
              <a:rPr lang="cs-CZ" dirty="0"/>
              <a:t>(2,1-4a), </a:t>
            </a:r>
            <a:r>
              <a:rPr lang="cs-CZ" dirty="0" smtClean="0"/>
              <a:t>posvátný </a:t>
            </a:r>
            <a:r>
              <a:rPr lang="cs-CZ" dirty="0"/>
              <a:t>sedmý den, ukončení stvoření, ukončení práce, požehnání a posvěcení soboty, </a:t>
            </a:r>
            <a:r>
              <a:rPr lang="cs-CZ" dirty="0" smtClean="0"/>
              <a:t>plný pojmu </a:t>
            </a:r>
            <a:r>
              <a:rPr lang="cs-CZ" i="1" dirty="0" smtClean="0"/>
              <a:t>šabat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Kořen </a:t>
            </a:r>
            <a:r>
              <a:rPr lang="cs-CZ" i="1" dirty="0" smtClean="0"/>
              <a:t>šabat</a:t>
            </a:r>
            <a:r>
              <a:rPr lang="cs-CZ" dirty="0" smtClean="0"/>
              <a:t>: </a:t>
            </a:r>
            <a:r>
              <a:rPr lang="cs-CZ" dirty="0"/>
              <a:t>dokončit, přestat, odpočinout </a:t>
            </a:r>
            <a:r>
              <a:rPr lang="cs-CZ" dirty="0" smtClean="0"/>
              <a:t>si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84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Hymnus na Boha Stvořitele: první zpráva o stvoření (</a:t>
            </a:r>
            <a:r>
              <a:rPr lang="cs-CZ" b="1" dirty="0" err="1"/>
              <a:t>G</a:t>
            </a:r>
            <a:r>
              <a:rPr lang="cs-CZ" b="1" cap="none" dirty="0" err="1"/>
              <a:t>n</a:t>
            </a:r>
            <a:r>
              <a:rPr lang="cs-CZ" b="1" dirty="0"/>
              <a:t> 1,1 – 2,4</a:t>
            </a:r>
            <a:r>
              <a:rPr lang="cs-CZ" b="1" cap="none" dirty="0"/>
              <a:t>a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41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Člověk: vrchol pyramidy, má </a:t>
            </a:r>
            <a:r>
              <a:rPr lang="cs-CZ" dirty="0"/>
              <a:t>se chovat tak, jak se choval </a:t>
            </a:r>
            <a:r>
              <a:rPr lang="cs-CZ" dirty="0" smtClean="0"/>
              <a:t>Bůh </a:t>
            </a:r>
          </a:p>
          <a:p>
            <a:pPr marL="0" indent="0">
              <a:buNone/>
            </a:pPr>
            <a:r>
              <a:rPr lang="cs-CZ" dirty="0" smtClean="0"/>
              <a:t>Týdenní schéma: pozorování </a:t>
            </a:r>
            <a:r>
              <a:rPr lang="cs-CZ" dirty="0"/>
              <a:t>nebeských </a:t>
            </a:r>
            <a:r>
              <a:rPr lang="cs-CZ" dirty="0" smtClean="0"/>
              <a:t>těles, kritika </a:t>
            </a:r>
            <a:r>
              <a:rPr lang="cs-CZ" dirty="0"/>
              <a:t>babylónského náboženství, které nebeská tělesa </a:t>
            </a:r>
            <a:r>
              <a:rPr lang="cs-CZ" dirty="0" smtClean="0"/>
              <a:t>uctívá </a:t>
            </a:r>
          </a:p>
          <a:p>
            <a:pPr marL="0" indent="0">
              <a:buNone/>
            </a:pPr>
            <a:r>
              <a:rPr lang="cs-CZ" dirty="0" smtClean="0"/>
              <a:t>Ukazuje, </a:t>
            </a:r>
            <a:r>
              <a:rPr lang="cs-CZ" dirty="0"/>
              <a:t>že všechny věci, které nás obklopují, byly stvořeny Bohem, protože Bůh je i Stvořitelem </a:t>
            </a:r>
            <a:r>
              <a:rPr lang="cs-CZ" dirty="0" smtClean="0"/>
              <a:t>času </a:t>
            </a:r>
          </a:p>
          <a:p>
            <a:pPr marL="0" indent="0">
              <a:buNone/>
            </a:pPr>
            <a:r>
              <a:rPr lang="cs-CZ" dirty="0" smtClean="0"/>
              <a:t>Babylóňané </a:t>
            </a:r>
            <a:r>
              <a:rPr lang="cs-CZ" dirty="0"/>
              <a:t>zbořili židům chrám. Oni však vyprávěním o stvoření staví chrám </a:t>
            </a:r>
            <a:r>
              <a:rPr lang="cs-CZ" dirty="0" smtClean="0"/>
              <a:t>nový</a:t>
            </a:r>
          </a:p>
          <a:p>
            <a:pPr marL="0" indent="0">
              <a:buNone/>
            </a:pPr>
            <a:r>
              <a:rPr lang="cs-CZ" dirty="0" smtClean="0"/>
              <a:t>Člověk: knězem v chrámu přírody, tvůrcem k obrazu Tvůrce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1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304</TotalTime>
  <Words>2578</Words>
  <Application>Microsoft Office PowerPoint</Application>
  <PresentationFormat>Širokoúhlá obrazovka</PresentationFormat>
  <Paragraphs>194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Bwhebb</vt:lpstr>
      <vt:lpstr>Trebuchet MS</vt:lpstr>
      <vt:lpstr>Tw Cen MT</vt:lpstr>
      <vt:lpstr>Obvod</vt:lpstr>
      <vt:lpstr>Kořeny euroatlantické civilizace jsou kořeny biblické.  Počátky světa a lidstva</vt:lpstr>
      <vt:lpstr>úvod</vt:lpstr>
      <vt:lpstr>úvod</vt:lpstr>
      <vt:lpstr>úvod</vt:lpstr>
      <vt:lpstr>úvod</vt:lpstr>
      <vt:lpstr>Počátky světa a lidstva, Gn 1 – 11</vt:lpstr>
      <vt:lpstr>Hymnus na Boha Stvořitele: první zpráva o stvoření (Gn 1,1 – 2,4a)</vt:lpstr>
      <vt:lpstr>Hymnus na Boha Stvořitele: první zpráva o stvoření (Gn 1,1 – 2,4a)</vt:lpstr>
      <vt:lpstr>Hymnus na Boha Stvořitele: první zpráva o stvoření (Gn 1,1 – 2,4a)</vt:lpstr>
      <vt:lpstr>Den první (Gn 1,1-5)</vt:lpstr>
      <vt:lpstr>Prezentace aplikace PowerPoint</vt:lpstr>
      <vt:lpstr>Den druhý (Gn 1,6-8)</vt:lpstr>
      <vt:lpstr>Den třetí (Gn 1,9-13)</vt:lpstr>
      <vt:lpstr>Prezentace aplikace PowerPoint</vt:lpstr>
      <vt:lpstr>Den čtvrtý (Gn 1,14-19)</vt:lpstr>
      <vt:lpstr>Prezentace aplikace PowerPoint</vt:lpstr>
      <vt:lpstr>Den pátý (Gn 1,20-23)</vt:lpstr>
      <vt:lpstr>Den šestý, zvířata (Gn 1,24-25)</vt:lpstr>
      <vt:lpstr>Den šestý, člověk (Gn 1,26-28)</vt:lpstr>
      <vt:lpstr>Prezentace aplikace PowerPoint</vt:lpstr>
      <vt:lpstr>Den šestý, uspořádání (Gn 1,29-31)</vt:lpstr>
      <vt:lpstr>Den sedmý (Gn 2,1-4a)</vt:lpstr>
      <vt:lpstr>Prezentace aplikace PowerPoint</vt:lpstr>
      <vt:lpstr>Druhá zpráva o stvoření (Gn 2,4b-25)</vt:lpstr>
      <vt:lpstr>U2 wild honey</vt:lpstr>
      <vt:lpstr>Prezentace aplikace PowerPoint</vt:lpstr>
      <vt:lpstr>Prezentace aplikace PowerPoint</vt:lpstr>
      <vt:lpstr>Prezentace aplikace PowerPoint</vt:lpstr>
      <vt:lpstr>Prezentace aplikace PowerPoint</vt:lpstr>
      <vt:lpstr>od pouště k obyvatelné zemi (2,4-6)</vt:lpstr>
      <vt:lpstr>Stvoření člověka (2,7)</vt:lpstr>
      <vt:lpstr>Stvoření člověka (2,7)</vt:lpstr>
      <vt:lpstr>Prezentace aplikace PowerPoint</vt:lpstr>
      <vt:lpstr>Rajská zahrada a … (2,8-14)</vt:lpstr>
      <vt:lpstr>… řeky</vt:lpstr>
      <vt:lpstr>Dva stromy (2,15-17)</vt:lpstr>
      <vt:lpstr>Společenství se zvířaty (2,18-20)</vt:lpstr>
      <vt:lpstr>Žena (2,21-22)</vt:lpstr>
      <vt:lpstr>Manželství (2,23-25)</vt:lpstr>
      <vt:lpstr>Prezentace aplikace PowerPoint</vt:lpstr>
      <vt:lpstr>Závěrem… (co chce říct gn 1-2?)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Kořeny euroatlantické civilizace jsou kořeny biblické.  Počátky světa a lidstva</dc:title>
  <dc:creator>Ladislav Heryán</dc:creator>
  <cp:lastModifiedBy>Ladislav Heryán</cp:lastModifiedBy>
  <cp:revision>28</cp:revision>
  <dcterms:created xsi:type="dcterms:W3CDTF">2018-08-15T16:12:48Z</dcterms:created>
  <dcterms:modified xsi:type="dcterms:W3CDTF">2018-08-17T08:51:18Z</dcterms:modified>
</cp:coreProperties>
</file>