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57" r:id="rId3"/>
    <p:sldId id="274" r:id="rId4"/>
    <p:sldId id="283" r:id="rId5"/>
    <p:sldId id="279" r:id="rId6"/>
    <p:sldId id="280" r:id="rId7"/>
    <p:sldId id="286" r:id="rId8"/>
    <p:sldId id="275" r:id="rId9"/>
    <p:sldId id="271" r:id="rId10"/>
    <p:sldId id="260" r:id="rId11"/>
    <p:sldId id="272" r:id="rId12"/>
    <p:sldId id="273" r:id="rId13"/>
    <p:sldId id="281" r:id="rId14"/>
    <p:sldId id="278" r:id="rId15"/>
    <p:sldId id="262" r:id="rId16"/>
    <p:sldId id="282" r:id="rId17"/>
    <p:sldId id="263" r:id="rId18"/>
    <p:sldId id="264" r:id="rId19"/>
    <p:sldId id="265" r:id="rId20"/>
    <p:sldId id="266" r:id="rId21"/>
    <p:sldId id="267" r:id="rId22"/>
    <p:sldId id="276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84" autoAdjust="0"/>
  </p:normalViewPr>
  <p:slideViewPr>
    <p:cSldViewPr>
      <p:cViewPr varScale="1">
        <p:scale>
          <a:sx n="62" d="100"/>
          <a:sy n="62" d="100"/>
        </p:scale>
        <p:origin x="139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770C9-5D2E-42E3-AA40-963C577E8FEF}" type="datetimeFigureOut">
              <a:rPr lang="cs-CZ" smtClean="0"/>
              <a:pPr/>
              <a:t>24.09.2022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00111-A81F-438F-AF2C-70D734D1F3D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Podle Ryska, R.: Právo pro střední školy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00111-A81F-438F-AF2C-70D734D1F3D4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354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00111-A81F-438F-AF2C-70D734D1F3D4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5007-E32D-467C-A1FF-825642174817}" type="datetimeFigureOut">
              <a:rPr lang="cs-CZ" smtClean="0"/>
              <a:pPr/>
              <a:t>24.09.2022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290429-F98D-4C5F-AFA4-4EEA2B7780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5007-E32D-467C-A1FF-825642174817}" type="datetimeFigureOut">
              <a:rPr lang="cs-CZ" smtClean="0"/>
              <a:pPr/>
              <a:t>24.09.2022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90429-F98D-4C5F-AFA4-4EEA2B7780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E290429-F98D-4C5F-AFA4-4EEA2B7780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5007-E32D-467C-A1FF-825642174817}" type="datetimeFigureOut">
              <a:rPr lang="cs-CZ" smtClean="0"/>
              <a:pPr/>
              <a:t>24.09.2022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5007-E32D-467C-A1FF-825642174817}" type="datetimeFigureOut">
              <a:rPr lang="cs-CZ" smtClean="0"/>
              <a:pPr/>
              <a:t>24.09.2022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E290429-F98D-4C5F-AFA4-4EEA2B7780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5007-E32D-467C-A1FF-825642174817}" type="datetimeFigureOut">
              <a:rPr lang="cs-CZ" smtClean="0"/>
              <a:pPr/>
              <a:t>24.09.2022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290429-F98D-4C5F-AFA4-4EEA2B7780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F5D5007-E32D-467C-A1FF-825642174817}" type="datetimeFigureOut">
              <a:rPr lang="cs-CZ" smtClean="0"/>
              <a:pPr/>
              <a:t>24.09.2022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90429-F98D-4C5F-AFA4-4EEA2B7780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5007-E32D-467C-A1FF-825642174817}" type="datetimeFigureOut">
              <a:rPr lang="cs-CZ" smtClean="0"/>
              <a:pPr/>
              <a:t>24.09.2022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E290429-F98D-4C5F-AFA4-4EEA2B7780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5007-E32D-467C-A1FF-825642174817}" type="datetimeFigureOut">
              <a:rPr lang="cs-CZ" smtClean="0"/>
              <a:pPr/>
              <a:t>24.09.2022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E290429-F98D-4C5F-AFA4-4EEA2B7780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5007-E32D-467C-A1FF-825642174817}" type="datetimeFigureOut">
              <a:rPr lang="cs-CZ" smtClean="0"/>
              <a:pPr/>
              <a:t>24.09.2022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290429-F98D-4C5F-AFA4-4EEA2B7780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290429-F98D-4C5F-AFA4-4EEA2B7780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5007-E32D-467C-A1FF-825642174817}" type="datetimeFigureOut">
              <a:rPr lang="cs-CZ" smtClean="0"/>
              <a:pPr/>
              <a:t>24.09.2022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E290429-F98D-4C5F-AFA4-4EEA2B7780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F5D5007-E32D-467C-A1FF-825642174817}" type="datetimeFigureOut">
              <a:rPr lang="cs-CZ" smtClean="0"/>
              <a:pPr/>
              <a:t>24.09.2022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F5D5007-E32D-467C-A1FF-825642174817}" type="datetimeFigureOut">
              <a:rPr lang="cs-CZ" smtClean="0"/>
              <a:pPr/>
              <a:t>24.09.2022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290429-F98D-4C5F-AFA4-4EEA2B7780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417912"/>
          </a:xfrm>
        </p:spPr>
        <p:txBody>
          <a:bodyPr>
            <a:normAutofit lnSpcReduction="10000"/>
          </a:bodyPr>
          <a:lstStyle/>
          <a:p>
            <a:r>
              <a:rPr lang="cs-CZ" sz="5400" dirty="0">
                <a:solidFill>
                  <a:srgbClr val="7030A0"/>
                </a:solidFill>
              </a:rPr>
              <a:t>Právo-úvod, ústava, </a:t>
            </a:r>
          </a:p>
          <a:p>
            <a:r>
              <a:rPr lang="cs-CZ" sz="5400" dirty="0">
                <a:solidFill>
                  <a:srgbClr val="7030A0"/>
                </a:solidFill>
              </a:rPr>
              <a:t>Mezinárodní právo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Ústava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Hlava I.: 		Základní ustanovení</a:t>
            </a:r>
          </a:p>
          <a:p>
            <a:r>
              <a:rPr lang="cs-CZ" dirty="0"/>
              <a:t>Hlava II.: 		Moc zákonodárná</a:t>
            </a:r>
          </a:p>
          <a:p>
            <a:r>
              <a:rPr lang="cs-CZ" dirty="0"/>
              <a:t>Hlava III.: 	Moc výkonná</a:t>
            </a:r>
          </a:p>
          <a:p>
            <a:r>
              <a:rPr lang="cs-CZ" dirty="0"/>
              <a:t>Hlava IV.: 	Moc soudní</a:t>
            </a:r>
          </a:p>
          <a:p>
            <a:r>
              <a:rPr lang="cs-CZ" dirty="0"/>
              <a:t>Hlava V.: 		Nejvyšší kontrolní úřad</a:t>
            </a:r>
          </a:p>
          <a:p>
            <a:r>
              <a:rPr lang="cs-CZ" dirty="0"/>
              <a:t>Hlava VI.: 	Česká národní banka</a:t>
            </a:r>
          </a:p>
          <a:p>
            <a:r>
              <a:rPr lang="cs-CZ" dirty="0"/>
              <a:t>Hlava VII.: 	Územní samospráva</a:t>
            </a:r>
          </a:p>
          <a:p>
            <a:r>
              <a:rPr lang="cs-CZ" dirty="0"/>
              <a:t>Hlava VIII.: 	Přechodná a závěrečná ustanovení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Ústava ČR: hlavy I.-III.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Základní ustanovení </a:t>
            </a:r>
          </a:p>
          <a:p>
            <a:pPr lvl="1"/>
            <a:r>
              <a:rPr lang="cs-CZ" b="1" dirty="0">
                <a:solidFill>
                  <a:srgbClr val="002060"/>
                </a:solidFill>
              </a:rPr>
              <a:t>Charakter ČR</a:t>
            </a:r>
          </a:p>
          <a:p>
            <a:pPr lvl="1"/>
            <a:r>
              <a:rPr lang="cs-CZ" b="1" dirty="0">
                <a:solidFill>
                  <a:srgbClr val="002060"/>
                </a:solidFill>
              </a:rPr>
              <a:t>Politický systém</a:t>
            </a:r>
          </a:p>
          <a:p>
            <a:pPr lvl="1"/>
            <a:r>
              <a:rPr lang="cs-CZ" b="1" dirty="0">
                <a:solidFill>
                  <a:srgbClr val="002060"/>
                </a:solidFill>
              </a:rPr>
              <a:t>Vztah k mezinárodnímu právu</a:t>
            </a:r>
          </a:p>
          <a:p>
            <a:pPr lvl="1"/>
            <a:r>
              <a:rPr lang="cs-CZ" b="1" dirty="0">
                <a:solidFill>
                  <a:srgbClr val="002060"/>
                </a:solidFill>
              </a:rPr>
              <a:t>Státní občanství, státní symboly</a:t>
            </a:r>
          </a:p>
          <a:p>
            <a:r>
              <a:rPr lang="cs-CZ" dirty="0"/>
              <a:t>Moc zákonodárná</a:t>
            </a:r>
          </a:p>
          <a:p>
            <a:pPr lvl="1"/>
            <a:r>
              <a:rPr lang="cs-CZ" b="1" dirty="0">
                <a:solidFill>
                  <a:srgbClr val="002060"/>
                </a:solidFill>
              </a:rPr>
              <a:t>Parlament</a:t>
            </a:r>
          </a:p>
          <a:p>
            <a:pPr lvl="2"/>
            <a:r>
              <a:rPr lang="cs-CZ" dirty="0"/>
              <a:t>Poslanecká sněmovna</a:t>
            </a:r>
          </a:p>
          <a:p>
            <a:pPr lvl="2"/>
            <a:r>
              <a:rPr lang="cs-CZ" dirty="0"/>
              <a:t>Senát</a:t>
            </a:r>
          </a:p>
          <a:p>
            <a:r>
              <a:rPr lang="cs-CZ" dirty="0"/>
              <a:t>Moc výkonná</a:t>
            </a:r>
          </a:p>
          <a:p>
            <a:pPr lvl="1"/>
            <a:r>
              <a:rPr lang="cs-CZ" b="1" dirty="0">
                <a:solidFill>
                  <a:srgbClr val="002060"/>
                </a:solidFill>
              </a:rPr>
              <a:t>Prezident</a:t>
            </a:r>
          </a:p>
          <a:p>
            <a:pPr lvl="1"/>
            <a:r>
              <a:rPr lang="cs-CZ" b="1" dirty="0">
                <a:solidFill>
                  <a:srgbClr val="002060"/>
                </a:solidFill>
              </a:rPr>
              <a:t>Vláda</a:t>
            </a:r>
          </a:p>
          <a:p>
            <a:pPr lvl="1"/>
            <a:r>
              <a:rPr lang="cs-CZ" b="1" dirty="0">
                <a:solidFill>
                  <a:srgbClr val="002060"/>
                </a:solidFill>
              </a:rPr>
              <a:t>Státní zastupitelství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Ústava ČR: hlavy IV.-VII.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Moc soudní</a:t>
            </a:r>
          </a:p>
          <a:p>
            <a:pPr lvl="1"/>
            <a:r>
              <a:rPr lang="cs-CZ" b="1" dirty="0">
                <a:solidFill>
                  <a:srgbClr val="002060"/>
                </a:solidFill>
              </a:rPr>
              <a:t>nezávislé soudy</a:t>
            </a:r>
            <a:endParaRPr lang="cs-CZ" dirty="0"/>
          </a:p>
          <a:p>
            <a:r>
              <a:rPr lang="cs-CZ" dirty="0"/>
              <a:t>Nejvyšší kontrolní úřad </a:t>
            </a:r>
          </a:p>
          <a:p>
            <a:pPr lvl="1"/>
            <a:r>
              <a:rPr lang="cs-CZ" b="1" dirty="0">
                <a:solidFill>
                  <a:srgbClr val="002060"/>
                </a:solidFill>
              </a:rPr>
              <a:t>hospodaření se státním majetkem a plnění státního rozpočtu</a:t>
            </a:r>
          </a:p>
          <a:p>
            <a:r>
              <a:rPr lang="cs-CZ" dirty="0"/>
              <a:t>Česká národní banka </a:t>
            </a:r>
          </a:p>
          <a:p>
            <a:pPr lvl="1"/>
            <a:r>
              <a:rPr lang="cs-CZ" b="1" dirty="0">
                <a:solidFill>
                  <a:srgbClr val="002060"/>
                </a:solidFill>
              </a:rPr>
              <a:t>péče o </a:t>
            </a:r>
            <a:r>
              <a:rPr lang="cs-CZ" b="1">
                <a:solidFill>
                  <a:srgbClr val="002060"/>
                </a:solidFill>
              </a:rPr>
              <a:t>cenovou stabilitu, </a:t>
            </a:r>
            <a:r>
              <a:rPr lang="cs-CZ" b="1" dirty="0">
                <a:solidFill>
                  <a:srgbClr val="002060"/>
                </a:solidFill>
              </a:rPr>
              <a:t>měnová politika, emise bankovek a mincí</a:t>
            </a:r>
          </a:p>
          <a:p>
            <a:r>
              <a:rPr lang="cs-CZ" dirty="0"/>
              <a:t>Územní samospráva</a:t>
            </a:r>
          </a:p>
          <a:p>
            <a:pPr lvl="1"/>
            <a:r>
              <a:rPr lang="cs-CZ" b="1" dirty="0">
                <a:solidFill>
                  <a:srgbClr val="002060"/>
                </a:solidFill>
              </a:rPr>
              <a:t>obce (základní územní samosprávné celky)</a:t>
            </a:r>
          </a:p>
          <a:p>
            <a:pPr lvl="1"/>
            <a:r>
              <a:rPr lang="cs-CZ" b="1" dirty="0">
                <a:solidFill>
                  <a:srgbClr val="002060"/>
                </a:solidFill>
              </a:rPr>
              <a:t>kraje (vyšší územní samosprávné celky)</a:t>
            </a:r>
          </a:p>
          <a:p>
            <a:endParaRPr lang="cs-CZ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Listina základních práv a svobod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Obecná ustanovení</a:t>
            </a:r>
          </a:p>
          <a:p>
            <a:r>
              <a:rPr lang="cs-CZ" dirty="0"/>
              <a:t>Základní lidská práva a svobody</a:t>
            </a:r>
          </a:p>
          <a:p>
            <a:r>
              <a:rPr lang="cs-CZ" dirty="0"/>
              <a:t>Politická práva</a:t>
            </a:r>
          </a:p>
          <a:p>
            <a:r>
              <a:rPr lang="cs-CZ" dirty="0"/>
              <a:t>Práva národnostních a etnických skupin</a:t>
            </a:r>
          </a:p>
          <a:p>
            <a:r>
              <a:rPr lang="cs-CZ" dirty="0"/>
              <a:t>Hospodářská, sociální a kulturní práva</a:t>
            </a:r>
          </a:p>
          <a:p>
            <a:r>
              <a:rPr lang="cs-CZ" dirty="0"/>
              <a:t>Právo na soudní a jinou právní ochranu</a:t>
            </a:r>
          </a:p>
          <a:p>
            <a:r>
              <a:rPr lang="cs-CZ" dirty="0"/>
              <a:t>Ustanovení společná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Mezinárodní právo veřejné (pojem)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opravdu upravuje vztahy mezi „národy“? </a:t>
            </a:r>
          </a:p>
          <a:p>
            <a:r>
              <a:rPr lang="cs-CZ" dirty="0"/>
              <a:t>po 2. světové válce muselo zohlednit dvě skutečnosti:</a:t>
            </a:r>
          </a:p>
          <a:p>
            <a:pPr marL="514350" indent="-514350">
              <a:buAutoNum type="arabicPeriod"/>
            </a:pPr>
            <a:r>
              <a:rPr lang="cs-CZ" dirty="0"/>
              <a:t>vznik velkého množství mezinárodních organizací</a:t>
            </a:r>
          </a:p>
          <a:p>
            <a:pPr marL="514350" indent="-514350">
              <a:buAutoNum type="arabicPeriod"/>
            </a:pPr>
            <a:r>
              <a:rPr lang="cs-CZ" dirty="0"/>
              <a:t>změnu postavení jednotlivce v MP</a:t>
            </a:r>
          </a:p>
          <a:p>
            <a:pPr marL="514350" indent="-514350">
              <a:buNone/>
            </a:pPr>
            <a:r>
              <a:rPr lang="cs-CZ" dirty="0"/>
              <a:t> 	- jednotlivcům přiznána mezinárodněprávní    	subjektivita (hlavně v oblasti lidských práv)</a:t>
            </a:r>
          </a:p>
          <a:p>
            <a:pPr marL="514350" indent="-514350">
              <a:buNone/>
            </a:pPr>
            <a:r>
              <a:rPr lang="cs-CZ" dirty="0"/>
              <a:t>	- jsou vytvořeny mechanismy, jimiž se může svých práv domoci</a:t>
            </a:r>
          </a:p>
          <a:p>
            <a:pPr marL="514350" indent="-514350"/>
            <a:r>
              <a:rPr lang="cs-CZ" dirty="0"/>
              <a:t>vztah vnitrostátního a mez. </a:t>
            </a:r>
            <a:r>
              <a:rPr lang="en-US" dirty="0"/>
              <a:t>p</a:t>
            </a:r>
            <a:r>
              <a:rPr lang="cs-CZ" dirty="0" err="1"/>
              <a:t>ráva</a:t>
            </a:r>
            <a:r>
              <a:rPr lang="en-US" dirty="0"/>
              <a:t> </a:t>
            </a:r>
            <a:r>
              <a:rPr lang="cs-CZ" dirty="0"/>
              <a:t>-</a:t>
            </a:r>
            <a:r>
              <a:rPr lang="en-US" dirty="0"/>
              <a:t>&gt;</a:t>
            </a:r>
            <a:r>
              <a:rPr lang="cs-CZ" dirty="0"/>
              <a:t>dva hlavní názory: </a:t>
            </a:r>
          </a:p>
          <a:p>
            <a:pPr marL="514350" indent="-514350">
              <a:buNone/>
            </a:pPr>
            <a:r>
              <a:rPr lang="cs-CZ" dirty="0"/>
              <a:t>	A. přednost má mezinárodní právo = monismus </a:t>
            </a:r>
          </a:p>
          <a:p>
            <a:pPr marL="514350" indent="-514350">
              <a:buNone/>
            </a:pPr>
            <a:r>
              <a:rPr lang="cs-CZ" dirty="0"/>
              <a:t>	B. přednost má vnitrostátní právo = dualismus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Vztah mezinárodního a českého práva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 algn="just">
              <a:buNone/>
            </a:pPr>
            <a:r>
              <a:rPr lang="cs-CZ" dirty="0"/>
              <a:t>    </a:t>
            </a:r>
          </a:p>
        </p:txBody>
      </p:sp>
      <p:sp>
        <p:nvSpPr>
          <p:cNvPr id="6" name="Obdélník 5"/>
          <p:cNvSpPr/>
          <p:nvPr/>
        </p:nvSpPr>
        <p:spPr>
          <a:xfrm>
            <a:off x="251520" y="1844824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Čl.10 Ústavy</a:t>
            </a:r>
          </a:p>
          <a:p>
            <a:endParaRPr lang="cs-CZ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Vyhlášené  mezinárodní  smlouvy,  k  jejichž  ratifikaci  dal Parlament souhlas a jimiž je Česká republika vázána, jsou součástí právního řádu;</a:t>
            </a:r>
          </a:p>
          <a:p>
            <a:r>
              <a:rPr lang="cs-CZ" sz="3200" b="1" dirty="0">
                <a:latin typeface="Times New Roman" pitchFamily="18" charset="0"/>
                <a:cs typeface="Times New Roman" pitchFamily="18" charset="0"/>
              </a:rPr>
              <a:t>stanoví-li  mezinárodní  smlouva  něco  jiného  než  zákon,  použije se mezinárodní smlouva</a:t>
            </a: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Systém ochrany lidských práv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 algn="just">
              <a:buNone/>
            </a:pPr>
            <a:r>
              <a:rPr lang="cs-CZ" dirty="0"/>
              <a:t>    (Mezinárodní) systém ochrany lidských práv</a:t>
            </a:r>
          </a:p>
          <a:p>
            <a:pPr algn="just">
              <a:buNone/>
            </a:pPr>
            <a:endParaRPr lang="cs-CZ" dirty="0"/>
          </a:p>
          <a:p>
            <a:pPr algn="just">
              <a:buNone/>
            </a:pPr>
            <a:r>
              <a:rPr lang="cs-CZ" dirty="0"/>
              <a:t>              univerzální 		   evropský</a:t>
            </a:r>
          </a:p>
          <a:p>
            <a:pPr algn="just">
              <a:buNone/>
            </a:pPr>
            <a:endParaRPr lang="cs-CZ" dirty="0"/>
          </a:p>
          <a:p>
            <a:pPr algn="just">
              <a:buNone/>
            </a:pPr>
            <a:endParaRPr lang="cs-CZ" dirty="0"/>
          </a:p>
        </p:txBody>
      </p:sp>
      <p:cxnSp>
        <p:nvCxnSpPr>
          <p:cNvPr id="5" name="Přímá spojovací šipka 4"/>
          <p:cNvCxnSpPr/>
          <p:nvPr/>
        </p:nvCxnSpPr>
        <p:spPr>
          <a:xfrm>
            <a:off x="4355976" y="2924944"/>
            <a:ext cx="93610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 rot="10800000" flipV="1">
            <a:off x="3275856" y="2924944"/>
            <a:ext cx="93610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A. Univerzální systém OLP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I. </a:t>
            </a:r>
            <a:r>
              <a:rPr lang="cs-CZ" b="1" u="sng" dirty="0"/>
              <a:t>Základní dokumenty</a:t>
            </a:r>
          </a:p>
          <a:p>
            <a:pPr>
              <a:buNone/>
            </a:pPr>
            <a:r>
              <a:rPr lang="cs-CZ" dirty="0"/>
              <a:t>1. Všeobecná deklarace lidských práv  (10.12.1948) 		     nezávazná</a:t>
            </a:r>
          </a:p>
          <a:p>
            <a:pPr marL="514350" indent="-514350">
              <a:buNone/>
            </a:pPr>
            <a:r>
              <a:rPr lang="cs-CZ" dirty="0"/>
              <a:t>2. Mezinárodní pakt o občanských a politických právech</a:t>
            </a:r>
          </a:p>
          <a:p>
            <a:pPr marL="514350" indent="-514350">
              <a:buNone/>
            </a:pPr>
            <a:r>
              <a:rPr lang="cs-CZ" dirty="0"/>
              <a:t>	Mezinárodní pakt o hospodářských, sociálních a kulturních právech</a:t>
            </a:r>
          </a:p>
          <a:p>
            <a:pPr marL="514350" indent="-514350">
              <a:buNone/>
            </a:pPr>
            <a:r>
              <a:rPr lang="cs-CZ" dirty="0"/>
              <a:t> - přijaty společně Valným shromážděním OSN </a:t>
            </a:r>
          </a:p>
          <a:p>
            <a:pPr marL="514350" indent="-514350">
              <a:buNone/>
            </a:pPr>
            <a:r>
              <a:rPr lang="cs-CZ" dirty="0"/>
              <a:t>	16.12. 1966 (</a:t>
            </a:r>
            <a:r>
              <a:rPr lang="cs-CZ" dirty="0" err="1"/>
              <a:t>vyhl</a:t>
            </a:r>
            <a:r>
              <a:rPr lang="cs-CZ" dirty="0"/>
              <a:t>. FMZV č. 120/1976 Sb.)</a:t>
            </a:r>
          </a:p>
        </p:txBody>
      </p:sp>
      <p:sp>
        <p:nvSpPr>
          <p:cNvPr id="13" name="Šipka doprava 12"/>
          <p:cNvSpPr/>
          <p:nvPr/>
        </p:nvSpPr>
        <p:spPr>
          <a:xfrm>
            <a:off x="611560" y="2636912"/>
            <a:ext cx="97840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MPOPP</a:t>
            </a:r>
          </a:p>
          <a:p>
            <a:pPr lvl="2"/>
            <a:r>
              <a:rPr lang="cs-CZ" dirty="0"/>
              <a:t>kontrolní mechanismus: </a:t>
            </a:r>
            <a:r>
              <a:rPr lang="cs-CZ" b="1" dirty="0"/>
              <a:t>Výbor pro lidská práva </a:t>
            </a:r>
            <a:r>
              <a:rPr lang="cs-CZ" dirty="0"/>
              <a:t>(část IV.)</a:t>
            </a:r>
          </a:p>
          <a:p>
            <a:pPr lvl="2"/>
            <a:r>
              <a:rPr lang="cs-CZ" dirty="0"/>
              <a:t>opční protokol k MPOPP (1966): možné jsou individuální stížnosti</a:t>
            </a:r>
          </a:p>
          <a:p>
            <a:pPr lvl="2"/>
            <a:r>
              <a:rPr lang="cs-CZ" dirty="0"/>
              <a:t>„tvrdé jádro“ práv doplnil 2. dodatkový protokol (1989), který stanovil zákaz trestu smrti</a:t>
            </a:r>
          </a:p>
          <a:p>
            <a:pPr lvl="2"/>
            <a:endParaRPr lang="cs-CZ" dirty="0"/>
          </a:p>
          <a:p>
            <a:r>
              <a:rPr lang="cs-CZ" dirty="0"/>
              <a:t>MPHSKP</a:t>
            </a:r>
          </a:p>
          <a:p>
            <a:pPr lvl="2"/>
            <a:r>
              <a:rPr lang="cs-CZ" dirty="0"/>
              <a:t>nejprve zprávy Generálnímu tajemníku OSN, nyní </a:t>
            </a:r>
            <a:r>
              <a:rPr lang="cs-CZ" b="1" dirty="0"/>
              <a:t>Výbor pro hospodářská, sociální a kulturní práva</a:t>
            </a:r>
            <a:r>
              <a:rPr lang="cs-CZ" dirty="0"/>
              <a:t> (od 1987)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II. </a:t>
            </a:r>
            <a:r>
              <a:rPr lang="cs-CZ" b="1" u="sng" dirty="0"/>
              <a:t>Orgány a postupy odvozené z Charty OSN prostřednictvím rezolucí hlavních orgánů OSN:</a:t>
            </a:r>
          </a:p>
          <a:p>
            <a:r>
              <a:rPr lang="cs-CZ" dirty="0"/>
              <a:t>Komise pro lidská práva (politický orgán, zástupci států)</a:t>
            </a:r>
          </a:p>
          <a:p>
            <a:r>
              <a:rPr lang="cs-CZ" dirty="0"/>
              <a:t>Komise pro postavení žen (hlavně proti diskriminaci žen)</a:t>
            </a:r>
          </a:p>
          <a:p>
            <a:r>
              <a:rPr lang="cs-CZ" dirty="0"/>
              <a:t>Subkomise pro boj proti diskriminaci a ochranu menšin (pomocný orgán Komise pro lidská práva)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Právo - základní pojmy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endParaRPr lang="cs-CZ" sz="8600" dirty="0"/>
          </a:p>
          <a:p>
            <a:r>
              <a:rPr lang="cs-CZ" sz="8600" dirty="0"/>
              <a:t>Pojem právo</a:t>
            </a:r>
          </a:p>
          <a:p>
            <a:r>
              <a:rPr lang="cs-CZ" sz="8600" dirty="0"/>
              <a:t>Právo a neprávní normativní systémy (je právo minimum morálky?)</a:t>
            </a:r>
          </a:p>
          <a:p>
            <a:r>
              <a:rPr lang="cs-CZ" sz="8600" dirty="0"/>
              <a:t>Právo přirozené x právo pozitivní </a:t>
            </a:r>
          </a:p>
          <a:p>
            <a:r>
              <a:rPr lang="cs-CZ" sz="8600" dirty="0"/>
              <a:t>Právní systém: právo soukromé x právo veřejné; právo hmotné x právo procesní</a:t>
            </a:r>
          </a:p>
          <a:p>
            <a:r>
              <a:rPr lang="cs-CZ" sz="8600" dirty="0"/>
              <a:t>Právní norma (pojem, struktura, třídění – zejm. kogentní x dispozitivní PN)</a:t>
            </a:r>
          </a:p>
          <a:p>
            <a:r>
              <a:rPr lang="cs-CZ" sz="8600" dirty="0"/>
              <a:t>Prameny práva, pojem právní předpis</a:t>
            </a:r>
          </a:p>
          <a:p>
            <a:r>
              <a:rPr lang="cs-CZ" sz="8600" dirty="0"/>
              <a:t>Platnost, účinnost práv. předpisů (norem)</a:t>
            </a:r>
          </a:p>
          <a:p>
            <a:r>
              <a:rPr lang="cs-CZ" sz="8600" dirty="0"/>
              <a:t>Právní vědomí</a:t>
            </a:r>
          </a:p>
          <a:p>
            <a:r>
              <a:rPr lang="cs-CZ" sz="8600" dirty="0"/>
              <a:t>Právní vztahy (subjekty, objekty, obsah)</a:t>
            </a:r>
          </a:p>
          <a:p>
            <a:r>
              <a:rPr lang="cs-CZ" sz="8600" dirty="0"/>
              <a:t>Subjektivní  právo x objektivní právo</a:t>
            </a:r>
          </a:p>
          <a:p>
            <a:endParaRPr lang="cs-CZ" sz="40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pPr>
              <a:buNone/>
            </a:pPr>
            <a:r>
              <a:rPr lang="cs-CZ" sz="2500" dirty="0"/>
              <a:t>	</a:t>
            </a:r>
            <a:endParaRPr lang="cs-CZ" sz="1200" dirty="0"/>
          </a:p>
        </p:txBody>
      </p:sp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:</a:t>
            </a:r>
            <a:br>
              <a:rPr lang="cs-CZ" dirty="0"/>
            </a:br>
            <a:r>
              <a:rPr lang="cs-CZ" dirty="0">
                <a:solidFill>
                  <a:srgbClr val="002060"/>
                </a:solidFill>
              </a:rPr>
              <a:t>III. Další smlouvy, na jejichž přijetí se podílela OSN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lphaLcParenR"/>
            </a:pPr>
            <a:r>
              <a:rPr lang="cs-CZ" dirty="0"/>
              <a:t>Úmluva o </a:t>
            </a:r>
            <a:r>
              <a:rPr lang="cs-CZ" dirty="0" err="1"/>
              <a:t>zábránění</a:t>
            </a:r>
            <a:r>
              <a:rPr lang="cs-CZ" dirty="0"/>
              <a:t> a trestání zločinu genocidia (1948)</a:t>
            </a:r>
          </a:p>
          <a:p>
            <a:pPr marL="514350" indent="-514350">
              <a:buAutoNum type="alphaLcParenR"/>
            </a:pPr>
            <a:r>
              <a:rPr lang="cs-CZ" dirty="0"/>
              <a:t>Mezinárodní úmluva o odstranění a trestání zločinu apartheidu (1973)</a:t>
            </a:r>
          </a:p>
          <a:p>
            <a:pPr marL="514350" indent="-514350">
              <a:buAutoNum type="alphaLcParenR"/>
            </a:pPr>
            <a:r>
              <a:rPr lang="cs-CZ" dirty="0"/>
              <a:t>Mezinárodní úmluva o odstranění všech forem rasové diskriminace (1965)</a:t>
            </a:r>
          </a:p>
          <a:p>
            <a:pPr marL="514350" indent="-514350">
              <a:buAutoNum type="alphaLcParenR"/>
            </a:pPr>
            <a:r>
              <a:rPr lang="cs-CZ" dirty="0"/>
              <a:t>Úmluva o odstranění všech forem diskriminace žen (1979)</a:t>
            </a:r>
          </a:p>
          <a:p>
            <a:pPr marL="514350" indent="-514350">
              <a:buAutoNum type="alphaLcParenR"/>
            </a:pPr>
            <a:r>
              <a:rPr lang="cs-CZ" dirty="0"/>
              <a:t>Úmluva o boji proti diskriminaci v oblasti vzdělání (1960)</a:t>
            </a:r>
          </a:p>
          <a:p>
            <a:pPr marL="514350" indent="-514350">
              <a:buAutoNum type="alphaLcParenR"/>
            </a:pPr>
            <a:r>
              <a:rPr lang="cs-CZ" dirty="0"/>
              <a:t>Úmluva proti mučení a jinému krutému, nelidskému či ponižujícímu zacházení nebo trestání (1984)</a:t>
            </a:r>
          </a:p>
          <a:p>
            <a:pPr marL="514350" indent="-514350">
              <a:buAutoNum type="alphaLcParenR"/>
            </a:pPr>
            <a:r>
              <a:rPr lang="cs-CZ" dirty="0"/>
              <a:t>Úmluva o právech dítěte (1989)</a:t>
            </a:r>
          </a:p>
          <a:p>
            <a:pPr marL="514350" indent="-514350">
              <a:buAutoNum type="alphaLcParenR"/>
            </a:pPr>
            <a:r>
              <a:rPr lang="cs-CZ" dirty="0"/>
              <a:t>Úmluvy Mezinárodní organizace práce a jejich kontrolní mechanismus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b="1" dirty="0">
                <a:solidFill>
                  <a:srgbClr val="002060"/>
                </a:solidFill>
              </a:rPr>
              <a:t>B. Evropský systém OLP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cs-CZ" sz="3400" b="1" dirty="0"/>
              <a:t>I. Nástroje (instrumenty) Rady Evropy </a:t>
            </a:r>
          </a:p>
          <a:p>
            <a:pPr marL="514350" indent="-514350">
              <a:buAutoNum type="alphaLcParenR"/>
            </a:pPr>
            <a:r>
              <a:rPr lang="cs-CZ" b="1" dirty="0"/>
              <a:t>Evropská úmluva o lidských právech (4.11.1950)</a:t>
            </a:r>
          </a:p>
          <a:p>
            <a:pPr marL="514350" indent="-514350">
              <a:buAutoNum type="alphaLcParenR"/>
            </a:pPr>
            <a:r>
              <a:rPr lang="cs-CZ" dirty="0"/>
              <a:t>Evropská sociální charta a její kontrolní mechanismus (1961)</a:t>
            </a:r>
          </a:p>
          <a:p>
            <a:pPr marL="514350" indent="-514350">
              <a:buNone/>
            </a:pPr>
            <a:r>
              <a:rPr lang="cs-CZ" dirty="0"/>
              <a:t>	(Revidovaná sociální charta z r. 1996)</a:t>
            </a:r>
          </a:p>
          <a:p>
            <a:pPr marL="514350" indent="-514350">
              <a:buAutoNum type="alphaLcParenR" startAt="3"/>
            </a:pPr>
            <a:r>
              <a:rPr lang="cs-CZ" dirty="0"/>
              <a:t>Evropská úmluva o zabránění mučení a nelidského nebo ponižujícího zacházení nebo trestání (1987)</a:t>
            </a:r>
          </a:p>
          <a:p>
            <a:pPr marL="514350" indent="-514350">
              <a:buAutoNum type="alphaLcParenR" startAt="3"/>
            </a:pPr>
            <a:r>
              <a:rPr lang="cs-CZ" dirty="0"/>
              <a:t>Evropská charta regionálních a menšinových jazyků (1992)</a:t>
            </a:r>
          </a:p>
          <a:p>
            <a:pPr marL="514350" indent="-514350">
              <a:buNone/>
            </a:pPr>
            <a:r>
              <a:rPr lang="cs-CZ" dirty="0"/>
              <a:t>	Rámcová úmluva o ochraně národnostních menšin (1995)</a:t>
            </a:r>
          </a:p>
          <a:p>
            <a:pPr marL="514350" indent="-514350">
              <a:buAutoNum type="alphaLcParenR" startAt="5"/>
            </a:pPr>
            <a:r>
              <a:rPr lang="cs-CZ" b="1" dirty="0"/>
              <a:t>Úmluva o lidských právech a biomedicíně (4.4. 1997)</a:t>
            </a:r>
          </a:p>
          <a:p>
            <a:pPr marL="514350" indent="-514350">
              <a:buAutoNum type="alphaLcParenR" startAt="5"/>
            </a:pPr>
            <a:r>
              <a:rPr lang="cs-CZ" dirty="0"/>
              <a:t>Evropská úmluva o státním občanství (1997)</a:t>
            </a:r>
          </a:p>
          <a:p>
            <a:pPr marL="514350" indent="-514350">
              <a:buNone/>
            </a:pPr>
            <a:endParaRPr lang="cs-CZ" sz="3800" b="1" dirty="0"/>
          </a:p>
          <a:p>
            <a:pPr marL="514350" indent="-514350">
              <a:buNone/>
            </a:pPr>
            <a:r>
              <a:rPr lang="cs-CZ" sz="3400" b="1" dirty="0"/>
              <a:t>II. Ochrana základních práv v rámci práva Evropské unie</a:t>
            </a:r>
          </a:p>
          <a:p>
            <a:pPr marL="514350" indent="-514350">
              <a:buNone/>
            </a:pPr>
            <a:r>
              <a:rPr lang="cs-CZ" dirty="0"/>
              <a:t>- základní dokument: Charta základních práv EU (též Listina …) – právně nezávazný dokument, ale přesto </a:t>
            </a:r>
            <a:r>
              <a:rPr lang="cs-CZ"/>
              <a:t>významná kodifikace</a:t>
            </a:r>
            <a:endParaRPr lang="cs-CZ" dirty="0"/>
          </a:p>
          <a:p>
            <a:pPr marL="514350" indent="-514350">
              <a:buAutoNum type="alphaLcParenR"/>
            </a:pPr>
            <a:endParaRPr lang="cs-CZ" dirty="0"/>
          </a:p>
          <a:p>
            <a:pPr marL="514350" indent="-514350">
              <a:buAutoNum type="alphaLcParenR"/>
            </a:pPr>
            <a:endParaRPr lang="cs-CZ" dirty="0"/>
          </a:p>
          <a:p>
            <a:pPr marL="514350" indent="-514350">
              <a:buAutoNum type="alphaLcParenR"/>
            </a:pPr>
            <a:endParaRPr lang="cs-CZ" dirty="0"/>
          </a:p>
        </p:txBody>
      </p:sp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Evropská úmluva o lidských právech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4.11. 1950</a:t>
            </a:r>
          </a:p>
          <a:p>
            <a:r>
              <a:rPr lang="cs-CZ" dirty="0"/>
              <a:t>č. 209/1992  Sb.</a:t>
            </a:r>
          </a:p>
          <a:p>
            <a:r>
              <a:rPr lang="cs-CZ" dirty="0"/>
              <a:t>kontrolní mechanismus: stálý Evropský soud pro lidská práva (sídlo Štrasburk)</a:t>
            </a:r>
          </a:p>
          <a:p>
            <a:r>
              <a:rPr lang="cs-CZ" dirty="0"/>
              <a:t>za určitých podmínek může kdokoli podat stížnost k ESLP</a:t>
            </a:r>
          </a:p>
          <a:p>
            <a:r>
              <a:rPr lang="cs-CZ" dirty="0"/>
              <a:t>státy mohou podávat stížnosti na jiné státy</a:t>
            </a:r>
          </a:p>
          <a:p>
            <a:r>
              <a:rPr lang="cs-CZ" dirty="0"/>
              <a:t>na plnění rozsudků dohlíží Výbor ministrů Rady Evropy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základní pojmy – pokračování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endParaRPr lang="cs-CZ" sz="5000" dirty="0"/>
          </a:p>
          <a:p>
            <a:r>
              <a:rPr lang="cs-CZ" sz="8000" dirty="0"/>
              <a:t>Základní  informace o právních odvětvích (Ústavní  právo, Správní právo, Finanční právo, Pracovní právo, Občanské právo, Finanční právo, </a:t>
            </a:r>
            <a:r>
              <a:rPr lang="cs-CZ" sz="8000" dirty="0" err="1"/>
              <a:t>Právo</a:t>
            </a:r>
            <a:r>
              <a:rPr lang="cs-CZ" sz="8000" dirty="0"/>
              <a:t> sociálního zabezpečení Trestní právo, Rodinné právo…)</a:t>
            </a:r>
          </a:p>
          <a:p>
            <a:pPr>
              <a:buNone/>
            </a:pPr>
            <a:endParaRPr lang="cs-CZ" sz="8000" dirty="0"/>
          </a:p>
          <a:p>
            <a:r>
              <a:rPr lang="cs-CZ" sz="8000" dirty="0"/>
              <a:t>Vzor citace předpisu: </a:t>
            </a:r>
          </a:p>
          <a:p>
            <a:pPr marL="0" indent="0">
              <a:buNone/>
            </a:pPr>
            <a:r>
              <a:rPr lang="cs-CZ" sz="8000" dirty="0"/>
              <a:t>zákon č. 372/2011 Sb., o zdravotních službách a podmínkách jejich poskytování (zákon o zdravotních službách)</a:t>
            </a:r>
          </a:p>
          <a:p>
            <a:pPr>
              <a:buNone/>
            </a:pPr>
            <a:endParaRPr lang="cs-CZ" sz="6400" b="1" u="sng" dirty="0"/>
          </a:p>
          <a:p>
            <a:pPr>
              <a:buNone/>
            </a:pPr>
            <a:r>
              <a:rPr lang="cs-CZ" sz="8000" b="1" u="sng" dirty="0"/>
              <a:t>K zopakování lze využít příslušné kapitoly z učebnic:  </a:t>
            </a:r>
          </a:p>
          <a:p>
            <a:pPr>
              <a:buNone/>
            </a:pPr>
            <a:r>
              <a:rPr lang="cs-CZ" sz="8000" dirty="0"/>
              <a:t> Základní poučení  podává </a:t>
            </a:r>
            <a:r>
              <a:rPr lang="cs-CZ" sz="8000" b="1" dirty="0"/>
              <a:t>Ryska, R</a:t>
            </a:r>
            <a:r>
              <a:rPr lang="cs-CZ" sz="8000" b="1" i="1" dirty="0"/>
              <a:t>.:  </a:t>
            </a:r>
            <a:r>
              <a:rPr lang="cs-CZ" sz="8000" i="1" dirty="0"/>
              <a:t>Právo pro střední školy,</a:t>
            </a:r>
            <a:r>
              <a:rPr lang="cs-CZ" sz="8000" dirty="0"/>
              <a:t> Fortuna  2012 (a další vydání).</a:t>
            </a:r>
          </a:p>
          <a:p>
            <a:pPr>
              <a:buNone/>
            </a:pPr>
            <a:r>
              <a:rPr lang="cs-CZ" sz="8000" b="1" dirty="0" err="1"/>
              <a:t>Tomancová</a:t>
            </a:r>
            <a:r>
              <a:rPr lang="cs-CZ" sz="8000" b="1" dirty="0"/>
              <a:t>, J. – </a:t>
            </a:r>
            <a:r>
              <a:rPr lang="cs-CZ" sz="8000" b="1" dirty="0" err="1"/>
              <a:t>Schelle</a:t>
            </a:r>
            <a:r>
              <a:rPr lang="cs-CZ" sz="8000" b="1" dirty="0"/>
              <a:t>, K</a:t>
            </a:r>
            <a:r>
              <a:rPr lang="cs-CZ" sz="8000" i="1" dirty="0"/>
              <a:t>..: Právní nauka pro školy i praxi</a:t>
            </a:r>
            <a:r>
              <a:rPr lang="cs-CZ" sz="8000" dirty="0"/>
              <a:t>, Eurolex Bohemia, 2004  (a další vyd.).</a:t>
            </a:r>
          </a:p>
          <a:p>
            <a:pPr>
              <a:buNone/>
            </a:pPr>
            <a:r>
              <a:rPr lang="cs-CZ" sz="8000" b="1" dirty="0"/>
              <a:t>Šíma A..- Suk, M. </a:t>
            </a:r>
            <a:r>
              <a:rPr lang="cs-CZ" sz="8000" dirty="0"/>
              <a:t>: </a:t>
            </a:r>
            <a:r>
              <a:rPr lang="cs-CZ" sz="8000" i="1" dirty="0"/>
              <a:t>Základy práva pro střední a vyšší odborné školy</a:t>
            </a:r>
            <a:r>
              <a:rPr lang="cs-CZ" sz="8000" dirty="0"/>
              <a:t>, C. H. Beck, 2022.</a:t>
            </a:r>
          </a:p>
          <a:p>
            <a:pPr>
              <a:buNone/>
            </a:pPr>
            <a:r>
              <a:rPr lang="cs-CZ" sz="8000" dirty="0"/>
              <a:t>Pro náročné</a:t>
            </a:r>
            <a:r>
              <a:rPr lang="cs-CZ" sz="8000" b="1" dirty="0"/>
              <a:t>: </a:t>
            </a:r>
            <a:r>
              <a:rPr lang="cs-CZ" sz="8000" b="1" dirty="0" err="1"/>
              <a:t>Schelle</a:t>
            </a:r>
            <a:r>
              <a:rPr lang="cs-CZ" sz="8000" b="1" dirty="0"/>
              <a:t>, K. a kol</a:t>
            </a:r>
            <a:r>
              <a:rPr lang="cs-CZ" sz="8000" dirty="0"/>
              <a:t>.: </a:t>
            </a:r>
            <a:r>
              <a:rPr lang="cs-CZ" sz="8000" i="1" dirty="0"/>
              <a:t>Základy práva</a:t>
            </a:r>
            <a:r>
              <a:rPr lang="cs-CZ" sz="8000" dirty="0"/>
              <a:t>. Eurolex Bohemia, 2004.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A pro ty, kdo nemají vůbec čas…</a:t>
            </a:r>
          </a:p>
        </p:txBody>
      </p:sp>
      <p:pic>
        <p:nvPicPr>
          <p:cNvPr id="1026" name="Picture 2" descr="C:\Users\Pepin\Desktop\E-knihy a materiály\teorie_prava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688" y="1268760"/>
            <a:ext cx="3555495" cy="54787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Příklad – platnost, účinnost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 marL="742950" indent="-742950" algn="just">
              <a:buNone/>
            </a:pPr>
            <a:r>
              <a:rPr lang="cs-CZ" sz="9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800" b="1" u="sng" dirty="0">
                <a:latin typeface="Times New Roman" pitchFamily="18" charset="0"/>
                <a:cs typeface="Times New Roman" pitchFamily="18" charset="0"/>
              </a:rPr>
              <a:t>Určete, kdy </a:t>
            </a:r>
            <a:r>
              <a:rPr lang="cs-CZ" sz="12800" b="1" u="sng" dirty="0" err="1">
                <a:latin typeface="Times New Roman" pitchFamily="18" charset="0"/>
                <a:cs typeface="Times New Roman" pitchFamily="18" charset="0"/>
              </a:rPr>
              <a:t>nabyde</a:t>
            </a:r>
            <a:r>
              <a:rPr lang="cs-CZ" sz="12800" b="1" u="sng" dirty="0">
                <a:latin typeface="Times New Roman" pitchFamily="18" charset="0"/>
                <a:cs typeface="Times New Roman" pitchFamily="18" charset="0"/>
              </a:rPr>
              <a:t> účinnosti následující předpis:</a:t>
            </a:r>
            <a:endParaRPr lang="cs-CZ" sz="9800" b="1" u="sng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None/>
            </a:pPr>
            <a:r>
              <a:rPr lang="cs-CZ" sz="14400" b="1" dirty="0">
                <a:latin typeface="Times New Roman" pitchFamily="18" charset="0"/>
                <a:cs typeface="Times New Roman" pitchFamily="18" charset="0"/>
              </a:rPr>
              <a:t>„Tento zákon nabývá účinnosti prvním dnem čtvrtého kalendářního měsíce následujícího po dni jeho vyhlášení, </a:t>
            </a:r>
          </a:p>
          <a:p>
            <a:pPr marL="742950" indent="-742950">
              <a:buNone/>
            </a:pPr>
            <a:r>
              <a:rPr lang="cs-CZ" sz="14400" b="1" dirty="0">
                <a:latin typeface="Times New Roman" pitchFamily="18" charset="0"/>
                <a:cs typeface="Times New Roman" pitchFamily="18" charset="0"/>
              </a:rPr>
              <a:t>s výjimkou § 53 odst. 2 písm. f), který nabývá účinnosti prvním dnem šestnáctého kalendářního měsíce následujícího po dni jeho vyhlášení.“</a:t>
            </a:r>
          </a:p>
          <a:p>
            <a:pPr marL="742950" indent="-742950">
              <a:buNone/>
            </a:pPr>
            <a:endParaRPr lang="cs-CZ" sz="9800" b="1" dirty="0">
              <a:latin typeface="Times New Roman" pitchFamily="18" charset="0"/>
              <a:cs typeface="Times New Roman" pitchFamily="18" charset="0"/>
            </a:endParaRPr>
          </a:p>
          <a:p>
            <a:endParaRPr lang="cs-CZ" sz="9800" dirty="0">
              <a:latin typeface="Times New Roman" pitchFamily="18" charset="0"/>
              <a:cs typeface="Times New Roman" pitchFamily="18" charset="0"/>
            </a:endParaRPr>
          </a:p>
          <a:p>
            <a:endParaRPr lang="cs-CZ" sz="2200" dirty="0"/>
          </a:p>
          <a:p>
            <a:endParaRPr lang="cs-CZ" sz="2200" dirty="0"/>
          </a:p>
          <a:p>
            <a:pPr>
              <a:buNone/>
            </a:pPr>
            <a:r>
              <a:rPr lang="cs-CZ" sz="2500" dirty="0"/>
              <a:t>	</a:t>
            </a:r>
            <a:endParaRPr lang="cs-CZ" sz="1200" dirty="0"/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Příklad – platnost, účinnost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 marL="742950" indent="-742950" algn="just">
              <a:buNone/>
            </a:pPr>
            <a:r>
              <a:rPr lang="cs-CZ" sz="9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800" b="1" u="sng" dirty="0">
                <a:latin typeface="Times New Roman" pitchFamily="18" charset="0"/>
                <a:cs typeface="Times New Roman" pitchFamily="18" charset="0"/>
              </a:rPr>
              <a:t>Určete, kdy </a:t>
            </a:r>
            <a:r>
              <a:rPr lang="cs-CZ" sz="12800" b="1" u="sng" dirty="0" err="1">
                <a:latin typeface="Times New Roman" pitchFamily="18" charset="0"/>
                <a:cs typeface="Times New Roman" pitchFamily="18" charset="0"/>
              </a:rPr>
              <a:t>nabyde</a:t>
            </a:r>
            <a:r>
              <a:rPr lang="cs-CZ" sz="12800" b="1" u="sng" dirty="0">
                <a:latin typeface="Times New Roman" pitchFamily="18" charset="0"/>
                <a:cs typeface="Times New Roman" pitchFamily="18" charset="0"/>
              </a:rPr>
              <a:t> účinnosti následující předpis, víte-li, že dnem vyhlášení je           8. prosinec 2011.</a:t>
            </a:r>
            <a:endParaRPr lang="cs-CZ" sz="9800" b="1" u="sng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None/>
            </a:pPr>
            <a:r>
              <a:rPr lang="cs-CZ" sz="14400" b="1" dirty="0">
                <a:latin typeface="Times New Roman" pitchFamily="18" charset="0"/>
                <a:cs typeface="Times New Roman" pitchFamily="18" charset="0"/>
              </a:rPr>
              <a:t>„Tento zákon nabývá účinnosti prvním dnem čtvrtého kalendářního měsíce následujícího po dni jeho vyhlášení, </a:t>
            </a:r>
          </a:p>
          <a:p>
            <a:pPr marL="742950" indent="-742950">
              <a:buNone/>
            </a:pPr>
            <a:r>
              <a:rPr lang="cs-CZ" sz="14400" b="1" dirty="0">
                <a:latin typeface="Times New Roman" pitchFamily="18" charset="0"/>
                <a:cs typeface="Times New Roman" pitchFamily="18" charset="0"/>
              </a:rPr>
              <a:t>s výjimkou § 53 odst. 2 písm. f), který nabývá účinnosti prvním dnem šestnáctého kalendářního měsíce následujícího po dni jeho vyhlášení.“</a:t>
            </a:r>
          </a:p>
          <a:p>
            <a:pPr marL="742950" indent="-742950">
              <a:buNone/>
            </a:pPr>
            <a:endParaRPr lang="cs-CZ" sz="9800" b="1" dirty="0">
              <a:latin typeface="Times New Roman" pitchFamily="18" charset="0"/>
              <a:cs typeface="Times New Roman" pitchFamily="18" charset="0"/>
            </a:endParaRPr>
          </a:p>
          <a:p>
            <a:endParaRPr lang="cs-CZ" sz="9800" dirty="0">
              <a:latin typeface="Times New Roman" pitchFamily="18" charset="0"/>
              <a:cs typeface="Times New Roman" pitchFamily="18" charset="0"/>
            </a:endParaRPr>
          </a:p>
          <a:p>
            <a:endParaRPr lang="cs-CZ" sz="2200" dirty="0"/>
          </a:p>
          <a:p>
            <a:endParaRPr lang="cs-CZ" sz="2200" dirty="0"/>
          </a:p>
          <a:p>
            <a:pPr>
              <a:buNone/>
            </a:pPr>
            <a:r>
              <a:rPr lang="cs-CZ" sz="2500" dirty="0"/>
              <a:t>	</a:t>
            </a:r>
            <a:endParaRPr lang="cs-CZ" sz="1200" dirty="0"/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Právní řád ČR – hierarchie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3568" y="1628800"/>
            <a:ext cx="806489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800" dirty="0"/>
              <a:t>	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9D0C7E5-EFA9-C6BA-9D83-E30710A8D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484784"/>
            <a:ext cx="7776864" cy="489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68634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Normativní právní akty vydávané v ČR</a:t>
            </a:r>
            <a:endParaRPr lang="cs-CZ" dirty="0"/>
          </a:p>
        </p:txBody>
      </p:sp>
      <p:pic>
        <p:nvPicPr>
          <p:cNvPr id="4" name="Zástupný symbol pro obsah 3" descr="NPA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7776770" cy="5282335"/>
          </a:xfrm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Ústavní pořádek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pPr>
              <a:buNone/>
            </a:pPr>
            <a:r>
              <a:rPr lang="cs-CZ" dirty="0"/>
              <a:t>		Ústava ČR			Listina základních</a:t>
            </a:r>
          </a:p>
          <a:p>
            <a:pPr>
              <a:buNone/>
            </a:pPr>
            <a:r>
              <a:rPr lang="cs-CZ" dirty="0"/>
              <a:t>     (ústavní zákon 			práv a svobod</a:t>
            </a:r>
          </a:p>
          <a:p>
            <a:pPr>
              <a:buNone/>
            </a:pPr>
            <a:r>
              <a:rPr lang="cs-CZ" dirty="0"/>
              <a:t>       č. 1/1993 Sb.)			(ústavní zákon </a:t>
            </a:r>
          </a:p>
          <a:p>
            <a:pPr>
              <a:buNone/>
            </a:pPr>
            <a:r>
              <a:rPr lang="cs-CZ" dirty="0"/>
              <a:t>						č. </a:t>
            </a:r>
            <a:r>
              <a:rPr lang="cs-CZ"/>
              <a:t>2/1993 Sb.)</a:t>
            </a:r>
            <a:endParaRPr lang="cs-CZ" dirty="0"/>
          </a:p>
          <a:p>
            <a:pPr algn="ctr">
              <a:buNone/>
            </a:pPr>
            <a:r>
              <a:rPr lang="cs-CZ" dirty="0"/>
              <a:t>..............................................</a:t>
            </a:r>
          </a:p>
          <a:p>
            <a:pPr>
              <a:buNone/>
            </a:pPr>
            <a:r>
              <a:rPr lang="cs-CZ" dirty="0"/>
              <a:t>Čl. 3 Ústavy: „</a:t>
            </a:r>
            <a:r>
              <a:rPr lang="cs-CZ" i="1" dirty="0"/>
              <a:t>Součástí ústavního pořádku ČR je      		              Listina základních práv a svobod.“</a:t>
            </a:r>
          </a:p>
        </p:txBody>
      </p:sp>
      <p:cxnSp>
        <p:nvCxnSpPr>
          <p:cNvPr id="5" name="Přímá spojovací šipka 4"/>
          <p:cNvCxnSpPr/>
          <p:nvPr/>
        </p:nvCxnSpPr>
        <p:spPr>
          <a:xfrm rot="10800000" flipV="1">
            <a:off x="2843808" y="1340768"/>
            <a:ext cx="136815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>
            <a:off x="4860032" y="1340768"/>
            <a:ext cx="129614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700</TotalTime>
  <Words>1249</Words>
  <Application>Microsoft Office PowerPoint</Application>
  <PresentationFormat>Předvádění na obrazovce (4:3)</PresentationFormat>
  <Paragraphs>178</Paragraphs>
  <Slides>22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Calibri</vt:lpstr>
      <vt:lpstr>Georgia</vt:lpstr>
      <vt:lpstr>Times New Roman</vt:lpstr>
      <vt:lpstr>Wingdings</vt:lpstr>
      <vt:lpstr>Wingdings 2</vt:lpstr>
      <vt:lpstr>Administrativní</vt:lpstr>
      <vt:lpstr>Prezentace aplikace PowerPoint</vt:lpstr>
      <vt:lpstr>Právo - základní pojmy </vt:lpstr>
      <vt:lpstr>základní pojmy – pokračování</vt:lpstr>
      <vt:lpstr>A pro ty, kdo nemají vůbec čas…</vt:lpstr>
      <vt:lpstr>Příklad – platnost, účinnost</vt:lpstr>
      <vt:lpstr>Příklad – platnost, účinnost</vt:lpstr>
      <vt:lpstr>Právní řád ČR – hierarchie </vt:lpstr>
      <vt:lpstr>Normativní právní akty vydávané v ČR</vt:lpstr>
      <vt:lpstr>Ústavní pořádek ČR</vt:lpstr>
      <vt:lpstr>Ústava ČR</vt:lpstr>
      <vt:lpstr>Ústava ČR: hlavy I.-III.</vt:lpstr>
      <vt:lpstr>Ústava ČR: hlavy IV.-VII.</vt:lpstr>
      <vt:lpstr>Listina základních práv a svobod</vt:lpstr>
      <vt:lpstr>Mezinárodní právo veřejné (pojem)</vt:lpstr>
      <vt:lpstr>Vztah mezinárodního a českého práva</vt:lpstr>
      <vt:lpstr>Systém ochrany lidských práv</vt:lpstr>
      <vt:lpstr>A. Univerzální systém OLP</vt:lpstr>
      <vt:lpstr>Prezentace aplikace PowerPoint</vt:lpstr>
      <vt:lpstr>Prezentace aplikace PowerPoint</vt:lpstr>
      <vt:lpstr>: III. Další smlouvy, na jejichž přijetí se podílela OSN</vt:lpstr>
      <vt:lpstr> B. Evropský systém OLP</vt:lpstr>
      <vt:lpstr>Evropská úmluva o lidských právech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Your User Name</dc:creator>
  <cp:lastModifiedBy>Josef Veselý</cp:lastModifiedBy>
  <cp:revision>130</cp:revision>
  <dcterms:created xsi:type="dcterms:W3CDTF">2011-03-24T20:39:36Z</dcterms:created>
  <dcterms:modified xsi:type="dcterms:W3CDTF">2022-09-24T20:17:28Z</dcterms:modified>
</cp:coreProperties>
</file>