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4" r:id="rId6"/>
    <p:sldId id="265" r:id="rId7"/>
    <p:sldId id="266" r:id="rId8"/>
    <p:sldId id="267" r:id="rId9"/>
    <p:sldId id="259" r:id="rId10"/>
    <p:sldId id="260" r:id="rId11"/>
    <p:sldId id="261" r:id="rId12"/>
    <p:sldId id="262" r:id="rId13"/>
    <p:sldId id="263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3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1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26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71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8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9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43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15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15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49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79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F1BB-9E32-4019-9589-76E877C37F7D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DD5BA-2C53-4991-9469-DEA525B0A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53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Evropsk%C3%BD_soud_pro_lidsk%C3%A1_pr%C3%A1va" TargetMode="External"/><Relationship Id="rId2" Type="http://schemas.openxmlformats.org/officeDocument/2006/relationships/hyperlink" Target="https://cs.wikipedia.org/wiki/Evropsk%C3%A1_%C3%BAmluva_o_lidsk%C3%BDch_pr%C3%A1ve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Organizace_pro_bezpe%C4%8Dnost_a_spolupr%C3%A1ci_v_Evrop%C4%9B" TargetMode="External"/><Relationship Id="rId5" Type="http://schemas.openxmlformats.org/officeDocument/2006/relationships/hyperlink" Target="https://cs.wikipedia.org/wiki/Organizace_spojen%C3%BDch_n%C3%A1rod%C5%AF" TargetMode="External"/><Relationship Id="rId4" Type="http://schemas.openxmlformats.org/officeDocument/2006/relationships/hyperlink" Target="https://cs.wikipedia.org/wiki/Evropsk%C3%A1_uni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%C3%9Astavn%C3%AD_soud_%C4%8Cesk%C3%A9_republik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commissioners/2019-2024/president_c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Charles_Miche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8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členské státy se přihlásily k </a:t>
            </a:r>
            <a:r>
              <a:rPr lang="cs-CZ" dirty="0" smtClean="0">
                <a:hlinkClick r:id="rId2" tooltip="Evropská úmluva o lidských právech"/>
              </a:rPr>
              <a:t>Evropské úmluvě o lidských právech</a:t>
            </a:r>
            <a:r>
              <a:rPr lang="cs-CZ" dirty="0" smtClean="0"/>
              <a:t>, na jejíž dodržování je v jednotlivých zemích dohlíženo prostřednictvím </a:t>
            </a:r>
            <a:r>
              <a:rPr lang="cs-CZ" dirty="0" smtClean="0">
                <a:hlinkClick r:id="rId3" tooltip="Evropský soud pro lidská práva"/>
              </a:rPr>
              <a:t>Evropského soudu pro lidská práva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Jednotliví občané se zároveň mohou k tomuto soudu odvolat se stížností na porušování lidských práv, pokud již vyčerpali všechny právní prostředky a možnosti odvolání uvnitř soudní soustavy své země. </a:t>
            </a:r>
          </a:p>
          <a:p>
            <a:r>
              <a:rPr lang="cs-CZ" dirty="0" smtClean="0"/>
              <a:t>Rada Evropy má také své externí zastoupení v jiných mezinárodních organizacích, jako je </a:t>
            </a:r>
            <a:r>
              <a:rPr lang="cs-CZ" dirty="0" smtClean="0">
                <a:hlinkClick r:id="rId4" tooltip="Evropská unie"/>
              </a:rPr>
              <a:t>Evropská unie</a:t>
            </a:r>
            <a:r>
              <a:rPr lang="cs-CZ" dirty="0" smtClean="0"/>
              <a:t>, </a:t>
            </a:r>
            <a:r>
              <a:rPr lang="cs-CZ" dirty="0" smtClean="0">
                <a:hlinkClick r:id="rId5" tooltip="Organizace spojených národů"/>
              </a:rPr>
              <a:t>OSN</a:t>
            </a:r>
            <a:r>
              <a:rPr lang="cs-CZ" dirty="0" smtClean="0"/>
              <a:t>, </a:t>
            </a:r>
            <a:r>
              <a:rPr lang="cs-CZ" dirty="0" smtClean="0">
                <a:hlinkClick r:id="rId6" tooltip="Organizace pro bezpečnost a spolupráci v Evropě"/>
              </a:rPr>
              <a:t>OBSE</a:t>
            </a:r>
            <a:r>
              <a:rPr lang="cs-CZ" dirty="0" smtClean="0"/>
              <a:t> a další.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11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Sídlo ve Štrasburku</a:t>
            </a:r>
          </a:p>
          <a:p>
            <a:r>
              <a:rPr lang="cs-CZ" dirty="0" smtClean="0"/>
              <a:t>Zřízen v roce 1959</a:t>
            </a:r>
          </a:p>
          <a:p>
            <a:r>
              <a:rPr lang="cs-CZ" dirty="0" smtClean="0"/>
              <a:t>Náplň spočívá v projednávání porušení Úmluvy o ochraně lidských práv a základních svobod</a:t>
            </a:r>
          </a:p>
          <a:p>
            <a:r>
              <a:rPr lang="cs-CZ" dirty="0" smtClean="0"/>
              <a:t>Co do počtu soudců jeden z největších mezinárodních soudních orgánů (47 soudců)</a:t>
            </a:r>
          </a:p>
          <a:p>
            <a:r>
              <a:rPr lang="cs-CZ" dirty="0" smtClean="0"/>
              <a:t>Stížnost na porušení Úmluvy může k Soudu podat buď některý smluvní stát (mezistátní stížnost) nebo jednotlivci, skupiny jednotlivců či nevládní organizace (individuální stížnost). </a:t>
            </a:r>
          </a:p>
          <a:p>
            <a:r>
              <a:rPr lang="cs-CZ" dirty="0" smtClean="0"/>
              <a:t>Individuální stížnost je přípustná pouze v případě, že </a:t>
            </a:r>
            <a:r>
              <a:rPr lang="cs-CZ" i="1" dirty="0" smtClean="0"/>
              <a:t>k porušení</a:t>
            </a:r>
            <a:r>
              <a:rPr lang="cs-CZ" dirty="0" smtClean="0"/>
              <a:t> základního práva chráněného Úmluvou </a:t>
            </a:r>
            <a:r>
              <a:rPr lang="cs-CZ" i="1" dirty="0" smtClean="0"/>
              <a:t>došlo státní mocí</a:t>
            </a:r>
            <a:r>
              <a:rPr lang="cs-CZ" dirty="0" smtClean="0"/>
              <a:t>, tedy ze strany členského státu Rady Evropy.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708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přijatelnosti individuálních stížností rozhoduje tříčlenný </a:t>
            </a:r>
            <a:r>
              <a:rPr lang="cs-CZ" i="1" dirty="0" smtClean="0"/>
              <a:t>Výbor</a:t>
            </a:r>
            <a:r>
              <a:rPr lang="cs-CZ" dirty="0" smtClean="0"/>
              <a:t>, který ji může jednomyslně odmítnout nebo přijmout. Věc pak postupuje sedmičlennému </a:t>
            </a:r>
            <a:r>
              <a:rPr lang="cs-CZ" i="1" dirty="0" smtClean="0"/>
              <a:t>Senátu</a:t>
            </a:r>
            <a:r>
              <a:rPr lang="cs-CZ" dirty="0" smtClean="0"/>
              <a:t>, jenž rozhodne o jejím meritu. </a:t>
            </a:r>
          </a:p>
          <a:p>
            <a:r>
              <a:rPr lang="cs-CZ" dirty="0" smtClean="0"/>
              <a:t>Sedmičlenný Senát také rozhoduje o přijatelnosti a meritu mezistátních stížností. Pokud jde o mimořádně závažnou kauzu, může Senát postoupit věc </a:t>
            </a:r>
            <a:r>
              <a:rPr lang="cs-CZ" i="1" dirty="0" smtClean="0"/>
              <a:t>Velkému senátu</a:t>
            </a:r>
            <a:r>
              <a:rPr lang="cs-CZ" dirty="0" smtClean="0"/>
              <a:t> složenému ze sedmnácti soudců. </a:t>
            </a:r>
          </a:p>
          <a:p>
            <a:r>
              <a:rPr lang="cs-CZ" dirty="0" smtClean="0"/>
              <a:t>Rozsudek Velkého senátu je konečný. </a:t>
            </a:r>
          </a:p>
          <a:p>
            <a:r>
              <a:rPr lang="cs-CZ" dirty="0" smtClean="0"/>
              <a:t>Po vynesení rozsudku sedmičlenným Senátem můžou ve výjimečných případech sporné strany do tří měsíců ještě podat žádost o projednání před Velkým senátem.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187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Podmínky přijatelnosti individuální stížností: </a:t>
            </a:r>
          </a:p>
          <a:p>
            <a:pPr lvl="1"/>
            <a:r>
              <a:rPr lang="cs-CZ" dirty="0" smtClean="0"/>
              <a:t>Musí být vyčerpány všechny vnitrostátní opravné prostředky. V České republice to znamená zamítnutí stížnosti </a:t>
            </a:r>
            <a:r>
              <a:rPr lang="cs-CZ" dirty="0" smtClean="0">
                <a:hlinkClick r:id="rId2" tooltip="Ústavní soud České republiky"/>
              </a:rPr>
              <a:t>Ústavním soudem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Stížnost musí být podána do šesti měsíců od konečného vnitrostátního rozhodnutí.</a:t>
            </a:r>
          </a:p>
          <a:p>
            <a:pPr lvl="1"/>
            <a:r>
              <a:rPr lang="cs-CZ" dirty="0" smtClean="0"/>
              <a:t>Nesmí jít o anonymní stížnost.</a:t>
            </a:r>
          </a:p>
          <a:p>
            <a:pPr lvl="1"/>
            <a:r>
              <a:rPr lang="cs-CZ" dirty="0" smtClean="0"/>
              <a:t>musí jít o věc novou, která nebyla už Soudem projednána, nebo nebyla předložena k projednání jinému mezinárodnímu orgánu.</a:t>
            </a:r>
          </a:p>
          <a:p>
            <a:pPr lvl="1"/>
            <a:r>
              <a:rPr lang="cs-CZ" dirty="0" smtClean="0"/>
              <a:t>Nepřípustné jsou stížnosti zjevně nepodložené, neslučitelné s ustanovením Úmluvy nebo případně i ty, které zneužívají práva na stížnost.</a:t>
            </a:r>
          </a:p>
          <a:p>
            <a:pPr lvl="1"/>
            <a:r>
              <a:rPr lang="cs-CZ" dirty="0" smtClean="0"/>
              <a:t>Kromě projednávání stížností podává Soud na základě žádosti Výboru ministrů také posudky týkající se výkladu Úmluvy.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090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nadnárodní orgán EU, nezávislý na členských státech a hájící zájmy Unie</a:t>
            </a:r>
          </a:p>
          <a:p>
            <a:r>
              <a:rPr lang="cs-CZ" dirty="0" smtClean="0"/>
              <a:t>Komise se podílí takřka na všech úrovních rozhodování, má největší administrativní a expertní aparát</a:t>
            </a:r>
          </a:p>
          <a:p>
            <a:r>
              <a:rPr lang="cs-CZ" dirty="0" smtClean="0"/>
              <a:t>Sídlí v Bruselu, člení se na množství ředitelství a služeb</a:t>
            </a:r>
          </a:p>
          <a:p>
            <a:r>
              <a:rPr lang="cs-CZ" dirty="0" smtClean="0"/>
              <a:t>Komise dbá na dodržování zakládajících smluv Evropské unie a z úřední povinnosti podává žaloby v případě zjištěného porušení</a:t>
            </a:r>
          </a:p>
          <a:p>
            <a:r>
              <a:rPr lang="cs-CZ" dirty="0" smtClean="0"/>
              <a:t>Důležitou pravomocí je účast na tvorbě legislativy, právo předkládat návrhy legislativních předpisů má výhradně Komise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933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Komise se podílí na jednání Evropské unie navenek</a:t>
            </a:r>
            <a:r>
              <a:rPr lang="cs-CZ" baseline="30000" dirty="0"/>
              <a:t> </a:t>
            </a:r>
            <a:r>
              <a:rPr lang="cs-CZ" dirty="0" smtClean="0"/>
              <a:t>včetně udržování diplomatických styků a sjednávání mezinárodních smluv.</a:t>
            </a:r>
          </a:p>
          <a:p>
            <a:r>
              <a:rPr lang="cs-CZ" dirty="0" smtClean="0"/>
              <a:t>Kolegium komisařů zasedá jedenkrát týdně</a:t>
            </a:r>
          </a:p>
          <a:p>
            <a:r>
              <a:rPr lang="cs-CZ" dirty="0" smtClean="0"/>
              <a:t>Komise je složena z komisařů. </a:t>
            </a:r>
          </a:p>
          <a:p>
            <a:r>
              <a:rPr lang="cs-CZ" b="1" dirty="0" smtClean="0"/>
              <a:t>Komisaři</a:t>
            </a:r>
            <a:r>
              <a:rPr lang="cs-CZ" dirty="0" smtClean="0"/>
              <a:t> pocházejí z členských států a jsou těmito státy do své funkce navrhováni. </a:t>
            </a:r>
          </a:p>
          <a:p>
            <a:r>
              <a:rPr lang="cs-CZ" dirty="0" smtClean="0"/>
              <a:t>Jsou zcela nezávislí, nesmějí přijímat instrukce od státu, ze kterého pocházejí, ani od jakéhokoliv jiného státu a jsou povinni prosazovat výhradně zájmy unie. Komise má rovněž sedm místopředsedů.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501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Komise je odpovědná Parlamentu. </a:t>
            </a:r>
          </a:p>
          <a:p>
            <a:r>
              <a:rPr lang="cs-CZ" dirty="0" smtClean="0"/>
              <a:t>Poslanci Evropského parlamentu mají právo komisaře i předsedu komise interpelovat a interpelovaní mají povinnost písemně nebo osobně odpovědět, zpravidla je k tomu vyhrazeno každé úterý. </a:t>
            </a:r>
          </a:p>
          <a:p>
            <a:r>
              <a:rPr lang="cs-CZ" dirty="0" smtClean="0"/>
              <a:t>Komise musí parlamentu pravidelně předkládat zprávy o svojí činnosti. </a:t>
            </a:r>
          </a:p>
          <a:p>
            <a:r>
              <a:rPr lang="cs-CZ" dirty="0" smtClean="0"/>
              <a:t>Jediný způsob, jakým může být komise odvolána, je vyhlášení nedůvěry Evropským parlamentem dvoutřetinovou většinou jeho poslanců.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5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Předsedkyní Evropské komise je </a:t>
            </a:r>
            <a:r>
              <a:rPr lang="cs-CZ" b="1" dirty="0">
                <a:hlinkClick r:id="rId2"/>
              </a:rPr>
              <a:t>Ursula von der </a:t>
            </a:r>
            <a:r>
              <a:rPr lang="cs-CZ" b="1" dirty="0" err="1">
                <a:hlinkClick r:id="rId2"/>
              </a:rPr>
              <a:t>Leyen</a:t>
            </a:r>
            <a:endParaRPr lang="cs-CZ" b="1" dirty="0"/>
          </a:p>
          <a:p>
            <a:r>
              <a:rPr lang="cs-CZ" dirty="0" smtClean="0"/>
              <a:t>Komise má 27 členů (komisařů), tj. za každý členský stát jeden komisař (za ČR aktuálně Věra Jourová – Hodnoty a transparentnost)</a:t>
            </a:r>
          </a:p>
          <a:p>
            <a:r>
              <a:rPr lang="cs-CZ" dirty="0" smtClean="0"/>
              <a:t>Každý komisař spravuje jeden nebo několik resortů (generálních ředitelství)</a:t>
            </a:r>
          </a:p>
          <a:p>
            <a:r>
              <a:rPr lang="cs-CZ" dirty="0" smtClean="0"/>
              <a:t>Generální ředitelství mají na starosti jednu z oblastí (např. energie, životní prostředí, daně a cla, výzkum, atd.)</a:t>
            </a:r>
          </a:p>
          <a:p>
            <a:r>
              <a:rPr lang="cs-CZ" dirty="0" smtClean="0"/>
              <a:t>Generální ředitelství zaměstnávají úředníky, překladatele, tlumočníky, odborníky pro odborné posudky, analýzy legislativních návrhů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234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vrcholných institucí Evropské unie</a:t>
            </a:r>
          </a:p>
          <a:p>
            <a:r>
              <a:rPr lang="cs-CZ" dirty="0" smtClean="0"/>
              <a:t>Jejími členy jsou hlavy států nebo předsedové vlád členských zemí EU (za ČR </a:t>
            </a:r>
            <a:r>
              <a:rPr lang="cs-CZ" smtClean="0"/>
              <a:t>premiér </a:t>
            </a:r>
            <a:r>
              <a:rPr lang="cs-CZ" smtClean="0"/>
              <a:t>Fiala)</a:t>
            </a:r>
            <a:endParaRPr lang="cs-CZ" dirty="0" smtClean="0"/>
          </a:p>
          <a:p>
            <a:r>
              <a:rPr lang="cs-CZ" dirty="0" smtClean="0"/>
              <a:t>Předseda – </a:t>
            </a:r>
            <a:r>
              <a:rPr lang="cs-CZ" dirty="0">
                <a:hlinkClick r:id="rId2" tooltip="Charles Michel"/>
              </a:rPr>
              <a:t>Charles </a:t>
            </a:r>
            <a:r>
              <a:rPr lang="cs-CZ" dirty="0" smtClean="0">
                <a:hlinkClick r:id="rId2" tooltip="Charles Michel"/>
              </a:rPr>
              <a:t>Michel</a:t>
            </a:r>
            <a:endParaRPr lang="cs-CZ" dirty="0" smtClean="0"/>
          </a:p>
          <a:p>
            <a:pPr lvl="1"/>
            <a:r>
              <a:rPr lang="cs-CZ" dirty="0" smtClean="0"/>
              <a:t>vede činnost Evropské rady, která ve spolupráci s Komisí stanovuje obecnou politickou linii a priority EU</a:t>
            </a:r>
          </a:p>
          <a:p>
            <a:pPr lvl="1"/>
            <a:r>
              <a:rPr lang="cs-CZ" dirty="0" smtClean="0"/>
              <a:t>podporuje soudržnost a konsenzus uvnitř Evropské rady</a:t>
            </a:r>
          </a:p>
          <a:p>
            <a:pPr lvl="1"/>
            <a:r>
              <a:rPr lang="cs-CZ" dirty="0" smtClean="0"/>
              <a:t>zastupuje EU navenek v oblasti zahraničních záležitostí a bezpečnostních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562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rada se schází zpravidla čtyřikrát ročně na řádném zasedání</a:t>
            </a:r>
          </a:p>
          <a:p>
            <a:r>
              <a:rPr lang="cs-CZ" dirty="0" smtClean="0"/>
              <a:t>Evropská rada však nevykonává legislativní funkce</a:t>
            </a:r>
          </a:p>
          <a:p>
            <a:r>
              <a:rPr lang="cs-CZ" dirty="0" smtClean="0"/>
              <a:t>Po každém svém zasedání je povinna předložit Evropskému parlamentu zprávu o tomto jednání a každoročně písemnou zprávu o pokroku dosaženém Evropskou unií</a:t>
            </a:r>
          </a:p>
          <a:p>
            <a:r>
              <a:rPr lang="cs-CZ" dirty="0" smtClean="0"/>
              <a:t>Evropská rada „dává Unii nezbytné podněty pro její rozvoj a vymezuje její obecné politické směry a priority</a:t>
            </a:r>
          </a:p>
          <a:p>
            <a:pPr lvl="1"/>
            <a:r>
              <a:rPr lang="cs-CZ" dirty="0" smtClean="0"/>
              <a:t>přijetí jednotné měny eura</a:t>
            </a:r>
          </a:p>
          <a:p>
            <a:pPr lvl="1"/>
            <a:r>
              <a:rPr lang="cs-CZ" dirty="0" smtClean="0"/>
              <a:t>východní rozšíření Evropské unie.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40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orgány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</a:p>
          <a:p>
            <a:r>
              <a:rPr lang="cs-CZ" dirty="0" smtClean="0"/>
              <a:t>Evropská komise</a:t>
            </a:r>
          </a:p>
          <a:p>
            <a:r>
              <a:rPr lang="cs-CZ" dirty="0" smtClean="0"/>
              <a:t>Evropská rada</a:t>
            </a:r>
          </a:p>
          <a:p>
            <a:r>
              <a:rPr lang="cs-CZ" dirty="0" smtClean="0"/>
              <a:t>Evropský parlament</a:t>
            </a:r>
          </a:p>
          <a:p>
            <a:r>
              <a:rPr lang="cs-CZ" dirty="0" smtClean="0"/>
              <a:t>Rada Evropské unie</a:t>
            </a:r>
          </a:p>
          <a:p>
            <a:r>
              <a:rPr lang="cs-CZ" dirty="0" smtClean="0"/>
              <a:t>Evropský hospodářský a sociální výbor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262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kolektivní vrcholný orgán Evropské unie, který reprezentuje zájmy členských států</a:t>
            </a:r>
          </a:p>
          <a:p>
            <a:r>
              <a:rPr lang="cs-CZ" dirty="0" smtClean="0"/>
              <a:t>Její hlavní činností je přijímání legislativy společně s Evropským parlamentem, tlumočit názory členských států Evropské unie, schvalovat právní předpisy EU a koordinovat politiky EU</a:t>
            </a:r>
          </a:p>
          <a:p>
            <a:r>
              <a:rPr lang="cs-CZ" dirty="0" smtClean="0"/>
              <a:t>Na základě návrhů Evropské komise </a:t>
            </a:r>
            <a:r>
              <a:rPr lang="cs-CZ" b="1" dirty="0" smtClean="0"/>
              <a:t>vyjednává a přijímá zákony EU</a:t>
            </a:r>
            <a:r>
              <a:rPr lang="cs-CZ" dirty="0" smtClean="0"/>
              <a:t> společně s Evropským parlamentem.</a:t>
            </a:r>
          </a:p>
          <a:p>
            <a:r>
              <a:rPr lang="cs-CZ" dirty="0" smtClean="0"/>
              <a:t>Na základě pokynů Evropské rady formuje </a:t>
            </a:r>
            <a:r>
              <a:rPr lang="cs-CZ" b="1" dirty="0" smtClean="0"/>
              <a:t>zahraniční a bezpečnostní politiku</a:t>
            </a:r>
            <a:r>
              <a:rPr lang="cs-CZ" dirty="0" smtClean="0"/>
              <a:t> EU</a:t>
            </a:r>
          </a:p>
          <a:p>
            <a:r>
              <a:rPr lang="cs-CZ" dirty="0" smtClean="0"/>
              <a:t>Uzavírá </a:t>
            </a:r>
            <a:r>
              <a:rPr lang="cs-CZ" b="1" dirty="0" smtClean="0"/>
              <a:t>dohody</a:t>
            </a:r>
            <a:r>
              <a:rPr lang="cs-CZ" dirty="0" smtClean="0"/>
              <a:t> mezi EU a dalšími zeměmi nebo mezinárodními organizacemi.</a:t>
            </a:r>
          </a:p>
          <a:p>
            <a:r>
              <a:rPr lang="cs-CZ" dirty="0" smtClean="0"/>
              <a:t>Spolu s Evropským parlamentem přijímá roční rozpočet EU</a:t>
            </a:r>
          </a:p>
          <a:p>
            <a:r>
              <a:rPr lang="cs-CZ" dirty="0" smtClean="0"/>
              <a:t>Rada Evropské unie představuje orgán, v němž jsou zastoupeny členské státy, a to vždy jedním zástupcem na ministerské úrovni zplnomocněným zavazovat svou vládu</a:t>
            </a:r>
          </a:p>
        </p:txBody>
      </p:sp>
    </p:spTree>
    <p:extLst>
      <p:ext uri="{BB962C8B-B14F-4D97-AF65-F5344CB8AC3E}">
        <p14:creationId xmlns:p14="http://schemas.microsoft.com/office/powerpoint/2010/main" val="806422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Příslušným ministrem je ministr, do jehož resortu spadá projednávaná agenda</a:t>
            </a:r>
          </a:p>
          <a:p>
            <a:r>
              <a:rPr lang="cs-CZ" dirty="0" smtClean="0"/>
              <a:t>Zároveň může tedy zasedat několik složení Rad současně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předsednictví</a:t>
            </a:r>
            <a:r>
              <a:rPr lang="cs-CZ" dirty="0" smtClean="0"/>
              <a:t> Rady se členské země střídají po šesti měsících (ČR předsedala v roce 2009) + 2. pol. roku 2022</a:t>
            </a:r>
          </a:p>
          <a:p>
            <a:r>
              <a:rPr lang="cs-CZ" dirty="0" smtClean="0"/>
              <a:t>Založena roku 1958 (jako Rada Evropského hospodářského společenství)</a:t>
            </a:r>
          </a:p>
          <a:p>
            <a:r>
              <a:rPr lang="cs-CZ" dirty="0" smtClean="0"/>
              <a:t>Sídlo v Bruselu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261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Spolu s Radou Evropské unie přijímá její legislativu</a:t>
            </a:r>
          </a:p>
          <a:p>
            <a:r>
              <a:rPr lang="cs-CZ" dirty="0" smtClean="0"/>
              <a:t>Reprezentuje občany Evropské unie</a:t>
            </a:r>
          </a:p>
          <a:p>
            <a:r>
              <a:rPr lang="cs-CZ" dirty="0" smtClean="0"/>
              <a:t>Poslanci jsou voleni přímou volbou každých pět let</a:t>
            </a:r>
          </a:p>
          <a:p>
            <a:r>
              <a:rPr lang="cs-CZ" dirty="0" smtClean="0"/>
              <a:t>Parlament má 705 poslanců, za ČR pak 21 poslanců</a:t>
            </a:r>
          </a:p>
          <a:p>
            <a:r>
              <a:rPr lang="cs-CZ" dirty="0" smtClean="0"/>
              <a:t>Sídlem je Štrasburk (plenární zasedání), v Bruselu (výbory, schůze politických skupin), </a:t>
            </a:r>
            <a:r>
              <a:rPr lang="en-US" dirty="0" err="1" smtClean="0"/>
              <a:t>Lucemburk</a:t>
            </a:r>
            <a:r>
              <a:rPr lang="en-US" dirty="0" smtClean="0"/>
              <a:t> </a:t>
            </a:r>
            <a:r>
              <a:rPr lang="cs-CZ" dirty="0" smtClean="0"/>
              <a:t>(sekretariát)</a:t>
            </a:r>
          </a:p>
          <a:p>
            <a:r>
              <a:rPr lang="cs-CZ" dirty="0" smtClean="0"/>
              <a:t>Základní </a:t>
            </a:r>
            <a:r>
              <a:rPr lang="cs-CZ" dirty="0" err="1" smtClean="0"/>
              <a:t>pravomoce</a:t>
            </a:r>
            <a:r>
              <a:rPr lang="cs-CZ" dirty="0" smtClean="0"/>
              <a:t>: legislativní, rozpočtová, kontrolní, politická</a:t>
            </a:r>
          </a:p>
          <a:p>
            <a:r>
              <a:rPr lang="cs-CZ" dirty="0" smtClean="0"/>
              <a:t>Založen v roce 1952 jako Společné shromáždění Evropského společenství uhlí a oceli, od roku 1962 již jako Evropský parlament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87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parlament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Evropský parlament má 20 stálých výborů – ve výborech jednají o daných věcech poslanci, kteří se na danou věc specializují. Výstupy pak předkládají do pléna. Jedině závěry přijaté plénem jsou platné.</a:t>
            </a:r>
          </a:p>
          <a:p>
            <a:r>
              <a:rPr lang="cs-CZ" dirty="0" smtClean="0"/>
              <a:t>Parlament má dále 33 delegací – zajišťují kontakt s poslanci parlamentů třetích zemí z celého světa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873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hospodářský a sociální výbor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instituce EU složená ze zástupců organizací pracovníků a zaměstnavatelských organizací a dalších zájmových skupin</a:t>
            </a:r>
          </a:p>
          <a:p>
            <a:r>
              <a:rPr lang="cs-CZ" dirty="0" smtClean="0"/>
              <a:t>Poskytuje svá stanoviska Evropské komisi, Radě EU a Evropskému parlamentu a působí tedy jako spojovací článek mezi institucemi EU s rozhodovací pravomocí a evropskými občany</a:t>
            </a:r>
          </a:p>
          <a:p>
            <a:r>
              <a:rPr lang="cs-CZ" dirty="0" smtClean="0"/>
              <a:t>zajišťuje, aby politika a právní předpisy EU respektovaly ekonomickou a sociální situaci a hledá obecně prospěšný konsensus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08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 –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Rada Evropy je mezinárodní celoevropskou organizací, která zajišťuje spolupráci členských zemí (47 členských zemí a 6 pozorovatelských zemí) především při podpoře demokracie a ochraně lidských i sociálních práv a svobod. </a:t>
            </a:r>
          </a:p>
          <a:p>
            <a:r>
              <a:rPr lang="cs-CZ" dirty="0" smtClean="0"/>
              <a:t>Byla založena v roce 1949</a:t>
            </a:r>
          </a:p>
          <a:p>
            <a:r>
              <a:rPr lang="cs-CZ" dirty="0" smtClean="0"/>
              <a:t>Sídlo ve Štrasburku</a:t>
            </a:r>
          </a:p>
          <a:p>
            <a:r>
              <a:rPr lang="cs-CZ" dirty="0" smtClean="0"/>
              <a:t>Je nezávislá na Evropské unii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51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 –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Původním záměrem RE byla evropská integrace, později došlo k zaměření na problematiku lidských práv a svobod</a:t>
            </a:r>
          </a:p>
          <a:p>
            <a:r>
              <a:rPr lang="cs-CZ" dirty="0" smtClean="0"/>
              <a:t>Význam RE měl klesající tendenci až do roku 1990, kdy v souvislosti s pádem komunistického režimu byl význam obnoven (platforma pro celoevropskou diskuzi)</a:t>
            </a:r>
          </a:p>
          <a:p>
            <a:r>
              <a:rPr lang="cs-CZ" dirty="0" smtClean="0"/>
              <a:t>Funguje na principu diskuze a hledání společných řešení v ekonomických, sociálních, kulturních, vědeckých, právních a administrativních otázkách a v udržování a rozvoji základních lidských práv a svobod</a:t>
            </a:r>
          </a:p>
          <a:p>
            <a:endParaRPr lang="cs-CZ" dirty="0"/>
          </a:p>
          <a:p>
            <a:r>
              <a:rPr lang="cs-CZ" dirty="0" smtClean="0"/>
              <a:t>Pracovní instituce Rady Evropy</a:t>
            </a:r>
          </a:p>
          <a:p>
            <a:pPr lvl="1"/>
            <a:r>
              <a:rPr lang="cs-CZ" dirty="0" smtClean="0"/>
              <a:t>Evropský soud pro lidská práva</a:t>
            </a:r>
          </a:p>
          <a:p>
            <a:pPr lvl="1"/>
            <a:r>
              <a:rPr lang="cs-CZ" dirty="0" smtClean="0"/>
              <a:t>Parlamentní shromáždění – poradní orgán</a:t>
            </a:r>
          </a:p>
          <a:p>
            <a:pPr lvl="1"/>
            <a:r>
              <a:rPr lang="cs-CZ" dirty="0" smtClean="0"/>
              <a:t>Výbor ministrů – rozhodovací orgán</a:t>
            </a:r>
          </a:p>
          <a:p>
            <a:pPr lvl="1"/>
            <a:r>
              <a:rPr lang="cs-CZ" dirty="0" smtClean="0"/>
              <a:t>Komisař pro lidská práva</a:t>
            </a:r>
          </a:p>
          <a:p>
            <a:pPr lvl="1"/>
            <a:r>
              <a:rPr lang="cs-CZ" dirty="0" smtClean="0"/>
              <a:t>Generální tajemník – vede a zastupuje RE navenek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31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Výbor ministrů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Výbor ministrů se skládá z ministrů zahraničních věcí všech členských států nebo jejich stálých diplomatických zástupců</a:t>
            </a:r>
          </a:p>
          <a:p>
            <a:r>
              <a:rPr lang="cs-CZ" dirty="0" smtClean="0"/>
              <a:t>každý člen má jeden hlas</a:t>
            </a:r>
          </a:p>
          <a:p>
            <a:r>
              <a:rPr lang="cs-CZ" dirty="0" smtClean="0"/>
              <a:t>Je to rozhodovací orgán, který zváží přijetí daného návrhu Parlamentního shromáždění. </a:t>
            </a:r>
          </a:p>
          <a:p>
            <a:r>
              <a:rPr lang="cs-CZ" dirty="0" smtClean="0"/>
              <a:t>Schůze probíhají na dvou úrovních: Výbor ministrů se schází dvakrát za rok (v květnu a listopadu), výjimečně se odsouhlasí zasedání v případě, když dvě třetiny členů odsouhlasí zasedání na návrh alespoň jednoho člena nebo na podnět generálního tajemníka.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94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Výbor ministrů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Výbor ministrů je orgán, který realizuje cíle Rady Evropy (závěry rozhovorů, smluv a přijetí zákonů vládami o společné politice vzhledem k vytyčeným otázkám)</a:t>
            </a:r>
          </a:p>
          <a:p>
            <a:r>
              <a:rPr lang="cs-CZ" dirty="0" smtClean="0"/>
              <a:t>Návrhy, které jsou směřované směrem ven pro vlády členských států, mají dvojí formu: 1) doporučení pro vlády, 2) různé domluvy a smlouvy, které jsou podepsané ministry, musí být v souladu s mezinárodním právem a taktéž musí být ratifikované.</a:t>
            </a:r>
          </a:p>
          <a:p>
            <a:r>
              <a:rPr lang="cs-CZ" dirty="0" smtClean="0"/>
              <a:t>Aby zasedání bylo vůbec usnášeníschopné, musí být přítomné 2/3 reprezentantů členských států. </a:t>
            </a:r>
          </a:p>
          <a:p>
            <a:r>
              <a:rPr lang="cs-CZ" dirty="0" smtClean="0"/>
              <a:t>Přijetí usnesení k důležitým záležitostem vyžaduje jednomyslnou shodu, pro přijetí ostatních usnesení je potřeba souhlas dvoutřetinové většiny.</a:t>
            </a:r>
          </a:p>
          <a:p>
            <a:r>
              <a:rPr lang="cs-CZ" dirty="0" smtClean="0"/>
              <a:t>Rada Evropy nemá výkonnou moc, snaha realizovat usnesení Rady Evropy spočívá na jednotlivých ministrech zahraničních věcí.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14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Parlamentní shromáždění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Parlamentní shromáždění je poradní orgán Rady Evropy</a:t>
            </a:r>
          </a:p>
          <a:p>
            <a:r>
              <a:rPr lang="cs-CZ" dirty="0" smtClean="0"/>
              <a:t>Diskutuje o otázkách týkajících se jejích zájmů a stanovuje závěry, které ve formě doporučení posune dál Výboru ministrů</a:t>
            </a:r>
          </a:p>
          <a:p>
            <a:r>
              <a:rPr lang="cs-CZ" dirty="0" smtClean="0"/>
              <a:t>Skládá se ze členů každého členského státu, které musí zvolit domácí parlament a kteří musí mít totožnou národnost se státem, který reprezentují</a:t>
            </a:r>
          </a:p>
          <a:p>
            <a:r>
              <a:rPr lang="cs-CZ" dirty="0" smtClean="0"/>
              <a:t>Vzhledem k tomu, že Parlamentní shromáždění nemá rozhodovací pravomoc, jde spíše o orgán zastupující veřejné mínění než o zákonodárný orgán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905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Sekretariát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Sekretariát je administrativní struktura Rady Evropy a skládá se ze specializovaného personálu, z Generálního tajemníka a jeho zástupců</a:t>
            </a:r>
          </a:p>
          <a:p>
            <a:r>
              <a:rPr lang="cs-CZ" dirty="0" smtClean="0"/>
              <a:t>Úloha spočívá ve vydávání doporučení pro Výbor ministrů</a:t>
            </a:r>
          </a:p>
          <a:p>
            <a:r>
              <a:rPr lang="cs-CZ" dirty="0" smtClean="0"/>
              <a:t>Generální tajemník zodpovídá za chod Sekretariátu nad Výborem a taktéž zásobuje Parlamentní shromáždění administrativními službami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51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Rady Evropy –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(dle Statutu Rady Evropy) je dosažení větší jednoty mezi jejími členy za účelem ochrany uskutečňování ideálů a zásad, které jsou jejich společným dědictvím, a usnadňování jejich hospodářského a společenského rozvoje. Hlavní agendu této organizace lze rozdělit do 4 hlavních skupin:</a:t>
            </a:r>
          </a:p>
          <a:p>
            <a:pPr lvl="1"/>
            <a:r>
              <a:rPr lang="cs-CZ" dirty="0" smtClean="0"/>
              <a:t>Ochrana lidských práv, pluralitní demokracie a právního státu, ochrana svobody slova, sdělovacích prostředků a shromažďování,</a:t>
            </a:r>
          </a:p>
          <a:p>
            <a:pPr lvl="1"/>
            <a:r>
              <a:rPr lang="cs-CZ" dirty="0" smtClean="0"/>
              <a:t>Podpora rozvoje evropské kulturní identity a různorodosti,</a:t>
            </a:r>
          </a:p>
          <a:p>
            <a:pPr lvl="1"/>
            <a:r>
              <a:rPr lang="cs-CZ" dirty="0" smtClean="0"/>
              <a:t>Řešení problémů evropské společnosti jako je diskriminace menšin, xenofobie, </a:t>
            </a:r>
            <a:r>
              <a:rPr lang="cs-CZ" dirty="0"/>
              <a:t>nesnášenlivost, klonování lidí, </a:t>
            </a:r>
            <a:r>
              <a:rPr lang="cs-CZ" dirty="0" smtClean="0"/>
              <a:t>AIDS, </a:t>
            </a:r>
            <a:r>
              <a:rPr lang="cs-CZ" dirty="0"/>
              <a:t>drogy, organizovaný zločin, </a:t>
            </a:r>
            <a:r>
              <a:rPr lang="cs-CZ" dirty="0" smtClean="0"/>
              <a:t>ochrana životního prostředí </a:t>
            </a:r>
            <a:r>
              <a:rPr lang="cs-CZ" dirty="0"/>
              <a:t>aj.,</a:t>
            </a:r>
          </a:p>
          <a:p>
            <a:pPr lvl="1"/>
            <a:r>
              <a:rPr lang="cs-CZ" dirty="0"/>
              <a:t>Upevňování demokratické stability na území Evropy skrze potírání </a:t>
            </a:r>
            <a:r>
              <a:rPr lang="cs-CZ" dirty="0" smtClean="0"/>
              <a:t>korupce </a:t>
            </a:r>
            <a:r>
              <a:rPr lang="cs-CZ" dirty="0"/>
              <a:t>a </a:t>
            </a:r>
            <a:r>
              <a:rPr lang="cs-CZ" dirty="0" smtClean="0"/>
              <a:t>terorismu </a:t>
            </a:r>
            <a:r>
              <a:rPr lang="cs-CZ" dirty="0"/>
              <a:t>a rovněž prostřednictvím legislativních a ústavních norem.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0135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1837</Words>
  <Application>Microsoft Office PowerPoint</Application>
  <PresentationFormat>Širokoúhlá obrazovka</PresentationFormat>
  <Paragraphs>140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Orgány EU</vt:lpstr>
      <vt:lpstr>Vybrané orgány Evropské unie</vt:lpstr>
      <vt:lpstr>Rada Evropy – Council of Europe</vt:lpstr>
      <vt:lpstr>Rada Evropy – Council of Europe</vt:lpstr>
      <vt:lpstr>Výbor ministrů</vt:lpstr>
      <vt:lpstr>Výbor ministrů </vt:lpstr>
      <vt:lpstr>Parlamentní shromáždění </vt:lpstr>
      <vt:lpstr>Sekretariát </vt:lpstr>
      <vt:lpstr>Funkce Rady Evropy – Council of Europe</vt:lpstr>
      <vt:lpstr>Rada Evropy</vt:lpstr>
      <vt:lpstr>Evropský soud pro lidská práva</vt:lpstr>
      <vt:lpstr>Evropský soud pro lidská práva</vt:lpstr>
      <vt:lpstr>Evropský soud pro lidská práva</vt:lpstr>
      <vt:lpstr>Evropská komise</vt:lpstr>
      <vt:lpstr>Evropská komise</vt:lpstr>
      <vt:lpstr>Evropská komise</vt:lpstr>
      <vt:lpstr>Evropská komise</vt:lpstr>
      <vt:lpstr>Evropská rada</vt:lpstr>
      <vt:lpstr>Evropská rada</vt:lpstr>
      <vt:lpstr>Rada Evropské unie</vt:lpstr>
      <vt:lpstr>Rada Evropské unie</vt:lpstr>
      <vt:lpstr>Evropský parlament</vt:lpstr>
      <vt:lpstr>Evropský parlament </vt:lpstr>
      <vt:lpstr>Evropský hospodářský a sociální výbor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 Evropy</dc:title>
  <dc:creator>doc. PhDr. David Urban, Ph.D.</dc:creator>
  <cp:lastModifiedBy>doc. PhDr. David Urban, Ph.D.</cp:lastModifiedBy>
  <cp:revision>28</cp:revision>
  <dcterms:created xsi:type="dcterms:W3CDTF">2018-08-30T14:50:33Z</dcterms:created>
  <dcterms:modified xsi:type="dcterms:W3CDTF">2022-03-12T06:37:35Z</dcterms:modified>
</cp:coreProperties>
</file>