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3"/>
  </p:notesMasterIdLst>
  <p:handoutMasterIdLst>
    <p:handoutMasterId r:id="rId24"/>
  </p:handout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0AF"/>
    <a:srgbClr val="FFEA93"/>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56" autoAdjust="0"/>
    <p:restoredTop sz="94341" autoAdjust="0"/>
  </p:normalViewPr>
  <p:slideViewPr>
    <p:cSldViewPr>
      <p:cViewPr varScale="1">
        <p:scale>
          <a:sx n="76" d="100"/>
          <a:sy n="76" d="100"/>
        </p:scale>
        <p:origin x="200" y="7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88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0562CE-08A7-4FCB-814C-9F479BBD9696}" type="doc">
      <dgm:prSet loTypeId="urn:microsoft.com/office/officeart/2005/8/layout/hList6" loCatId="list" qsTypeId="urn:microsoft.com/office/officeart/2005/8/quickstyle/3d4" qsCatId="3D" csTypeId="urn:microsoft.com/office/officeart/2005/8/colors/accent6_3" csCatId="accent6" phldr="1"/>
      <dgm:spPr/>
      <dgm:t>
        <a:bodyPr/>
        <a:lstStyle/>
        <a:p>
          <a:endParaRPr lang="cs-CZ"/>
        </a:p>
      </dgm:t>
    </dgm:pt>
    <dgm:pt modelId="{8C608509-9AC4-484B-AEAF-E78B3AD4B165}">
      <dgm:prSet custT="1"/>
      <dgm:spPr/>
      <dgm:t>
        <a:bodyPr/>
        <a:lstStyle/>
        <a:p>
          <a:pPr rtl="0"/>
          <a:r>
            <a:rPr lang="cs-CZ" sz="1800" dirty="0">
              <a:solidFill>
                <a:schemeClr val="tx1"/>
              </a:solidFill>
              <a:latin typeface="Hind Regular"/>
            </a:rPr>
            <a:t>Testované dávky SSP= </a:t>
          </a:r>
          <a:r>
            <a:rPr lang="cs-CZ" sz="1800" b="1" dirty="0">
              <a:solidFill>
                <a:schemeClr val="tx1"/>
              </a:solidFill>
              <a:latin typeface="Hind Regular"/>
            </a:rPr>
            <a:t>dávky, u kterých se zjišťuje příjem za rozhodné období </a:t>
          </a:r>
        </a:p>
      </dgm:t>
    </dgm:pt>
    <dgm:pt modelId="{EA1EACD9-2D77-4460-B58D-357CD5574747}" type="parTrans" cxnId="{A534EFE4-0826-4D42-BA65-EAF1308DC085}">
      <dgm:prSet/>
      <dgm:spPr/>
      <dgm:t>
        <a:bodyPr/>
        <a:lstStyle/>
        <a:p>
          <a:endParaRPr lang="cs-CZ">
            <a:latin typeface="Hind Regular"/>
          </a:endParaRPr>
        </a:p>
      </dgm:t>
    </dgm:pt>
    <dgm:pt modelId="{698409E3-24D4-4B7E-8FA9-B63CC924EAE8}" type="sibTrans" cxnId="{A534EFE4-0826-4D42-BA65-EAF1308DC085}">
      <dgm:prSet/>
      <dgm:spPr/>
      <dgm:t>
        <a:bodyPr/>
        <a:lstStyle/>
        <a:p>
          <a:endParaRPr lang="cs-CZ">
            <a:latin typeface="Hind Regular"/>
          </a:endParaRPr>
        </a:p>
      </dgm:t>
    </dgm:pt>
    <dgm:pt modelId="{D1A332B5-4CBF-4020-8A9A-88502ECCBC50}">
      <dgm:prSet custT="1"/>
      <dgm:spPr/>
      <dgm:t>
        <a:bodyPr/>
        <a:lstStyle/>
        <a:p>
          <a:pPr rtl="0"/>
          <a:r>
            <a:rPr lang="cs-CZ" sz="1800" b="1" dirty="0">
              <a:solidFill>
                <a:schemeClr val="tx1"/>
              </a:solidFill>
              <a:latin typeface="Hind Regular"/>
            </a:rPr>
            <a:t>Porodné </a:t>
          </a:r>
        </a:p>
      </dgm:t>
    </dgm:pt>
    <dgm:pt modelId="{DEF11EFE-7E8A-461C-BECF-7E7AE552872B}" type="parTrans" cxnId="{2318B789-5190-4A05-998F-C897545F36BF}">
      <dgm:prSet/>
      <dgm:spPr/>
      <dgm:t>
        <a:bodyPr/>
        <a:lstStyle/>
        <a:p>
          <a:endParaRPr lang="cs-CZ">
            <a:latin typeface="Hind Regular"/>
          </a:endParaRPr>
        </a:p>
      </dgm:t>
    </dgm:pt>
    <dgm:pt modelId="{4ACDD0A5-6939-4E9E-950C-8BECDD5969F7}" type="sibTrans" cxnId="{2318B789-5190-4A05-998F-C897545F36BF}">
      <dgm:prSet/>
      <dgm:spPr/>
      <dgm:t>
        <a:bodyPr/>
        <a:lstStyle/>
        <a:p>
          <a:endParaRPr lang="cs-CZ">
            <a:latin typeface="Hind Regular"/>
          </a:endParaRPr>
        </a:p>
      </dgm:t>
    </dgm:pt>
    <dgm:pt modelId="{D22E9E81-D594-4BFB-9280-9B3EE1144A45}">
      <dgm:prSet custT="1"/>
      <dgm:spPr/>
      <dgm:t>
        <a:bodyPr/>
        <a:lstStyle/>
        <a:p>
          <a:pPr rtl="0"/>
          <a:r>
            <a:rPr lang="cs-CZ" sz="1800" b="1" dirty="0">
              <a:solidFill>
                <a:schemeClr val="tx1"/>
              </a:solidFill>
              <a:latin typeface="Hind Regular"/>
            </a:rPr>
            <a:t>Přídavek na dítě</a:t>
          </a:r>
        </a:p>
      </dgm:t>
    </dgm:pt>
    <dgm:pt modelId="{1B2C5B3E-6324-4AA6-B6A0-125B6617BF1C}" type="parTrans" cxnId="{58AF219D-013F-4A3F-84A0-668FA4C60A63}">
      <dgm:prSet/>
      <dgm:spPr/>
      <dgm:t>
        <a:bodyPr/>
        <a:lstStyle/>
        <a:p>
          <a:endParaRPr lang="cs-CZ">
            <a:latin typeface="Hind Regular"/>
          </a:endParaRPr>
        </a:p>
      </dgm:t>
    </dgm:pt>
    <dgm:pt modelId="{C522B3ED-F5F4-4A8D-B784-17CE0B739388}" type="sibTrans" cxnId="{58AF219D-013F-4A3F-84A0-668FA4C60A63}">
      <dgm:prSet/>
      <dgm:spPr/>
      <dgm:t>
        <a:bodyPr/>
        <a:lstStyle/>
        <a:p>
          <a:endParaRPr lang="cs-CZ">
            <a:latin typeface="Hind Regular"/>
          </a:endParaRPr>
        </a:p>
      </dgm:t>
    </dgm:pt>
    <dgm:pt modelId="{BDA2F8B7-CBB4-4EB5-BD25-31AB29E8489F}">
      <dgm:prSet custT="1"/>
      <dgm:spPr/>
      <dgm:t>
        <a:bodyPr/>
        <a:lstStyle/>
        <a:p>
          <a:pPr rtl="0"/>
          <a:r>
            <a:rPr lang="cs-CZ" sz="1800" b="1" dirty="0">
              <a:solidFill>
                <a:schemeClr val="tx1"/>
              </a:solidFill>
              <a:latin typeface="Hind Regular"/>
            </a:rPr>
            <a:t>Příspěvek na bydlení</a:t>
          </a:r>
        </a:p>
      </dgm:t>
    </dgm:pt>
    <dgm:pt modelId="{B7737C5C-EEB8-40DA-8852-BBAEA60E1A3A}" type="parTrans" cxnId="{2AADB3E5-7AE1-4F8E-9BDD-EA3670637E04}">
      <dgm:prSet/>
      <dgm:spPr/>
      <dgm:t>
        <a:bodyPr/>
        <a:lstStyle/>
        <a:p>
          <a:endParaRPr lang="cs-CZ">
            <a:latin typeface="Hind Regular"/>
          </a:endParaRPr>
        </a:p>
      </dgm:t>
    </dgm:pt>
    <dgm:pt modelId="{15031978-6DDD-4F90-B268-C743F42D9F0F}" type="sibTrans" cxnId="{2AADB3E5-7AE1-4F8E-9BDD-EA3670637E04}">
      <dgm:prSet/>
      <dgm:spPr/>
      <dgm:t>
        <a:bodyPr/>
        <a:lstStyle/>
        <a:p>
          <a:endParaRPr lang="cs-CZ">
            <a:latin typeface="Hind Regular"/>
          </a:endParaRPr>
        </a:p>
      </dgm:t>
    </dgm:pt>
    <dgm:pt modelId="{C1876DAD-1FB9-414F-BC30-6035665764BE}" type="pres">
      <dgm:prSet presAssocID="{E80562CE-08A7-4FCB-814C-9F479BBD9696}" presName="Name0" presStyleCnt="0">
        <dgm:presLayoutVars>
          <dgm:dir/>
          <dgm:resizeHandles val="exact"/>
        </dgm:presLayoutVars>
      </dgm:prSet>
      <dgm:spPr/>
    </dgm:pt>
    <dgm:pt modelId="{88ADBF9E-1E51-4779-AF85-4B33906DD8A8}" type="pres">
      <dgm:prSet presAssocID="{8C608509-9AC4-484B-AEAF-E78B3AD4B165}" presName="node" presStyleLbl="node1" presStyleIdx="0" presStyleCnt="4" custScaleX="152410">
        <dgm:presLayoutVars>
          <dgm:bulletEnabled val="1"/>
        </dgm:presLayoutVars>
      </dgm:prSet>
      <dgm:spPr/>
    </dgm:pt>
    <dgm:pt modelId="{0721B0F4-7336-41BD-BD31-6B840A8BE232}" type="pres">
      <dgm:prSet presAssocID="{698409E3-24D4-4B7E-8FA9-B63CC924EAE8}" presName="sibTrans" presStyleCnt="0"/>
      <dgm:spPr/>
    </dgm:pt>
    <dgm:pt modelId="{38A13F43-86E3-4CA5-B9EA-66D0BE562822}" type="pres">
      <dgm:prSet presAssocID="{D1A332B5-4CBF-4020-8A9A-88502ECCBC50}" presName="node" presStyleLbl="node1" presStyleIdx="1" presStyleCnt="4">
        <dgm:presLayoutVars>
          <dgm:bulletEnabled val="1"/>
        </dgm:presLayoutVars>
      </dgm:prSet>
      <dgm:spPr/>
    </dgm:pt>
    <dgm:pt modelId="{D538E8D7-71B4-4190-8321-C116EC810EA4}" type="pres">
      <dgm:prSet presAssocID="{4ACDD0A5-6939-4E9E-950C-8BECDD5969F7}" presName="sibTrans" presStyleCnt="0"/>
      <dgm:spPr/>
    </dgm:pt>
    <dgm:pt modelId="{CC9E5D6F-1DC0-4B13-8F38-432C728F884E}" type="pres">
      <dgm:prSet presAssocID="{D22E9E81-D594-4BFB-9280-9B3EE1144A45}" presName="node" presStyleLbl="node1" presStyleIdx="2" presStyleCnt="4">
        <dgm:presLayoutVars>
          <dgm:bulletEnabled val="1"/>
        </dgm:presLayoutVars>
      </dgm:prSet>
      <dgm:spPr/>
    </dgm:pt>
    <dgm:pt modelId="{FDDF6910-5C75-4866-B01D-BF9A1724EEB6}" type="pres">
      <dgm:prSet presAssocID="{C522B3ED-F5F4-4A8D-B784-17CE0B739388}" presName="sibTrans" presStyleCnt="0"/>
      <dgm:spPr/>
    </dgm:pt>
    <dgm:pt modelId="{FB02F16B-F816-40FD-B778-057BB59F6771}" type="pres">
      <dgm:prSet presAssocID="{BDA2F8B7-CBB4-4EB5-BD25-31AB29E8489F}" presName="node" presStyleLbl="node1" presStyleIdx="3" presStyleCnt="4">
        <dgm:presLayoutVars>
          <dgm:bulletEnabled val="1"/>
        </dgm:presLayoutVars>
      </dgm:prSet>
      <dgm:spPr/>
    </dgm:pt>
  </dgm:ptLst>
  <dgm:cxnLst>
    <dgm:cxn modelId="{4C282606-7FCC-414F-B48D-D392002E06E4}" type="presOf" srcId="{D22E9E81-D594-4BFB-9280-9B3EE1144A45}" destId="{CC9E5D6F-1DC0-4B13-8F38-432C728F884E}" srcOrd="0" destOrd="0" presId="urn:microsoft.com/office/officeart/2005/8/layout/hList6"/>
    <dgm:cxn modelId="{0ED2610A-D648-48F8-9365-BE3389CEA52A}" type="presOf" srcId="{8C608509-9AC4-484B-AEAF-E78B3AD4B165}" destId="{88ADBF9E-1E51-4779-AF85-4B33906DD8A8}" srcOrd="0" destOrd="0" presId="urn:microsoft.com/office/officeart/2005/8/layout/hList6"/>
    <dgm:cxn modelId="{035D1D27-65F9-4026-8B49-A4EEE0386918}" type="presOf" srcId="{D1A332B5-4CBF-4020-8A9A-88502ECCBC50}" destId="{38A13F43-86E3-4CA5-B9EA-66D0BE562822}" srcOrd="0" destOrd="0" presId="urn:microsoft.com/office/officeart/2005/8/layout/hList6"/>
    <dgm:cxn modelId="{2318B789-5190-4A05-998F-C897545F36BF}" srcId="{E80562CE-08A7-4FCB-814C-9F479BBD9696}" destId="{D1A332B5-4CBF-4020-8A9A-88502ECCBC50}" srcOrd="1" destOrd="0" parTransId="{DEF11EFE-7E8A-461C-BECF-7E7AE552872B}" sibTransId="{4ACDD0A5-6939-4E9E-950C-8BECDD5969F7}"/>
    <dgm:cxn modelId="{58AF219D-013F-4A3F-84A0-668FA4C60A63}" srcId="{E80562CE-08A7-4FCB-814C-9F479BBD9696}" destId="{D22E9E81-D594-4BFB-9280-9B3EE1144A45}" srcOrd="2" destOrd="0" parTransId="{1B2C5B3E-6324-4AA6-B6A0-125B6617BF1C}" sibTransId="{C522B3ED-F5F4-4A8D-B784-17CE0B739388}"/>
    <dgm:cxn modelId="{0374B5B0-1348-405F-AF40-490860865011}" type="presOf" srcId="{E80562CE-08A7-4FCB-814C-9F479BBD9696}" destId="{C1876DAD-1FB9-414F-BC30-6035665764BE}" srcOrd="0" destOrd="0" presId="urn:microsoft.com/office/officeart/2005/8/layout/hList6"/>
    <dgm:cxn modelId="{A4B504B1-AE16-4DFE-BB7C-72C5BC581890}" type="presOf" srcId="{BDA2F8B7-CBB4-4EB5-BD25-31AB29E8489F}" destId="{FB02F16B-F816-40FD-B778-057BB59F6771}" srcOrd="0" destOrd="0" presId="urn:microsoft.com/office/officeart/2005/8/layout/hList6"/>
    <dgm:cxn modelId="{A534EFE4-0826-4D42-BA65-EAF1308DC085}" srcId="{E80562CE-08A7-4FCB-814C-9F479BBD9696}" destId="{8C608509-9AC4-484B-AEAF-E78B3AD4B165}" srcOrd="0" destOrd="0" parTransId="{EA1EACD9-2D77-4460-B58D-357CD5574747}" sibTransId="{698409E3-24D4-4B7E-8FA9-B63CC924EAE8}"/>
    <dgm:cxn modelId="{2AADB3E5-7AE1-4F8E-9BDD-EA3670637E04}" srcId="{E80562CE-08A7-4FCB-814C-9F479BBD9696}" destId="{BDA2F8B7-CBB4-4EB5-BD25-31AB29E8489F}" srcOrd="3" destOrd="0" parTransId="{B7737C5C-EEB8-40DA-8852-BBAEA60E1A3A}" sibTransId="{15031978-6DDD-4F90-B268-C743F42D9F0F}"/>
    <dgm:cxn modelId="{DEDFBED5-8C2B-4B7A-938D-303BCF4351C0}" type="presParOf" srcId="{C1876DAD-1FB9-414F-BC30-6035665764BE}" destId="{88ADBF9E-1E51-4779-AF85-4B33906DD8A8}" srcOrd="0" destOrd="0" presId="urn:microsoft.com/office/officeart/2005/8/layout/hList6"/>
    <dgm:cxn modelId="{6FDAB033-D1CC-48E8-A274-5F6D37F8F8BA}" type="presParOf" srcId="{C1876DAD-1FB9-414F-BC30-6035665764BE}" destId="{0721B0F4-7336-41BD-BD31-6B840A8BE232}" srcOrd="1" destOrd="0" presId="urn:microsoft.com/office/officeart/2005/8/layout/hList6"/>
    <dgm:cxn modelId="{4199EB2D-D754-46E9-913C-C7B6CFE11590}" type="presParOf" srcId="{C1876DAD-1FB9-414F-BC30-6035665764BE}" destId="{38A13F43-86E3-4CA5-B9EA-66D0BE562822}" srcOrd="2" destOrd="0" presId="urn:microsoft.com/office/officeart/2005/8/layout/hList6"/>
    <dgm:cxn modelId="{738B4459-EFA7-48A3-91F1-1A7A1AC20009}" type="presParOf" srcId="{C1876DAD-1FB9-414F-BC30-6035665764BE}" destId="{D538E8D7-71B4-4190-8321-C116EC810EA4}" srcOrd="3" destOrd="0" presId="urn:microsoft.com/office/officeart/2005/8/layout/hList6"/>
    <dgm:cxn modelId="{E6A64FCE-AF90-457E-B313-C0D3403662E2}" type="presParOf" srcId="{C1876DAD-1FB9-414F-BC30-6035665764BE}" destId="{CC9E5D6F-1DC0-4B13-8F38-432C728F884E}" srcOrd="4" destOrd="0" presId="urn:microsoft.com/office/officeart/2005/8/layout/hList6"/>
    <dgm:cxn modelId="{531EA217-3CF0-42F0-A974-01EA045340AE}" type="presParOf" srcId="{C1876DAD-1FB9-414F-BC30-6035665764BE}" destId="{FDDF6910-5C75-4866-B01D-BF9A1724EEB6}" srcOrd="5" destOrd="0" presId="urn:microsoft.com/office/officeart/2005/8/layout/hList6"/>
    <dgm:cxn modelId="{DBBBBB3D-1A77-4FF1-BB0E-1D0BD223AA82}" type="presParOf" srcId="{C1876DAD-1FB9-414F-BC30-6035665764BE}" destId="{FB02F16B-F816-40FD-B778-057BB59F6771}" srcOrd="6"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0562CE-08A7-4FCB-814C-9F479BBD9696}" type="doc">
      <dgm:prSet loTypeId="urn:microsoft.com/office/officeart/2005/8/layout/hList6" loCatId="list" qsTypeId="urn:microsoft.com/office/officeart/2005/8/quickstyle/3d4" qsCatId="3D" csTypeId="urn:microsoft.com/office/officeart/2005/8/colors/accent0_1" csCatId="mainScheme" phldr="1"/>
      <dgm:spPr/>
      <dgm:t>
        <a:bodyPr/>
        <a:lstStyle/>
        <a:p>
          <a:endParaRPr lang="cs-CZ"/>
        </a:p>
      </dgm:t>
    </dgm:pt>
    <dgm:pt modelId="{8C608509-9AC4-484B-AEAF-E78B3AD4B165}">
      <dgm:prSet custT="1"/>
      <dgm:spPr>
        <a:solidFill>
          <a:srgbClr val="FFCC00"/>
        </a:solidFill>
      </dgm:spPr>
      <dgm:t>
        <a:bodyPr/>
        <a:lstStyle/>
        <a:p>
          <a:pPr algn="just" rtl="0"/>
          <a:r>
            <a:rPr lang="cs-CZ" sz="1800" dirty="0">
              <a:latin typeface="Hind Regular"/>
            </a:rPr>
            <a:t>Netestované dávky SSP= </a:t>
          </a:r>
          <a:r>
            <a:rPr lang="cs-CZ" sz="1800" b="1" dirty="0">
              <a:latin typeface="Hind Regular"/>
            </a:rPr>
            <a:t>dávky, u kterých se nezjišťuje příjem za rozhodné období </a:t>
          </a:r>
        </a:p>
      </dgm:t>
    </dgm:pt>
    <dgm:pt modelId="{EA1EACD9-2D77-4460-B58D-357CD5574747}" type="parTrans" cxnId="{A534EFE4-0826-4D42-BA65-EAF1308DC085}">
      <dgm:prSet/>
      <dgm:spPr/>
      <dgm:t>
        <a:bodyPr/>
        <a:lstStyle/>
        <a:p>
          <a:endParaRPr lang="cs-CZ">
            <a:latin typeface="Hind Regular"/>
          </a:endParaRPr>
        </a:p>
      </dgm:t>
    </dgm:pt>
    <dgm:pt modelId="{698409E3-24D4-4B7E-8FA9-B63CC924EAE8}" type="sibTrans" cxnId="{A534EFE4-0826-4D42-BA65-EAF1308DC085}">
      <dgm:prSet/>
      <dgm:spPr/>
      <dgm:t>
        <a:bodyPr/>
        <a:lstStyle/>
        <a:p>
          <a:endParaRPr lang="cs-CZ">
            <a:latin typeface="Hind Regular"/>
          </a:endParaRPr>
        </a:p>
      </dgm:t>
    </dgm:pt>
    <dgm:pt modelId="{D22E9E81-D594-4BFB-9280-9B3EE1144A45}">
      <dgm:prSet custT="1"/>
      <dgm:spPr>
        <a:solidFill>
          <a:srgbClr val="FFF0AF"/>
        </a:solidFill>
      </dgm:spPr>
      <dgm:t>
        <a:bodyPr/>
        <a:lstStyle/>
        <a:p>
          <a:pPr rtl="0"/>
          <a:r>
            <a:rPr lang="cs-CZ" sz="1800" b="1" dirty="0">
              <a:latin typeface="Hind Regular"/>
            </a:rPr>
            <a:t>Pohřebné</a:t>
          </a:r>
        </a:p>
      </dgm:t>
    </dgm:pt>
    <dgm:pt modelId="{C522B3ED-F5F4-4A8D-B784-17CE0B739388}" type="sibTrans" cxnId="{58AF219D-013F-4A3F-84A0-668FA4C60A63}">
      <dgm:prSet/>
      <dgm:spPr/>
      <dgm:t>
        <a:bodyPr/>
        <a:lstStyle/>
        <a:p>
          <a:endParaRPr lang="cs-CZ">
            <a:latin typeface="Hind Regular"/>
          </a:endParaRPr>
        </a:p>
      </dgm:t>
    </dgm:pt>
    <dgm:pt modelId="{1B2C5B3E-6324-4AA6-B6A0-125B6617BF1C}" type="parTrans" cxnId="{58AF219D-013F-4A3F-84A0-668FA4C60A63}">
      <dgm:prSet/>
      <dgm:spPr/>
      <dgm:t>
        <a:bodyPr/>
        <a:lstStyle/>
        <a:p>
          <a:endParaRPr lang="cs-CZ">
            <a:latin typeface="Hind Regular"/>
          </a:endParaRPr>
        </a:p>
      </dgm:t>
    </dgm:pt>
    <dgm:pt modelId="{D1A332B5-4CBF-4020-8A9A-88502ECCBC50}">
      <dgm:prSet custT="1"/>
      <dgm:spPr>
        <a:solidFill>
          <a:srgbClr val="FFEA93"/>
        </a:solidFill>
      </dgm:spPr>
      <dgm:t>
        <a:bodyPr/>
        <a:lstStyle/>
        <a:p>
          <a:pPr rtl="0"/>
          <a:r>
            <a:rPr lang="cs-CZ" sz="1800" b="1" dirty="0">
              <a:latin typeface="Hind Regular"/>
            </a:rPr>
            <a:t>Rodičovský příspěvek</a:t>
          </a:r>
        </a:p>
      </dgm:t>
    </dgm:pt>
    <dgm:pt modelId="{4ACDD0A5-6939-4E9E-950C-8BECDD5969F7}" type="sibTrans" cxnId="{2318B789-5190-4A05-998F-C897545F36BF}">
      <dgm:prSet/>
      <dgm:spPr/>
      <dgm:t>
        <a:bodyPr/>
        <a:lstStyle/>
        <a:p>
          <a:endParaRPr lang="cs-CZ">
            <a:latin typeface="Hind Regular"/>
          </a:endParaRPr>
        </a:p>
      </dgm:t>
    </dgm:pt>
    <dgm:pt modelId="{DEF11EFE-7E8A-461C-BECF-7E7AE552872B}" type="parTrans" cxnId="{2318B789-5190-4A05-998F-C897545F36BF}">
      <dgm:prSet/>
      <dgm:spPr/>
      <dgm:t>
        <a:bodyPr/>
        <a:lstStyle/>
        <a:p>
          <a:endParaRPr lang="cs-CZ">
            <a:latin typeface="Hind Regular"/>
          </a:endParaRPr>
        </a:p>
      </dgm:t>
    </dgm:pt>
    <dgm:pt modelId="{C1876DAD-1FB9-414F-BC30-6035665764BE}" type="pres">
      <dgm:prSet presAssocID="{E80562CE-08A7-4FCB-814C-9F479BBD9696}" presName="Name0" presStyleCnt="0">
        <dgm:presLayoutVars>
          <dgm:dir/>
          <dgm:resizeHandles val="exact"/>
        </dgm:presLayoutVars>
      </dgm:prSet>
      <dgm:spPr/>
    </dgm:pt>
    <dgm:pt modelId="{88ADBF9E-1E51-4779-AF85-4B33906DD8A8}" type="pres">
      <dgm:prSet presAssocID="{8C608509-9AC4-484B-AEAF-E78B3AD4B165}" presName="node" presStyleLbl="node1" presStyleIdx="0" presStyleCnt="3">
        <dgm:presLayoutVars>
          <dgm:bulletEnabled val="1"/>
        </dgm:presLayoutVars>
      </dgm:prSet>
      <dgm:spPr/>
    </dgm:pt>
    <dgm:pt modelId="{0721B0F4-7336-41BD-BD31-6B840A8BE232}" type="pres">
      <dgm:prSet presAssocID="{698409E3-24D4-4B7E-8FA9-B63CC924EAE8}" presName="sibTrans" presStyleCnt="0"/>
      <dgm:spPr/>
    </dgm:pt>
    <dgm:pt modelId="{38A13F43-86E3-4CA5-B9EA-66D0BE562822}" type="pres">
      <dgm:prSet presAssocID="{D1A332B5-4CBF-4020-8A9A-88502ECCBC50}" presName="node" presStyleLbl="node1" presStyleIdx="1" presStyleCnt="3">
        <dgm:presLayoutVars>
          <dgm:bulletEnabled val="1"/>
        </dgm:presLayoutVars>
      </dgm:prSet>
      <dgm:spPr/>
    </dgm:pt>
    <dgm:pt modelId="{D538E8D7-71B4-4190-8321-C116EC810EA4}" type="pres">
      <dgm:prSet presAssocID="{4ACDD0A5-6939-4E9E-950C-8BECDD5969F7}" presName="sibTrans" presStyleCnt="0"/>
      <dgm:spPr/>
    </dgm:pt>
    <dgm:pt modelId="{CC9E5D6F-1DC0-4B13-8F38-432C728F884E}" type="pres">
      <dgm:prSet presAssocID="{D22E9E81-D594-4BFB-9280-9B3EE1144A45}" presName="node" presStyleLbl="node1" presStyleIdx="2" presStyleCnt="3">
        <dgm:presLayoutVars>
          <dgm:bulletEnabled val="1"/>
        </dgm:presLayoutVars>
      </dgm:prSet>
      <dgm:spPr/>
    </dgm:pt>
  </dgm:ptLst>
  <dgm:cxnLst>
    <dgm:cxn modelId="{9AC2070F-E1F0-448F-AC98-C25A2A1343B4}" type="presOf" srcId="{E80562CE-08A7-4FCB-814C-9F479BBD9696}" destId="{C1876DAD-1FB9-414F-BC30-6035665764BE}" srcOrd="0" destOrd="0" presId="urn:microsoft.com/office/officeart/2005/8/layout/hList6"/>
    <dgm:cxn modelId="{46DE8F3E-C229-4D76-8DCA-3BEE0DA46EFC}" type="presOf" srcId="{D1A332B5-4CBF-4020-8A9A-88502ECCBC50}" destId="{38A13F43-86E3-4CA5-B9EA-66D0BE562822}" srcOrd="0" destOrd="0" presId="urn:microsoft.com/office/officeart/2005/8/layout/hList6"/>
    <dgm:cxn modelId="{D51E8E54-05B3-4C7D-B4CB-C721A5FBA666}" type="presOf" srcId="{8C608509-9AC4-484B-AEAF-E78B3AD4B165}" destId="{88ADBF9E-1E51-4779-AF85-4B33906DD8A8}" srcOrd="0" destOrd="0" presId="urn:microsoft.com/office/officeart/2005/8/layout/hList6"/>
    <dgm:cxn modelId="{2318B789-5190-4A05-998F-C897545F36BF}" srcId="{E80562CE-08A7-4FCB-814C-9F479BBD9696}" destId="{D1A332B5-4CBF-4020-8A9A-88502ECCBC50}" srcOrd="1" destOrd="0" parTransId="{DEF11EFE-7E8A-461C-BECF-7E7AE552872B}" sibTransId="{4ACDD0A5-6939-4E9E-950C-8BECDD5969F7}"/>
    <dgm:cxn modelId="{58AF219D-013F-4A3F-84A0-668FA4C60A63}" srcId="{E80562CE-08A7-4FCB-814C-9F479BBD9696}" destId="{D22E9E81-D594-4BFB-9280-9B3EE1144A45}" srcOrd="2" destOrd="0" parTransId="{1B2C5B3E-6324-4AA6-B6A0-125B6617BF1C}" sibTransId="{C522B3ED-F5F4-4A8D-B784-17CE0B739388}"/>
    <dgm:cxn modelId="{D81186A1-0641-44C9-BFB3-24B06E2BF71C}" type="presOf" srcId="{D22E9E81-D594-4BFB-9280-9B3EE1144A45}" destId="{CC9E5D6F-1DC0-4B13-8F38-432C728F884E}" srcOrd="0" destOrd="0" presId="urn:microsoft.com/office/officeart/2005/8/layout/hList6"/>
    <dgm:cxn modelId="{A534EFE4-0826-4D42-BA65-EAF1308DC085}" srcId="{E80562CE-08A7-4FCB-814C-9F479BBD9696}" destId="{8C608509-9AC4-484B-AEAF-E78B3AD4B165}" srcOrd="0" destOrd="0" parTransId="{EA1EACD9-2D77-4460-B58D-357CD5574747}" sibTransId="{698409E3-24D4-4B7E-8FA9-B63CC924EAE8}"/>
    <dgm:cxn modelId="{B3DBE23B-EBF2-422A-B42B-A2D8D8C7869F}" type="presParOf" srcId="{C1876DAD-1FB9-414F-BC30-6035665764BE}" destId="{88ADBF9E-1E51-4779-AF85-4B33906DD8A8}" srcOrd="0" destOrd="0" presId="urn:microsoft.com/office/officeart/2005/8/layout/hList6"/>
    <dgm:cxn modelId="{DA28B3E8-91DB-4A68-A219-D51FEF7AED26}" type="presParOf" srcId="{C1876DAD-1FB9-414F-BC30-6035665764BE}" destId="{0721B0F4-7336-41BD-BD31-6B840A8BE232}" srcOrd="1" destOrd="0" presId="urn:microsoft.com/office/officeart/2005/8/layout/hList6"/>
    <dgm:cxn modelId="{45DC33E0-ECDB-4BAB-82ED-75092350FBA7}" type="presParOf" srcId="{C1876DAD-1FB9-414F-BC30-6035665764BE}" destId="{38A13F43-86E3-4CA5-B9EA-66D0BE562822}" srcOrd="2" destOrd="0" presId="urn:microsoft.com/office/officeart/2005/8/layout/hList6"/>
    <dgm:cxn modelId="{3414B8F1-6325-44D6-A79C-57FA99BBA664}" type="presParOf" srcId="{C1876DAD-1FB9-414F-BC30-6035665764BE}" destId="{D538E8D7-71B4-4190-8321-C116EC810EA4}" srcOrd="3" destOrd="0" presId="urn:microsoft.com/office/officeart/2005/8/layout/hList6"/>
    <dgm:cxn modelId="{E5E411C4-9096-4B40-AC3D-C903B3B35BF4}" type="presParOf" srcId="{C1876DAD-1FB9-414F-BC30-6035665764BE}" destId="{CC9E5D6F-1DC0-4B13-8F38-432C728F884E}" srcOrd="4" destOrd="0" presId="urn:microsoft.com/office/officeart/2005/8/layout/hList6"/>
  </dgm:cxnLst>
  <dgm:bg/>
  <dgm:whole/>
  <dgm:extLst>
    <a:ext uri="http://schemas.microsoft.com/office/drawing/2008/diagram">
      <dsp:dataModelExt xmlns:dsp="http://schemas.microsoft.com/office/drawing/2008/diagram" relId="rId12"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ADBF9E-1E51-4779-AF85-4B33906DD8A8}">
      <dsp:nvSpPr>
        <dsp:cNvPr id="0" name=""/>
        <dsp:cNvSpPr/>
      </dsp:nvSpPr>
      <dsp:spPr>
        <a:xfrm rot="16200000">
          <a:off x="368495" y="-366115"/>
          <a:ext cx="2016224" cy="2748454"/>
        </a:xfrm>
        <a:prstGeom prst="flowChartManualOperation">
          <a:avLst/>
        </a:prstGeom>
        <a:solidFill>
          <a:schemeClr val="accent6">
            <a:shade val="8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marL="0" lvl="0" indent="0" algn="ctr" defTabSz="800100" rtl="0">
            <a:lnSpc>
              <a:spcPct val="90000"/>
            </a:lnSpc>
            <a:spcBef>
              <a:spcPct val="0"/>
            </a:spcBef>
            <a:spcAft>
              <a:spcPct val="35000"/>
            </a:spcAft>
            <a:buNone/>
          </a:pPr>
          <a:r>
            <a:rPr lang="cs-CZ" sz="1800" kern="1200" dirty="0">
              <a:solidFill>
                <a:schemeClr val="tx1"/>
              </a:solidFill>
              <a:latin typeface="Hind Regular"/>
            </a:rPr>
            <a:t>Testované dávky SSP= </a:t>
          </a:r>
          <a:r>
            <a:rPr lang="cs-CZ" sz="1800" b="1" kern="1200" dirty="0">
              <a:solidFill>
                <a:schemeClr val="tx1"/>
              </a:solidFill>
              <a:latin typeface="Hind Regular"/>
            </a:rPr>
            <a:t>dávky, u kterých se zjišťuje příjem za rozhodné období </a:t>
          </a:r>
        </a:p>
      </dsp:txBody>
      <dsp:txXfrm rot="5400000">
        <a:off x="2380" y="403245"/>
        <a:ext cx="2748454" cy="1209734"/>
      </dsp:txXfrm>
    </dsp:sp>
    <dsp:sp modelId="{38A13F43-86E3-4CA5-B9EA-66D0BE562822}">
      <dsp:nvSpPr>
        <dsp:cNvPr id="0" name=""/>
        <dsp:cNvSpPr/>
      </dsp:nvSpPr>
      <dsp:spPr>
        <a:xfrm rot="16200000">
          <a:off x="2779636" y="106447"/>
          <a:ext cx="2016224" cy="1803329"/>
        </a:xfrm>
        <a:prstGeom prst="flowChartManualOperation">
          <a:avLst/>
        </a:prstGeom>
        <a:solidFill>
          <a:schemeClr val="accent6">
            <a:shade val="80000"/>
            <a:hueOff val="-127231"/>
            <a:satOff val="5670"/>
            <a:lumOff val="7926"/>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marL="0" lvl="0" indent="0" algn="ctr" defTabSz="800100" rtl="0">
            <a:lnSpc>
              <a:spcPct val="90000"/>
            </a:lnSpc>
            <a:spcBef>
              <a:spcPct val="0"/>
            </a:spcBef>
            <a:spcAft>
              <a:spcPct val="35000"/>
            </a:spcAft>
            <a:buNone/>
          </a:pPr>
          <a:r>
            <a:rPr lang="cs-CZ" sz="1800" b="1" kern="1200" dirty="0">
              <a:solidFill>
                <a:schemeClr val="tx1"/>
              </a:solidFill>
              <a:latin typeface="Hind Regular"/>
            </a:rPr>
            <a:t>Porodné </a:t>
          </a:r>
        </a:p>
      </dsp:txBody>
      <dsp:txXfrm rot="5400000">
        <a:off x="2886084" y="403244"/>
        <a:ext cx="1803329" cy="1209734"/>
      </dsp:txXfrm>
    </dsp:sp>
    <dsp:sp modelId="{CC9E5D6F-1DC0-4B13-8F38-432C728F884E}">
      <dsp:nvSpPr>
        <dsp:cNvPr id="0" name=""/>
        <dsp:cNvSpPr/>
      </dsp:nvSpPr>
      <dsp:spPr>
        <a:xfrm rot="16200000">
          <a:off x="4718215" y="106447"/>
          <a:ext cx="2016224" cy="1803329"/>
        </a:xfrm>
        <a:prstGeom prst="flowChartManualOperation">
          <a:avLst/>
        </a:prstGeom>
        <a:solidFill>
          <a:schemeClr val="accent6">
            <a:shade val="80000"/>
            <a:hueOff val="-254461"/>
            <a:satOff val="11339"/>
            <a:lumOff val="15853"/>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marL="0" lvl="0" indent="0" algn="ctr" defTabSz="800100" rtl="0">
            <a:lnSpc>
              <a:spcPct val="90000"/>
            </a:lnSpc>
            <a:spcBef>
              <a:spcPct val="0"/>
            </a:spcBef>
            <a:spcAft>
              <a:spcPct val="35000"/>
            </a:spcAft>
            <a:buNone/>
          </a:pPr>
          <a:r>
            <a:rPr lang="cs-CZ" sz="1800" b="1" kern="1200" dirty="0">
              <a:solidFill>
                <a:schemeClr val="tx1"/>
              </a:solidFill>
              <a:latin typeface="Hind Regular"/>
            </a:rPr>
            <a:t>Přídavek na dítě</a:t>
          </a:r>
        </a:p>
      </dsp:txBody>
      <dsp:txXfrm rot="5400000">
        <a:off x="4824663" y="403244"/>
        <a:ext cx="1803329" cy="1209734"/>
      </dsp:txXfrm>
    </dsp:sp>
    <dsp:sp modelId="{FB02F16B-F816-40FD-B778-057BB59F6771}">
      <dsp:nvSpPr>
        <dsp:cNvPr id="0" name=""/>
        <dsp:cNvSpPr/>
      </dsp:nvSpPr>
      <dsp:spPr>
        <a:xfrm rot="16200000">
          <a:off x="6656794" y="106447"/>
          <a:ext cx="2016224" cy="1803329"/>
        </a:xfrm>
        <a:prstGeom prst="flowChartManualOperation">
          <a:avLst/>
        </a:prstGeom>
        <a:solidFill>
          <a:schemeClr val="accent6">
            <a:shade val="80000"/>
            <a:hueOff val="-381692"/>
            <a:satOff val="17009"/>
            <a:lumOff val="23779"/>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marL="0" lvl="0" indent="0" algn="ctr" defTabSz="800100" rtl="0">
            <a:lnSpc>
              <a:spcPct val="90000"/>
            </a:lnSpc>
            <a:spcBef>
              <a:spcPct val="0"/>
            </a:spcBef>
            <a:spcAft>
              <a:spcPct val="35000"/>
            </a:spcAft>
            <a:buNone/>
          </a:pPr>
          <a:r>
            <a:rPr lang="cs-CZ" sz="1800" b="1" kern="1200" dirty="0">
              <a:solidFill>
                <a:schemeClr val="tx1"/>
              </a:solidFill>
              <a:latin typeface="Hind Regular"/>
            </a:rPr>
            <a:t>Příspěvek na bydlení</a:t>
          </a:r>
        </a:p>
      </dsp:txBody>
      <dsp:txXfrm rot="5400000">
        <a:off x="6763242" y="403244"/>
        <a:ext cx="1803329" cy="12097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ADBF9E-1E51-4779-AF85-4B33906DD8A8}">
      <dsp:nvSpPr>
        <dsp:cNvPr id="0" name=""/>
        <dsp:cNvSpPr/>
      </dsp:nvSpPr>
      <dsp:spPr>
        <a:xfrm rot="16200000">
          <a:off x="352753" y="-351707"/>
          <a:ext cx="2016224" cy="2719638"/>
        </a:xfrm>
        <a:prstGeom prst="flowChartManualOperation">
          <a:avLst/>
        </a:prstGeom>
        <a:solidFill>
          <a:srgbClr val="FFCC00"/>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marL="0" lvl="0" indent="0" algn="just" defTabSz="800100" rtl="0">
            <a:lnSpc>
              <a:spcPct val="90000"/>
            </a:lnSpc>
            <a:spcBef>
              <a:spcPct val="0"/>
            </a:spcBef>
            <a:spcAft>
              <a:spcPct val="35000"/>
            </a:spcAft>
            <a:buNone/>
          </a:pPr>
          <a:r>
            <a:rPr lang="cs-CZ" sz="1800" kern="1200" dirty="0">
              <a:latin typeface="Hind Regular"/>
            </a:rPr>
            <a:t>Netestované dávky SSP= </a:t>
          </a:r>
          <a:r>
            <a:rPr lang="cs-CZ" sz="1800" b="1" kern="1200" dirty="0">
              <a:latin typeface="Hind Regular"/>
            </a:rPr>
            <a:t>dávky, u kterých se nezjišťuje příjem za rozhodné období </a:t>
          </a:r>
        </a:p>
      </dsp:txBody>
      <dsp:txXfrm rot="5400000">
        <a:off x="1046" y="403245"/>
        <a:ext cx="2719638" cy="1209734"/>
      </dsp:txXfrm>
    </dsp:sp>
    <dsp:sp modelId="{38A13F43-86E3-4CA5-B9EA-66D0BE562822}">
      <dsp:nvSpPr>
        <dsp:cNvPr id="0" name=""/>
        <dsp:cNvSpPr/>
      </dsp:nvSpPr>
      <dsp:spPr>
        <a:xfrm rot="16200000">
          <a:off x="3276363" y="-351707"/>
          <a:ext cx="2016224" cy="2719638"/>
        </a:xfrm>
        <a:prstGeom prst="flowChartManualOperation">
          <a:avLst/>
        </a:prstGeom>
        <a:solidFill>
          <a:srgbClr val="FFEA93"/>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marL="0" lvl="0" indent="0" algn="ctr" defTabSz="800100" rtl="0">
            <a:lnSpc>
              <a:spcPct val="90000"/>
            </a:lnSpc>
            <a:spcBef>
              <a:spcPct val="0"/>
            </a:spcBef>
            <a:spcAft>
              <a:spcPct val="35000"/>
            </a:spcAft>
            <a:buNone/>
          </a:pPr>
          <a:r>
            <a:rPr lang="cs-CZ" sz="1800" b="1" kern="1200" dirty="0">
              <a:latin typeface="Hind Regular"/>
            </a:rPr>
            <a:t>Rodičovský příspěvek</a:t>
          </a:r>
        </a:p>
      </dsp:txBody>
      <dsp:txXfrm rot="5400000">
        <a:off x="2924656" y="403245"/>
        <a:ext cx="2719638" cy="1209734"/>
      </dsp:txXfrm>
    </dsp:sp>
    <dsp:sp modelId="{CC9E5D6F-1DC0-4B13-8F38-432C728F884E}">
      <dsp:nvSpPr>
        <dsp:cNvPr id="0" name=""/>
        <dsp:cNvSpPr/>
      </dsp:nvSpPr>
      <dsp:spPr>
        <a:xfrm rot="16200000">
          <a:off x="6199974" y="-351707"/>
          <a:ext cx="2016224" cy="2719638"/>
        </a:xfrm>
        <a:prstGeom prst="flowChartManualOperation">
          <a:avLst/>
        </a:prstGeom>
        <a:solidFill>
          <a:srgbClr val="FFF0AF"/>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marL="0" lvl="0" indent="0" algn="ctr" defTabSz="800100" rtl="0">
            <a:lnSpc>
              <a:spcPct val="90000"/>
            </a:lnSpc>
            <a:spcBef>
              <a:spcPct val="0"/>
            </a:spcBef>
            <a:spcAft>
              <a:spcPct val="35000"/>
            </a:spcAft>
            <a:buNone/>
          </a:pPr>
          <a:r>
            <a:rPr lang="cs-CZ" sz="1800" b="1" kern="1200" dirty="0">
              <a:latin typeface="Hind Regular"/>
            </a:rPr>
            <a:t>Pohřebné</a:t>
          </a:r>
        </a:p>
      </dsp:txBody>
      <dsp:txXfrm rot="5400000">
        <a:off x="5848267" y="403245"/>
        <a:ext cx="2719638" cy="1209734"/>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4DBB545F-9D43-4AAA-90C9-33072A0929B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id="{4C0251D1-7C28-4985-806A-8E5EC5B23AD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3D0CC4A-17F4-454B-81F2-75DF69D343DB}" type="datetimeFigureOut">
              <a:rPr lang="cs-CZ" smtClean="0"/>
              <a:pPr/>
              <a:t>18.11.2022</a:t>
            </a:fld>
            <a:endParaRPr lang="cs-CZ"/>
          </a:p>
        </p:txBody>
      </p:sp>
      <p:sp>
        <p:nvSpPr>
          <p:cNvPr id="4" name="Zástupný symbol pro zápatí 3">
            <a:extLst>
              <a:ext uri="{FF2B5EF4-FFF2-40B4-BE49-F238E27FC236}">
                <a16:creationId xmlns:a16="http://schemas.microsoft.com/office/drawing/2014/main" id="{F45AD217-ABA7-44FD-ACCB-EF9029DE805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AFC37F96-D703-4CC7-ADDF-F1775070E90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AA4DA88-02AF-4FC5-889B-98F23C351BA7}" type="slidenum">
              <a:rPr lang="cs-CZ" smtClean="0"/>
              <a:pPr/>
              <a:t>‹#›</a:t>
            </a:fld>
            <a:endParaRPr lang="cs-CZ"/>
          </a:p>
        </p:txBody>
      </p:sp>
    </p:spTree>
    <p:extLst>
      <p:ext uri="{BB962C8B-B14F-4D97-AF65-F5344CB8AC3E}">
        <p14:creationId xmlns:p14="http://schemas.microsoft.com/office/powerpoint/2010/main" val="85187847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D55BB9-894C-40C9-86A7-F2C95FCBA8BC}" type="datetimeFigureOut">
              <a:rPr lang="cs-CZ" smtClean="0"/>
              <a:pPr/>
              <a:t>18.11.2022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AA4E33-8944-489A-9842-0B217D5C3D34}" type="slidenum">
              <a:rPr lang="cs-CZ" smtClean="0"/>
              <a:pPr/>
              <a:t>‹#›</a:t>
            </a:fld>
            <a:endParaRPr lang="cs-CZ"/>
          </a:p>
        </p:txBody>
      </p:sp>
    </p:spTree>
    <p:extLst>
      <p:ext uri="{BB962C8B-B14F-4D97-AF65-F5344CB8AC3E}">
        <p14:creationId xmlns:p14="http://schemas.microsoft.com/office/powerpoint/2010/main" val="2811851537"/>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BBAA4E33-8944-489A-9842-0B217D5C3D34}" type="slidenum">
              <a:rPr lang="cs-CZ" smtClean="0"/>
              <a:pPr/>
              <a:t>1</a:t>
            </a:fld>
            <a:endParaRPr lang="cs-CZ"/>
          </a:p>
        </p:txBody>
      </p:sp>
      <p:sp>
        <p:nvSpPr>
          <p:cNvPr id="5" name="Zástupný symbol pro zápatí 4">
            <a:extLst>
              <a:ext uri="{FF2B5EF4-FFF2-40B4-BE49-F238E27FC236}">
                <a16:creationId xmlns:a16="http://schemas.microsoft.com/office/drawing/2014/main" id="{9D3F4AFC-3055-4F81-BECD-8850152D2CFF}"/>
              </a:ext>
            </a:extLst>
          </p:cNvPr>
          <p:cNvSpPr>
            <a:spLocks noGrp="1"/>
          </p:cNvSpPr>
          <p:nvPr>
            <p:ph type="ftr" sz="quarter" idx="4"/>
          </p:nvPr>
        </p:nvSpPr>
        <p:spPr/>
        <p:txBody>
          <a:bodyPr/>
          <a:lstStyle/>
          <a:p>
            <a:endParaRPr lang="cs-CZ"/>
          </a:p>
        </p:txBody>
      </p:sp>
      <p:sp>
        <p:nvSpPr>
          <p:cNvPr id="6" name="Zástupný symbol pro záhlaví 5">
            <a:extLst>
              <a:ext uri="{FF2B5EF4-FFF2-40B4-BE49-F238E27FC236}">
                <a16:creationId xmlns:a16="http://schemas.microsoft.com/office/drawing/2014/main" id="{39AB3988-575A-4524-969C-0E5353804CC2}"/>
              </a:ext>
            </a:extLst>
          </p:cNvPr>
          <p:cNvSpPr>
            <a:spLocks noGrp="1"/>
          </p:cNvSpPr>
          <p:nvPr>
            <p:ph type="hdr" sz="quarter"/>
          </p:nvPr>
        </p:nvSpPr>
        <p:spPr/>
        <p:txBody>
          <a:bodyPr/>
          <a:lstStyle/>
          <a:p>
            <a:endParaRPr lang="cs-CZ"/>
          </a:p>
        </p:txBody>
      </p:sp>
    </p:spTree>
    <p:extLst>
      <p:ext uri="{BB962C8B-B14F-4D97-AF65-F5344CB8AC3E}">
        <p14:creationId xmlns:p14="http://schemas.microsoft.com/office/powerpoint/2010/main" val="18455681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7D169751-9DD4-4DA1-AC7E-586AC643F11E}" type="slidenum">
              <a:rPr lang="cs-CZ" altLang="cs-CZ">
                <a:solidFill>
                  <a:srgbClr val="000000"/>
                </a:solidFill>
                <a:latin typeface="Times New Roman" panose="02020603050405020304" pitchFamily="18" charset="0"/>
              </a:rPr>
              <a:pPr/>
              <a:t>12</a:t>
            </a:fld>
            <a:endParaRPr lang="cs-CZ" altLang="cs-CZ">
              <a:solidFill>
                <a:srgbClr val="000000"/>
              </a:solidFill>
              <a:latin typeface="Times New Roman" panose="02020603050405020304" pitchFamily="18" charset="0"/>
            </a:endParaRPr>
          </a:p>
        </p:txBody>
      </p:sp>
      <p:sp>
        <p:nvSpPr>
          <p:cNvPr id="60419" name="Text Box 1"/>
          <p:cNvSpPr txBox="1">
            <a:spLocks noChangeArrowheads="1"/>
          </p:cNvSpPr>
          <p:nvPr/>
        </p:nvSpPr>
        <p:spPr bwMode="auto">
          <a:xfrm>
            <a:off x="3884613" y="8685214"/>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1" tIns="46796" rIns="89991" bIns="46796"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buSzPct val="100000"/>
            </a:pPr>
            <a:fld id="{FCEF6119-8E7B-4677-90D8-CA7F164E2802}" type="slidenum">
              <a:rPr lang="cs-CZ" altLang="cs-CZ" sz="1200">
                <a:solidFill>
                  <a:srgbClr val="FFFFFF"/>
                </a:solidFill>
              </a:rPr>
              <a:pPr algn="r" eaLnBrk="1" hangingPunct="1">
                <a:buSzPct val="100000"/>
              </a:pPr>
              <a:t>12</a:t>
            </a:fld>
            <a:endParaRPr lang="cs-CZ" altLang="cs-CZ" sz="1200">
              <a:solidFill>
                <a:srgbClr val="FFFFFF"/>
              </a:solidFill>
            </a:endParaRPr>
          </a:p>
        </p:txBody>
      </p:sp>
      <p:sp>
        <p:nvSpPr>
          <p:cNvPr id="60420"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60421"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ts val="450"/>
              </a:spcBef>
              <a:tabLst>
                <a:tab pos="0" algn="l"/>
                <a:tab pos="447631" algn="l"/>
                <a:tab pos="896850" algn="l"/>
                <a:tab pos="1346068" algn="l"/>
                <a:tab pos="1795287" algn="l"/>
                <a:tab pos="2244505" algn="l"/>
                <a:tab pos="2693724" algn="l"/>
                <a:tab pos="3142941" algn="l"/>
                <a:tab pos="3592161" algn="l"/>
                <a:tab pos="4041379" algn="l"/>
                <a:tab pos="4490597" algn="l"/>
                <a:tab pos="4939815" algn="l"/>
                <a:tab pos="5389035" algn="l"/>
                <a:tab pos="5838252" algn="l"/>
                <a:tab pos="6287471" algn="l"/>
                <a:tab pos="6736690" algn="l"/>
                <a:tab pos="7185908" algn="l"/>
                <a:tab pos="7635126" algn="l"/>
                <a:tab pos="8084345" algn="l"/>
                <a:tab pos="8533563" algn="l"/>
                <a:tab pos="8982782" algn="l"/>
              </a:tabLst>
            </a:pPr>
            <a:endParaRPr lang="cs-CZ" altLang="cs-CZ">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3039613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49286C68-C49C-434A-917E-643543AE6656}" type="slidenum">
              <a:rPr lang="cs-CZ" altLang="cs-CZ">
                <a:solidFill>
                  <a:srgbClr val="000000"/>
                </a:solidFill>
                <a:latin typeface="Times New Roman" panose="02020603050405020304" pitchFamily="18" charset="0"/>
              </a:rPr>
              <a:pPr/>
              <a:t>13</a:t>
            </a:fld>
            <a:endParaRPr lang="cs-CZ" altLang="cs-CZ">
              <a:solidFill>
                <a:srgbClr val="000000"/>
              </a:solidFill>
              <a:latin typeface="Times New Roman" panose="02020603050405020304" pitchFamily="18" charset="0"/>
            </a:endParaRPr>
          </a:p>
        </p:txBody>
      </p:sp>
      <p:sp>
        <p:nvSpPr>
          <p:cNvPr id="56323" name="Text Box 1"/>
          <p:cNvSpPr txBox="1">
            <a:spLocks noChangeArrowheads="1"/>
          </p:cNvSpPr>
          <p:nvPr/>
        </p:nvSpPr>
        <p:spPr bwMode="auto">
          <a:xfrm>
            <a:off x="3884613" y="8685214"/>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1" tIns="46796" rIns="89991" bIns="46796"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buSzPct val="100000"/>
            </a:pPr>
            <a:fld id="{406050C6-343E-469E-B817-13501B4A7651}" type="slidenum">
              <a:rPr lang="cs-CZ" altLang="cs-CZ" sz="1200">
                <a:solidFill>
                  <a:srgbClr val="FFFFFF"/>
                </a:solidFill>
              </a:rPr>
              <a:pPr algn="r" eaLnBrk="1" hangingPunct="1">
                <a:buSzPct val="100000"/>
              </a:pPr>
              <a:t>13</a:t>
            </a:fld>
            <a:endParaRPr lang="cs-CZ" altLang="cs-CZ" sz="1200">
              <a:solidFill>
                <a:srgbClr val="FFFFFF"/>
              </a:solidFill>
            </a:endParaRPr>
          </a:p>
        </p:txBody>
      </p:sp>
      <p:sp>
        <p:nvSpPr>
          <p:cNvPr id="5632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6325"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ts val="450"/>
              </a:spcBef>
              <a:tabLst>
                <a:tab pos="0" algn="l"/>
                <a:tab pos="447631" algn="l"/>
                <a:tab pos="896850" algn="l"/>
                <a:tab pos="1346068" algn="l"/>
                <a:tab pos="1795287" algn="l"/>
                <a:tab pos="2244505" algn="l"/>
                <a:tab pos="2693724" algn="l"/>
                <a:tab pos="3142941" algn="l"/>
                <a:tab pos="3592161" algn="l"/>
                <a:tab pos="4041379" algn="l"/>
                <a:tab pos="4490597" algn="l"/>
                <a:tab pos="4939815" algn="l"/>
                <a:tab pos="5389035" algn="l"/>
                <a:tab pos="5838252" algn="l"/>
                <a:tab pos="6287471" algn="l"/>
                <a:tab pos="6736690" algn="l"/>
                <a:tab pos="7185908" algn="l"/>
                <a:tab pos="7635126" algn="l"/>
                <a:tab pos="8084345" algn="l"/>
                <a:tab pos="8533563" algn="l"/>
                <a:tab pos="8982782" algn="l"/>
              </a:tabLst>
            </a:pPr>
            <a:endParaRPr lang="cs-CZ" altLang="cs-CZ">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38316572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ECDFE709-52ED-47F3-AE84-70179B7FC09A}" type="slidenum">
              <a:rPr lang="cs-CZ" altLang="cs-CZ">
                <a:solidFill>
                  <a:srgbClr val="000000"/>
                </a:solidFill>
                <a:latin typeface="Times New Roman" panose="02020603050405020304" pitchFamily="18" charset="0"/>
              </a:rPr>
              <a:pPr/>
              <a:t>14</a:t>
            </a:fld>
            <a:endParaRPr lang="cs-CZ" altLang="cs-CZ">
              <a:solidFill>
                <a:srgbClr val="000000"/>
              </a:solidFill>
              <a:latin typeface="Times New Roman" panose="02020603050405020304" pitchFamily="18" charset="0"/>
            </a:endParaRPr>
          </a:p>
        </p:txBody>
      </p:sp>
      <p:sp>
        <p:nvSpPr>
          <p:cNvPr id="64515" name="Text Box 1"/>
          <p:cNvSpPr txBox="1">
            <a:spLocks noChangeArrowheads="1"/>
          </p:cNvSpPr>
          <p:nvPr/>
        </p:nvSpPr>
        <p:spPr bwMode="auto">
          <a:xfrm>
            <a:off x="3884613" y="8685214"/>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1" tIns="46796" rIns="89991" bIns="46796"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buSzPct val="100000"/>
            </a:pPr>
            <a:fld id="{F07BC3D5-4606-4EDA-AB63-54BC1F1153B8}" type="slidenum">
              <a:rPr lang="cs-CZ" altLang="cs-CZ" sz="1200">
                <a:solidFill>
                  <a:srgbClr val="FFFFFF"/>
                </a:solidFill>
              </a:rPr>
              <a:pPr algn="r" eaLnBrk="1" hangingPunct="1">
                <a:buSzPct val="100000"/>
              </a:pPr>
              <a:t>14</a:t>
            </a:fld>
            <a:endParaRPr lang="cs-CZ" altLang="cs-CZ" sz="1200">
              <a:solidFill>
                <a:srgbClr val="FFFFFF"/>
              </a:solidFill>
            </a:endParaRPr>
          </a:p>
        </p:txBody>
      </p:sp>
      <p:sp>
        <p:nvSpPr>
          <p:cNvPr id="64516"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64517"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ts val="450"/>
              </a:spcBef>
              <a:tabLst>
                <a:tab pos="0" algn="l"/>
                <a:tab pos="447631" algn="l"/>
                <a:tab pos="896850" algn="l"/>
                <a:tab pos="1346068" algn="l"/>
                <a:tab pos="1795287" algn="l"/>
                <a:tab pos="2244505" algn="l"/>
                <a:tab pos="2693724" algn="l"/>
                <a:tab pos="3142941" algn="l"/>
                <a:tab pos="3592161" algn="l"/>
                <a:tab pos="4041379" algn="l"/>
                <a:tab pos="4490597" algn="l"/>
                <a:tab pos="4939815" algn="l"/>
                <a:tab pos="5389035" algn="l"/>
                <a:tab pos="5838252" algn="l"/>
                <a:tab pos="6287471" algn="l"/>
                <a:tab pos="6736690" algn="l"/>
                <a:tab pos="7185908" algn="l"/>
                <a:tab pos="7635126" algn="l"/>
                <a:tab pos="8084345" algn="l"/>
                <a:tab pos="8533563" algn="l"/>
                <a:tab pos="8982782" algn="l"/>
              </a:tabLst>
            </a:pPr>
            <a:endParaRPr lang="cs-CZ" altLang="cs-CZ">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42105701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9E8EE4D5-CC13-4350-871A-25CAA2246F3A}" type="slidenum">
              <a:rPr lang="cs-CZ" altLang="cs-CZ">
                <a:solidFill>
                  <a:srgbClr val="000000"/>
                </a:solidFill>
                <a:latin typeface="Times New Roman" panose="02020603050405020304" pitchFamily="18" charset="0"/>
              </a:rPr>
              <a:pPr/>
              <a:t>15</a:t>
            </a:fld>
            <a:endParaRPr lang="cs-CZ" altLang="cs-CZ">
              <a:solidFill>
                <a:srgbClr val="000000"/>
              </a:solidFill>
              <a:latin typeface="Times New Roman" panose="02020603050405020304" pitchFamily="18" charset="0"/>
            </a:endParaRPr>
          </a:p>
        </p:txBody>
      </p:sp>
      <p:sp>
        <p:nvSpPr>
          <p:cNvPr id="66563" name="Text Box 1"/>
          <p:cNvSpPr txBox="1">
            <a:spLocks noChangeArrowheads="1"/>
          </p:cNvSpPr>
          <p:nvPr/>
        </p:nvSpPr>
        <p:spPr bwMode="auto">
          <a:xfrm>
            <a:off x="3884613" y="8685214"/>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1" tIns="46796" rIns="89991" bIns="46796"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buSzPct val="100000"/>
            </a:pPr>
            <a:fld id="{3B85D1BB-D8E1-4173-8E27-D581BEEA2111}" type="slidenum">
              <a:rPr lang="cs-CZ" altLang="cs-CZ" sz="1200">
                <a:solidFill>
                  <a:srgbClr val="FFFFFF"/>
                </a:solidFill>
              </a:rPr>
              <a:pPr algn="r" eaLnBrk="1" hangingPunct="1">
                <a:buSzPct val="100000"/>
              </a:pPr>
              <a:t>15</a:t>
            </a:fld>
            <a:endParaRPr lang="cs-CZ" altLang="cs-CZ" sz="1200">
              <a:solidFill>
                <a:srgbClr val="FFFFFF"/>
              </a:solidFill>
            </a:endParaRPr>
          </a:p>
        </p:txBody>
      </p:sp>
      <p:sp>
        <p:nvSpPr>
          <p:cNvPr id="6656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66565"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ts val="450"/>
              </a:spcBef>
              <a:tabLst>
                <a:tab pos="0" algn="l"/>
                <a:tab pos="447631" algn="l"/>
                <a:tab pos="896850" algn="l"/>
                <a:tab pos="1346068" algn="l"/>
                <a:tab pos="1795287" algn="l"/>
                <a:tab pos="2244505" algn="l"/>
                <a:tab pos="2693724" algn="l"/>
                <a:tab pos="3142941" algn="l"/>
                <a:tab pos="3592161" algn="l"/>
                <a:tab pos="4041379" algn="l"/>
                <a:tab pos="4490597" algn="l"/>
                <a:tab pos="4939815" algn="l"/>
                <a:tab pos="5389035" algn="l"/>
                <a:tab pos="5838252" algn="l"/>
                <a:tab pos="6287471" algn="l"/>
                <a:tab pos="6736690" algn="l"/>
                <a:tab pos="7185908" algn="l"/>
                <a:tab pos="7635126" algn="l"/>
                <a:tab pos="8084345" algn="l"/>
                <a:tab pos="8533563" algn="l"/>
                <a:tab pos="8982782" algn="l"/>
              </a:tabLst>
            </a:pPr>
            <a:endParaRPr lang="cs-CZ" altLang="cs-CZ">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21434551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3E279BB8-73E2-4A83-851C-864BF9573864}" type="slidenum">
              <a:rPr lang="cs-CZ" altLang="cs-CZ">
                <a:solidFill>
                  <a:srgbClr val="000000"/>
                </a:solidFill>
                <a:latin typeface="Times New Roman" panose="02020603050405020304" pitchFamily="18" charset="0"/>
              </a:rPr>
              <a:pPr/>
              <a:t>16</a:t>
            </a:fld>
            <a:endParaRPr lang="cs-CZ" altLang="cs-CZ">
              <a:solidFill>
                <a:srgbClr val="000000"/>
              </a:solidFill>
              <a:latin typeface="Times New Roman" panose="02020603050405020304" pitchFamily="18" charset="0"/>
            </a:endParaRPr>
          </a:p>
        </p:txBody>
      </p:sp>
      <p:sp>
        <p:nvSpPr>
          <p:cNvPr id="67587" name="Text Box 1"/>
          <p:cNvSpPr txBox="1">
            <a:spLocks noChangeArrowheads="1"/>
          </p:cNvSpPr>
          <p:nvPr/>
        </p:nvSpPr>
        <p:spPr bwMode="auto">
          <a:xfrm>
            <a:off x="3884613" y="8685214"/>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1" tIns="46796" rIns="89991" bIns="46796"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buSzPct val="100000"/>
            </a:pPr>
            <a:fld id="{684810EA-DC41-4ECB-8BC9-F8929254F57C}" type="slidenum">
              <a:rPr lang="cs-CZ" altLang="cs-CZ" sz="1200">
                <a:solidFill>
                  <a:srgbClr val="FFFFFF"/>
                </a:solidFill>
              </a:rPr>
              <a:pPr algn="r" eaLnBrk="1" hangingPunct="1">
                <a:buSzPct val="100000"/>
              </a:pPr>
              <a:t>16</a:t>
            </a:fld>
            <a:endParaRPr lang="cs-CZ" altLang="cs-CZ" sz="1200">
              <a:solidFill>
                <a:srgbClr val="FFFFFF"/>
              </a:solidFill>
            </a:endParaRPr>
          </a:p>
        </p:txBody>
      </p:sp>
      <p:sp>
        <p:nvSpPr>
          <p:cNvPr id="67588"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67589"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ts val="450"/>
              </a:spcBef>
              <a:tabLst>
                <a:tab pos="0" algn="l"/>
                <a:tab pos="447631" algn="l"/>
                <a:tab pos="896850" algn="l"/>
                <a:tab pos="1346068" algn="l"/>
                <a:tab pos="1795287" algn="l"/>
                <a:tab pos="2244505" algn="l"/>
                <a:tab pos="2693724" algn="l"/>
                <a:tab pos="3142941" algn="l"/>
                <a:tab pos="3592161" algn="l"/>
                <a:tab pos="4041379" algn="l"/>
                <a:tab pos="4490597" algn="l"/>
                <a:tab pos="4939815" algn="l"/>
                <a:tab pos="5389035" algn="l"/>
                <a:tab pos="5838252" algn="l"/>
                <a:tab pos="6287471" algn="l"/>
                <a:tab pos="6736690" algn="l"/>
                <a:tab pos="7185908" algn="l"/>
                <a:tab pos="7635126" algn="l"/>
                <a:tab pos="8084345" algn="l"/>
                <a:tab pos="8533563" algn="l"/>
                <a:tab pos="8982782" algn="l"/>
              </a:tabLst>
            </a:pPr>
            <a:endParaRPr lang="cs-CZ" altLang="cs-CZ">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19597562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614ED5FC-CBC8-4FB0-96B7-C21F82786236}" type="slidenum">
              <a:rPr lang="cs-CZ" altLang="cs-CZ">
                <a:solidFill>
                  <a:srgbClr val="000000"/>
                </a:solidFill>
                <a:latin typeface="Times New Roman" panose="02020603050405020304" pitchFamily="18" charset="0"/>
              </a:rPr>
              <a:pPr/>
              <a:t>17</a:t>
            </a:fld>
            <a:endParaRPr lang="cs-CZ" altLang="cs-CZ">
              <a:solidFill>
                <a:srgbClr val="000000"/>
              </a:solidFill>
              <a:latin typeface="Times New Roman" panose="02020603050405020304" pitchFamily="18" charset="0"/>
            </a:endParaRPr>
          </a:p>
        </p:txBody>
      </p:sp>
      <p:sp>
        <p:nvSpPr>
          <p:cNvPr id="69635"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69636" name="Rectangle 2"/>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cs-CZ" altLang="cs-CZ">
              <a:latin typeface="Times New Roman" panose="02020603050405020304" pitchFamily="18" charset="0"/>
            </a:endParaRPr>
          </a:p>
        </p:txBody>
      </p:sp>
    </p:spTree>
    <p:extLst>
      <p:ext uri="{BB962C8B-B14F-4D97-AF65-F5344CB8AC3E}">
        <p14:creationId xmlns:p14="http://schemas.microsoft.com/office/powerpoint/2010/main" val="37312804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614ED5FC-CBC8-4FB0-96B7-C21F82786236}" type="slidenum">
              <a:rPr lang="cs-CZ" altLang="cs-CZ">
                <a:solidFill>
                  <a:srgbClr val="000000"/>
                </a:solidFill>
                <a:latin typeface="Times New Roman" panose="02020603050405020304" pitchFamily="18" charset="0"/>
              </a:rPr>
              <a:pPr/>
              <a:t>18</a:t>
            </a:fld>
            <a:endParaRPr lang="cs-CZ" altLang="cs-CZ">
              <a:solidFill>
                <a:srgbClr val="000000"/>
              </a:solidFill>
              <a:latin typeface="Times New Roman" panose="02020603050405020304" pitchFamily="18" charset="0"/>
            </a:endParaRPr>
          </a:p>
        </p:txBody>
      </p:sp>
      <p:sp>
        <p:nvSpPr>
          <p:cNvPr id="69635"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69636" name="Rectangle 2"/>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cs-CZ" altLang="cs-CZ">
              <a:latin typeface="Times New Roman" panose="02020603050405020304" pitchFamily="18" charset="0"/>
            </a:endParaRPr>
          </a:p>
        </p:txBody>
      </p:sp>
    </p:spTree>
    <p:extLst>
      <p:ext uri="{BB962C8B-B14F-4D97-AF65-F5344CB8AC3E}">
        <p14:creationId xmlns:p14="http://schemas.microsoft.com/office/powerpoint/2010/main" val="12587140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FD16A825-E1EC-4CF0-BBFD-34DFEAE85191}" type="slidenum">
              <a:rPr lang="cs-CZ" altLang="cs-CZ">
                <a:solidFill>
                  <a:srgbClr val="000000"/>
                </a:solidFill>
                <a:latin typeface="Times New Roman" panose="02020603050405020304" pitchFamily="18" charset="0"/>
              </a:rPr>
              <a:pPr/>
              <a:t>19</a:t>
            </a:fld>
            <a:endParaRPr lang="cs-CZ" altLang="cs-CZ">
              <a:solidFill>
                <a:srgbClr val="000000"/>
              </a:solidFill>
              <a:latin typeface="Times New Roman" panose="02020603050405020304" pitchFamily="18" charset="0"/>
            </a:endParaRPr>
          </a:p>
        </p:txBody>
      </p:sp>
      <p:sp>
        <p:nvSpPr>
          <p:cNvPr id="73731"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73732" name="Rectangle 2"/>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cs-CZ" altLang="cs-CZ">
              <a:latin typeface="Times New Roman" panose="02020603050405020304" pitchFamily="18" charset="0"/>
            </a:endParaRPr>
          </a:p>
        </p:txBody>
      </p:sp>
    </p:spTree>
    <p:extLst>
      <p:ext uri="{BB962C8B-B14F-4D97-AF65-F5344CB8AC3E}">
        <p14:creationId xmlns:p14="http://schemas.microsoft.com/office/powerpoint/2010/main" val="2992165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1"/>
          <p:cNvSpPr>
            <a:spLocks noGrp="1" noRot="1" noChangeAspect="1" noChangeArrowheads="1" noTextEdit="1"/>
          </p:cNvSpPr>
          <p:nvPr>
            <p:ph type="sldImg"/>
          </p:nvPr>
        </p:nvSpPr>
        <p:spPr>
          <a:xfrm>
            <a:off x="1143000" y="695325"/>
            <a:ext cx="4572000" cy="3429000"/>
          </a:xfrm>
          <a:solidFill>
            <a:srgbClr val="FFFFFF"/>
          </a:solidFill>
          <a:ln/>
        </p:spPr>
      </p:sp>
      <p:sp>
        <p:nvSpPr>
          <p:cNvPr id="54275" name="Rectangle 2"/>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cs-CZ" altLang="cs-CZ">
              <a:latin typeface="Times New Roman" panose="02020603050405020304" pitchFamily="18" charset="0"/>
            </a:endParaRPr>
          </a:p>
        </p:txBody>
      </p:sp>
    </p:spTree>
    <p:extLst>
      <p:ext uri="{BB962C8B-B14F-4D97-AF65-F5344CB8AC3E}">
        <p14:creationId xmlns:p14="http://schemas.microsoft.com/office/powerpoint/2010/main" val="374947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49286C68-C49C-434A-917E-643543AE6656}" type="slidenum">
              <a:rPr lang="cs-CZ" altLang="cs-CZ">
                <a:solidFill>
                  <a:srgbClr val="000000"/>
                </a:solidFill>
                <a:latin typeface="Times New Roman" panose="02020603050405020304" pitchFamily="18" charset="0"/>
              </a:rPr>
              <a:pPr/>
              <a:t>4</a:t>
            </a:fld>
            <a:endParaRPr lang="cs-CZ" altLang="cs-CZ">
              <a:solidFill>
                <a:srgbClr val="000000"/>
              </a:solidFill>
              <a:latin typeface="Times New Roman" panose="02020603050405020304" pitchFamily="18" charset="0"/>
            </a:endParaRPr>
          </a:p>
        </p:txBody>
      </p:sp>
      <p:sp>
        <p:nvSpPr>
          <p:cNvPr id="56323" name="Text Box 1"/>
          <p:cNvSpPr txBox="1">
            <a:spLocks noChangeArrowheads="1"/>
          </p:cNvSpPr>
          <p:nvPr/>
        </p:nvSpPr>
        <p:spPr bwMode="auto">
          <a:xfrm>
            <a:off x="3884613" y="8685214"/>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1" tIns="46796" rIns="89991" bIns="46796"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buSzPct val="100000"/>
            </a:pPr>
            <a:fld id="{406050C6-343E-469E-B817-13501B4A7651}" type="slidenum">
              <a:rPr lang="cs-CZ" altLang="cs-CZ" sz="1200">
                <a:solidFill>
                  <a:srgbClr val="FFFFFF"/>
                </a:solidFill>
              </a:rPr>
              <a:pPr algn="r" eaLnBrk="1" hangingPunct="1">
                <a:buSzPct val="100000"/>
              </a:pPr>
              <a:t>4</a:t>
            </a:fld>
            <a:endParaRPr lang="cs-CZ" altLang="cs-CZ" sz="1200">
              <a:solidFill>
                <a:srgbClr val="FFFFFF"/>
              </a:solidFill>
            </a:endParaRPr>
          </a:p>
        </p:txBody>
      </p:sp>
      <p:sp>
        <p:nvSpPr>
          <p:cNvPr id="5632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6325"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ts val="450"/>
              </a:spcBef>
              <a:tabLst>
                <a:tab pos="0" algn="l"/>
                <a:tab pos="447631" algn="l"/>
                <a:tab pos="896850" algn="l"/>
                <a:tab pos="1346068" algn="l"/>
                <a:tab pos="1795287" algn="l"/>
                <a:tab pos="2244505" algn="l"/>
                <a:tab pos="2693724" algn="l"/>
                <a:tab pos="3142941" algn="l"/>
                <a:tab pos="3592161" algn="l"/>
                <a:tab pos="4041379" algn="l"/>
                <a:tab pos="4490597" algn="l"/>
                <a:tab pos="4939815" algn="l"/>
                <a:tab pos="5389035" algn="l"/>
                <a:tab pos="5838252" algn="l"/>
                <a:tab pos="6287471" algn="l"/>
                <a:tab pos="6736690" algn="l"/>
                <a:tab pos="7185908" algn="l"/>
                <a:tab pos="7635126" algn="l"/>
                <a:tab pos="8084345" algn="l"/>
                <a:tab pos="8533563" algn="l"/>
                <a:tab pos="8982782" algn="l"/>
              </a:tabLst>
            </a:pPr>
            <a:endParaRPr lang="cs-CZ" altLang="cs-CZ">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2110057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62BD7420-A557-4898-9A16-0275F6CFA6AE}" type="slidenum">
              <a:rPr lang="cs-CZ" altLang="cs-CZ">
                <a:solidFill>
                  <a:srgbClr val="FFFFFF"/>
                </a:solidFill>
                <a:latin typeface="Times New Roman" panose="02020603050405020304" pitchFamily="18" charset="0"/>
              </a:rPr>
              <a:pPr/>
              <a:t>6</a:t>
            </a:fld>
            <a:endParaRPr lang="cs-CZ" altLang="cs-CZ">
              <a:solidFill>
                <a:srgbClr val="FFFFFF"/>
              </a:solidFill>
              <a:latin typeface="Times New Roman" panose="02020603050405020304" pitchFamily="18" charset="0"/>
            </a:endParaRPr>
          </a:p>
        </p:txBody>
      </p:sp>
      <p:sp>
        <p:nvSpPr>
          <p:cNvPr id="53251" name="Text Box 1"/>
          <p:cNvSpPr txBox="1">
            <a:spLocks noChangeArrowheads="1"/>
          </p:cNvSpPr>
          <p:nvPr/>
        </p:nvSpPr>
        <p:spPr bwMode="auto">
          <a:xfrm>
            <a:off x="3884613" y="8685214"/>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1" tIns="46796" rIns="89991" bIns="46796"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buSzPct val="100000"/>
            </a:pPr>
            <a:fld id="{E4AA9C65-7835-4A95-B22E-2CC87E3236A9}" type="slidenum">
              <a:rPr lang="cs-CZ" altLang="cs-CZ" sz="1200">
                <a:solidFill>
                  <a:srgbClr val="FFFFFF"/>
                </a:solidFill>
              </a:rPr>
              <a:pPr algn="r" eaLnBrk="1" hangingPunct="1">
                <a:buSzPct val="100000"/>
              </a:pPr>
              <a:t>6</a:t>
            </a:fld>
            <a:endParaRPr lang="cs-CZ" altLang="cs-CZ" sz="1200">
              <a:solidFill>
                <a:srgbClr val="FFFFFF"/>
              </a:solidFill>
            </a:endParaRPr>
          </a:p>
        </p:txBody>
      </p:sp>
      <p:sp>
        <p:nvSpPr>
          <p:cNvPr id="53252"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3253"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ts val="450"/>
              </a:spcBef>
              <a:tabLst>
                <a:tab pos="0" algn="l"/>
                <a:tab pos="447631" algn="l"/>
                <a:tab pos="896850" algn="l"/>
                <a:tab pos="1346068" algn="l"/>
                <a:tab pos="1795287" algn="l"/>
                <a:tab pos="2244505" algn="l"/>
                <a:tab pos="2693724" algn="l"/>
                <a:tab pos="3142941" algn="l"/>
                <a:tab pos="3592161" algn="l"/>
                <a:tab pos="4041379" algn="l"/>
                <a:tab pos="4490597" algn="l"/>
                <a:tab pos="4939815" algn="l"/>
                <a:tab pos="5389035" algn="l"/>
                <a:tab pos="5838252" algn="l"/>
                <a:tab pos="6287471" algn="l"/>
                <a:tab pos="6736690" algn="l"/>
                <a:tab pos="7185908" algn="l"/>
                <a:tab pos="7635126" algn="l"/>
                <a:tab pos="8084345" algn="l"/>
                <a:tab pos="8533563" algn="l"/>
                <a:tab pos="8982782" algn="l"/>
              </a:tabLst>
            </a:pPr>
            <a:endParaRPr lang="cs-CZ" altLang="cs-CZ">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810591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A5718880-97B7-4948-BF2A-FB15BCE0A0E8}" type="slidenum">
              <a:rPr lang="cs-CZ" altLang="cs-CZ">
                <a:solidFill>
                  <a:srgbClr val="000000"/>
                </a:solidFill>
                <a:latin typeface="Times New Roman" panose="02020603050405020304" pitchFamily="18" charset="0"/>
              </a:rPr>
              <a:pPr/>
              <a:t>7</a:t>
            </a:fld>
            <a:endParaRPr lang="cs-CZ" altLang="cs-CZ">
              <a:solidFill>
                <a:srgbClr val="000000"/>
              </a:solidFill>
              <a:latin typeface="Times New Roman" panose="02020603050405020304" pitchFamily="18" charset="0"/>
            </a:endParaRPr>
          </a:p>
        </p:txBody>
      </p:sp>
      <p:sp>
        <p:nvSpPr>
          <p:cNvPr id="57347" name="Text Box 1"/>
          <p:cNvSpPr txBox="1">
            <a:spLocks noChangeArrowheads="1"/>
          </p:cNvSpPr>
          <p:nvPr/>
        </p:nvSpPr>
        <p:spPr bwMode="auto">
          <a:xfrm>
            <a:off x="3884613" y="8685214"/>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1" tIns="46796" rIns="89991" bIns="46796"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buSzPct val="100000"/>
            </a:pPr>
            <a:fld id="{CACC7303-B3ED-4763-8304-AD0623BEDD91}" type="slidenum">
              <a:rPr lang="cs-CZ" altLang="cs-CZ" sz="1200">
                <a:solidFill>
                  <a:srgbClr val="FFFFFF"/>
                </a:solidFill>
              </a:rPr>
              <a:pPr algn="r" eaLnBrk="1" hangingPunct="1">
                <a:buSzPct val="100000"/>
              </a:pPr>
              <a:t>7</a:t>
            </a:fld>
            <a:endParaRPr lang="cs-CZ" altLang="cs-CZ" sz="1200">
              <a:solidFill>
                <a:srgbClr val="FFFFFF"/>
              </a:solidFill>
            </a:endParaRPr>
          </a:p>
        </p:txBody>
      </p:sp>
      <p:sp>
        <p:nvSpPr>
          <p:cNvPr id="57348"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7349"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ts val="450"/>
              </a:spcBef>
              <a:tabLst>
                <a:tab pos="0" algn="l"/>
                <a:tab pos="447631" algn="l"/>
                <a:tab pos="896850" algn="l"/>
                <a:tab pos="1346068" algn="l"/>
                <a:tab pos="1795287" algn="l"/>
                <a:tab pos="2244505" algn="l"/>
                <a:tab pos="2693724" algn="l"/>
                <a:tab pos="3142941" algn="l"/>
                <a:tab pos="3592161" algn="l"/>
                <a:tab pos="4041379" algn="l"/>
                <a:tab pos="4490597" algn="l"/>
                <a:tab pos="4939815" algn="l"/>
                <a:tab pos="5389035" algn="l"/>
                <a:tab pos="5838252" algn="l"/>
                <a:tab pos="6287471" algn="l"/>
                <a:tab pos="6736690" algn="l"/>
                <a:tab pos="7185908" algn="l"/>
                <a:tab pos="7635126" algn="l"/>
                <a:tab pos="8084345" algn="l"/>
                <a:tab pos="8533563" algn="l"/>
                <a:tab pos="8982782" algn="l"/>
              </a:tabLst>
            </a:pPr>
            <a:endParaRPr lang="cs-CZ" altLang="cs-CZ">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1628381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68A2B415-CC86-4C22-9E2E-2FE98FECBDC0}" type="slidenum">
              <a:rPr lang="cs-CZ" altLang="cs-CZ">
                <a:solidFill>
                  <a:srgbClr val="000000"/>
                </a:solidFill>
                <a:latin typeface="Times New Roman" panose="02020603050405020304" pitchFamily="18" charset="0"/>
              </a:rPr>
              <a:pPr/>
              <a:t>8</a:t>
            </a:fld>
            <a:endParaRPr lang="cs-CZ" altLang="cs-CZ">
              <a:solidFill>
                <a:srgbClr val="000000"/>
              </a:solidFill>
              <a:latin typeface="Times New Roman" panose="02020603050405020304" pitchFamily="18" charset="0"/>
            </a:endParaRPr>
          </a:p>
        </p:txBody>
      </p:sp>
      <p:sp>
        <p:nvSpPr>
          <p:cNvPr id="58371" name="Text Box 1"/>
          <p:cNvSpPr txBox="1">
            <a:spLocks noChangeArrowheads="1"/>
          </p:cNvSpPr>
          <p:nvPr/>
        </p:nvSpPr>
        <p:spPr bwMode="auto">
          <a:xfrm>
            <a:off x="3884613" y="8685214"/>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1" tIns="46796" rIns="89991" bIns="46796"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buSzPct val="100000"/>
            </a:pPr>
            <a:fld id="{0CAEFCBE-20D7-4AAD-A354-11CAB9016E15}" type="slidenum">
              <a:rPr lang="cs-CZ" altLang="cs-CZ" sz="1200">
                <a:solidFill>
                  <a:srgbClr val="FFFFFF"/>
                </a:solidFill>
              </a:rPr>
              <a:pPr algn="r" eaLnBrk="1" hangingPunct="1">
                <a:buSzPct val="100000"/>
              </a:pPr>
              <a:t>8</a:t>
            </a:fld>
            <a:endParaRPr lang="cs-CZ" altLang="cs-CZ" sz="1200">
              <a:solidFill>
                <a:srgbClr val="FFFFFF"/>
              </a:solidFill>
            </a:endParaRPr>
          </a:p>
        </p:txBody>
      </p:sp>
      <p:sp>
        <p:nvSpPr>
          <p:cNvPr id="58372"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8373"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ts val="450"/>
              </a:spcBef>
              <a:tabLst>
                <a:tab pos="0" algn="l"/>
                <a:tab pos="447631" algn="l"/>
                <a:tab pos="896850" algn="l"/>
                <a:tab pos="1346068" algn="l"/>
                <a:tab pos="1795287" algn="l"/>
                <a:tab pos="2244505" algn="l"/>
                <a:tab pos="2693724" algn="l"/>
                <a:tab pos="3142941" algn="l"/>
                <a:tab pos="3592161" algn="l"/>
                <a:tab pos="4041379" algn="l"/>
                <a:tab pos="4490597" algn="l"/>
                <a:tab pos="4939815" algn="l"/>
                <a:tab pos="5389035" algn="l"/>
                <a:tab pos="5838252" algn="l"/>
                <a:tab pos="6287471" algn="l"/>
                <a:tab pos="6736690" algn="l"/>
                <a:tab pos="7185908" algn="l"/>
                <a:tab pos="7635126" algn="l"/>
                <a:tab pos="8084345" algn="l"/>
                <a:tab pos="8533563" algn="l"/>
                <a:tab pos="8982782" algn="l"/>
              </a:tabLst>
            </a:pPr>
            <a:endParaRPr lang="cs-CZ" altLang="cs-CZ">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1527628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3B446E95-72B4-48FC-BFD5-3A29162DE12F}" type="slidenum">
              <a:rPr lang="cs-CZ" altLang="cs-CZ">
                <a:solidFill>
                  <a:srgbClr val="000000"/>
                </a:solidFill>
                <a:latin typeface="Times New Roman" panose="02020603050405020304" pitchFamily="18" charset="0"/>
              </a:rPr>
              <a:pPr/>
              <a:t>9</a:t>
            </a:fld>
            <a:endParaRPr lang="cs-CZ" altLang="cs-CZ">
              <a:solidFill>
                <a:srgbClr val="000000"/>
              </a:solidFill>
              <a:latin typeface="Times New Roman" panose="02020603050405020304" pitchFamily="18" charset="0"/>
            </a:endParaRPr>
          </a:p>
        </p:txBody>
      </p:sp>
      <p:sp>
        <p:nvSpPr>
          <p:cNvPr id="59395" name="Text Box 1"/>
          <p:cNvSpPr txBox="1">
            <a:spLocks noChangeArrowheads="1"/>
          </p:cNvSpPr>
          <p:nvPr/>
        </p:nvSpPr>
        <p:spPr bwMode="auto">
          <a:xfrm>
            <a:off x="3884613" y="8685214"/>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1" tIns="46796" rIns="89991" bIns="46796"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buSzPct val="100000"/>
            </a:pPr>
            <a:fld id="{4A151366-AC63-403B-9409-CCCE0EA07C14}" type="slidenum">
              <a:rPr lang="cs-CZ" altLang="cs-CZ" sz="1200">
                <a:solidFill>
                  <a:srgbClr val="FFFFFF"/>
                </a:solidFill>
              </a:rPr>
              <a:pPr algn="r" eaLnBrk="1" hangingPunct="1">
                <a:buSzPct val="100000"/>
              </a:pPr>
              <a:t>9</a:t>
            </a:fld>
            <a:endParaRPr lang="cs-CZ" altLang="cs-CZ" sz="1200">
              <a:solidFill>
                <a:srgbClr val="FFFFFF"/>
              </a:solidFill>
            </a:endParaRPr>
          </a:p>
        </p:txBody>
      </p:sp>
      <p:sp>
        <p:nvSpPr>
          <p:cNvPr id="59396"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9397"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ts val="450"/>
              </a:spcBef>
              <a:tabLst>
                <a:tab pos="0" algn="l"/>
                <a:tab pos="447631" algn="l"/>
                <a:tab pos="896850" algn="l"/>
                <a:tab pos="1346068" algn="l"/>
                <a:tab pos="1795287" algn="l"/>
                <a:tab pos="2244505" algn="l"/>
                <a:tab pos="2693724" algn="l"/>
                <a:tab pos="3142941" algn="l"/>
                <a:tab pos="3592161" algn="l"/>
                <a:tab pos="4041379" algn="l"/>
                <a:tab pos="4490597" algn="l"/>
                <a:tab pos="4939815" algn="l"/>
                <a:tab pos="5389035" algn="l"/>
                <a:tab pos="5838252" algn="l"/>
                <a:tab pos="6287471" algn="l"/>
                <a:tab pos="6736690" algn="l"/>
                <a:tab pos="7185908" algn="l"/>
                <a:tab pos="7635126" algn="l"/>
                <a:tab pos="8084345" algn="l"/>
                <a:tab pos="8533563" algn="l"/>
                <a:tab pos="8982782" algn="l"/>
              </a:tabLst>
            </a:pPr>
            <a:endParaRPr lang="cs-CZ" altLang="cs-CZ">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15285949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92544245-1C86-40E3-AB5B-B678BB40BC8A}" type="slidenum">
              <a:rPr lang="cs-CZ" altLang="cs-CZ">
                <a:solidFill>
                  <a:srgbClr val="000000"/>
                </a:solidFill>
                <a:latin typeface="Times New Roman" panose="02020603050405020304" pitchFamily="18" charset="0"/>
              </a:rPr>
              <a:pPr/>
              <a:t>10</a:t>
            </a:fld>
            <a:endParaRPr lang="cs-CZ" altLang="cs-CZ">
              <a:solidFill>
                <a:srgbClr val="000000"/>
              </a:solidFill>
              <a:latin typeface="Times New Roman" panose="02020603050405020304" pitchFamily="18" charset="0"/>
            </a:endParaRPr>
          </a:p>
        </p:txBody>
      </p:sp>
      <p:sp>
        <p:nvSpPr>
          <p:cNvPr id="61443"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61444" name="Rectangle 2"/>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cs-CZ" altLang="cs-CZ">
              <a:latin typeface="Times New Roman" panose="02020603050405020304" pitchFamily="18" charset="0"/>
            </a:endParaRPr>
          </a:p>
        </p:txBody>
      </p:sp>
    </p:spTree>
    <p:extLst>
      <p:ext uri="{BB962C8B-B14F-4D97-AF65-F5344CB8AC3E}">
        <p14:creationId xmlns:p14="http://schemas.microsoft.com/office/powerpoint/2010/main" val="10979571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49286C68-C49C-434A-917E-643543AE6656}" type="slidenum">
              <a:rPr lang="cs-CZ" altLang="cs-CZ">
                <a:solidFill>
                  <a:srgbClr val="000000"/>
                </a:solidFill>
                <a:latin typeface="Times New Roman" panose="02020603050405020304" pitchFamily="18" charset="0"/>
              </a:rPr>
              <a:pPr/>
              <a:t>11</a:t>
            </a:fld>
            <a:endParaRPr lang="cs-CZ" altLang="cs-CZ">
              <a:solidFill>
                <a:srgbClr val="000000"/>
              </a:solidFill>
              <a:latin typeface="Times New Roman" panose="02020603050405020304" pitchFamily="18" charset="0"/>
            </a:endParaRPr>
          </a:p>
        </p:txBody>
      </p:sp>
      <p:sp>
        <p:nvSpPr>
          <p:cNvPr id="56323" name="Text Box 1"/>
          <p:cNvSpPr txBox="1">
            <a:spLocks noChangeArrowheads="1"/>
          </p:cNvSpPr>
          <p:nvPr/>
        </p:nvSpPr>
        <p:spPr bwMode="auto">
          <a:xfrm>
            <a:off x="3884613" y="8685214"/>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1" tIns="46796" rIns="89991" bIns="46796"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buSzPct val="100000"/>
            </a:pPr>
            <a:fld id="{406050C6-343E-469E-B817-13501B4A7651}" type="slidenum">
              <a:rPr lang="cs-CZ" altLang="cs-CZ" sz="1200">
                <a:solidFill>
                  <a:srgbClr val="FFFFFF"/>
                </a:solidFill>
              </a:rPr>
              <a:pPr algn="r" eaLnBrk="1" hangingPunct="1">
                <a:buSzPct val="100000"/>
              </a:pPr>
              <a:t>11</a:t>
            </a:fld>
            <a:endParaRPr lang="cs-CZ" altLang="cs-CZ" sz="1200">
              <a:solidFill>
                <a:srgbClr val="FFFFFF"/>
              </a:solidFill>
            </a:endParaRPr>
          </a:p>
        </p:txBody>
      </p:sp>
      <p:sp>
        <p:nvSpPr>
          <p:cNvPr id="5632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6325"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ts val="450"/>
              </a:spcBef>
              <a:tabLst>
                <a:tab pos="0" algn="l"/>
                <a:tab pos="447631" algn="l"/>
                <a:tab pos="896850" algn="l"/>
                <a:tab pos="1346068" algn="l"/>
                <a:tab pos="1795287" algn="l"/>
                <a:tab pos="2244505" algn="l"/>
                <a:tab pos="2693724" algn="l"/>
                <a:tab pos="3142941" algn="l"/>
                <a:tab pos="3592161" algn="l"/>
                <a:tab pos="4041379" algn="l"/>
                <a:tab pos="4490597" algn="l"/>
                <a:tab pos="4939815" algn="l"/>
                <a:tab pos="5389035" algn="l"/>
                <a:tab pos="5838252" algn="l"/>
                <a:tab pos="6287471" algn="l"/>
                <a:tab pos="6736690" algn="l"/>
                <a:tab pos="7185908" algn="l"/>
                <a:tab pos="7635126" algn="l"/>
                <a:tab pos="8084345" algn="l"/>
                <a:tab pos="8533563" algn="l"/>
                <a:tab pos="8982782" algn="l"/>
              </a:tabLst>
            </a:pPr>
            <a:endParaRPr lang="cs-CZ" altLang="cs-CZ">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7769154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9" name="Obdélník 8"/>
          <p:cNvSpPr/>
          <p:nvPr userDrawn="1"/>
        </p:nvSpPr>
        <p:spPr>
          <a:xfrm>
            <a:off x="0" y="0"/>
            <a:ext cx="9144000" cy="180000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FE6E9C0D-A831-4BF3-AF29-E7747B954159}" type="datetime1">
              <a:rPr lang="cs-CZ" smtClean="0"/>
              <a:pPr/>
              <a:t>18.11.2022</a:t>
            </a:fld>
            <a:endParaRPr lang="cs-CZ"/>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lvl1pPr>
              <a:defRPr baseline="0"/>
            </a:lvl1pPr>
          </a:lstStyle>
          <a:p>
            <a:fld id="{62E37861-9CFB-4DB0-8326-6C6A95B08EB6}" type="slidenum">
              <a:rPr lang="cs-CZ" smtClean="0"/>
              <a:pPr/>
              <a:t>‹#›</a:t>
            </a:fld>
            <a:endParaRPr lang="cs-CZ" dirty="0"/>
          </a:p>
        </p:txBody>
      </p:sp>
      <p:sp>
        <p:nvSpPr>
          <p:cNvPr id="7" name="TextovéPole 6"/>
          <p:cNvSpPr txBox="1"/>
          <p:nvPr userDrawn="1"/>
        </p:nvSpPr>
        <p:spPr>
          <a:xfrm>
            <a:off x="2123728" y="404664"/>
            <a:ext cx="6480720" cy="1077218"/>
          </a:xfrm>
          <a:prstGeom prst="rect">
            <a:avLst/>
          </a:prstGeom>
          <a:noFill/>
        </p:spPr>
        <p:txBody>
          <a:bodyPr wrap="square" rtlCol="0">
            <a:spAutoFit/>
          </a:bodyPr>
          <a:lstStyle/>
          <a:p>
            <a:r>
              <a:rPr lang="cs-CZ" sz="3200" b="1" dirty="0">
                <a:ln>
                  <a:noFill/>
                </a:ln>
                <a:latin typeface="Hind Regular" pitchFamily="2" charset="-18"/>
                <a:cs typeface="Hind Regular" pitchFamily="2" charset="-18"/>
              </a:rPr>
              <a:t>Jabok – Vyšší odborná škola</a:t>
            </a:r>
          </a:p>
          <a:p>
            <a:r>
              <a:rPr lang="cs-CZ" sz="3200" b="1" dirty="0">
                <a:ln>
                  <a:noFill/>
                </a:ln>
                <a:latin typeface="Hind Regular" pitchFamily="2" charset="-18"/>
                <a:cs typeface="Hind Regular" pitchFamily="2" charset="-18"/>
              </a:rPr>
              <a:t>sociálně pedagogická a teologická</a:t>
            </a:r>
          </a:p>
        </p:txBody>
      </p:sp>
      <p:pic>
        <p:nvPicPr>
          <p:cNvPr id="8" name="Obrázek 7" descr="ostre kraje 04 - oranzova-bila - hind.jpg"/>
          <p:cNvPicPr>
            <a:picLocks noChangeAspect="1"/>
          </p:cNvPicPr>
          <p:nvPr userDrawn="1"/>
        </p:nvPicPr>
        <p:blipFill>
          <a:blip r:embed="rId2" cstate="print"/>
          <a:stretch>
            <a:fillRect/>
          </a:stretch>
        </p:blipFill>
        <p:spPr>
          <a:xfrm>
            <a:off x="107504" y="116632"/>
            <a:ext cx="1622606" cy="155904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67544" y="1988840"/>
            <a:ext cx="8229600" cy="1143000"/>
          </a:xfrm>
        </p:spPr>
        <p:txBody>
          <a:bodyPr/>
          <a:lstStyle/>
          <a:p>
            <a:r>
              <a:rPr lang="cs-CZ"/>
              <a:t>Kliknutím lze upravit styl.</a:t>
            </a:r>
            <a:endParaRPr lang="cs-CZ" dirty="0"/>
          </a:p>
        </p:txBody>
      </p:sp>
      <p:sp>
        <p:nvSpPr>
          <p:cNvPr id="3" name="Zástupný symbol pro svislý text 2"/>
          <p:cNvSpPr>
            <a:spLocks noGrp="1"/>
          </p:cNvSpPr>
          <p:nvPr>
            <p:ph type="body" orient="vert" idx="1"/>
          </p:nvPr>
        </p:nvSpPr>
        <p:spPr>
          <a:xfrm>
            <a:off x="755576" y="3429000"/>
            <a:ext cx="7931224" cy="2697163"/>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2183DCA-BA36-4FE1-A845-4F213541F8FD}" type="datetime1">
              <a:rPr lang="cs-CZ" smtClean="0"/>
              <a:pPr/>
              <a:t>18.11.2022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65304"/>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1" name="Obrázek 10"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2" name="TextovéPole 11"/>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988840"/>
            <a:ext cx="2057400" cy="4137323"/>
          </a:xfrm>
        </p:spPr>
        <p:txBody>
          <a:bodyPr vert="eaVert"/>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svislý text 2"/>
          <p:cNvSpPr>
            <a:spLocks noGrp="1"/>
          </p:cNvSpPr>
          <p:nvPr>
            <p:ph type="body" orient="vert" idx="1"/>
          </p:nvPr>
        </p:nvSpPr>
        <p:spPr>
          <a:xfrm>
            <a:off x="457200" y="1988840"/>
            <a:ext cx="6019800" cy="4137323"/>
          </a:xfrm>
        </p:spPr>
        <p:txBody>
          <a:bodyPr vert="eaVert"/>
          <a:lstStyle>
            <a:lvl1pPr>
              <a:defRPr>
                <a:latin typeface="Hind Regular" pitchFamily="2" charset="-18"/>
                <a:cs typeface="Hind Regular" pitchFamily="2" charset="-18"/>
              </a:defRPr>
            </a:lvl1pPr>
            <a:lvl2pPr>
              <a:defRPr>
                <a:latin typeface="Hind Regular" pitchFamily="2" charset="-18"/>
                <a:cs typeface="Hind Regular" pitchFamily="2" charset="-18"/>
              </a:defRPr>
            </a:lvl2pPr>
            <a:lvl3pPr>
              <a:defRPr>
                <a:latin typeface="Hind Regular" pitchFamily="2" charset="-18"/>
                <a:cs typeface="Hind Regular" pitchFamily="2" charset="-18"/>
              </a:defRPr>
            </a:lvl3pPr>
            <a:lvl4pPr>
              <a:defRPr>
                <a:latin typeface="Hind Regular" pitchFamily="2" charset="-18"/>
                <a:cs typeface="Hind Regular" pitchFamily="2" charset="-18"/>
              </a:defRPr>
            </a:lvl4pPr>
            <a:lvl5pPr>
              <a:defRPr>
                <a:latin typeface="Hind Regular" pitchFamily="2" charset="-18"/>
                <a:cs typeface="Hind Regular" pitchFamily="2" charset="-18"/>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fld id="{1CF37238-A390-436A-AD29-DB5321681A2F}" type="datetime1">
              <a:rPr lang="cs-CZ" smtClean="0"/>
              <a:pPr/>
              <a:t>18.11.2022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65304"/>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1" name="Obrázek 10"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2" name="TextovéPole 11"/>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67544" y="125760"/>
            <a:ext cx="8229600" cy="1143000"/>
          </a:xfrm>
        </p:spPr>
        <p:txBody>
          <a:bodyPr/>
          <a:lstStyle/>
          <a:p>
            <a:r>
              <a:rPr lang="cs-CZ"/>
              <a:t>Kliknutím lze upravit styl.</a:t>
            </a:r>
            <a:endParaRPr lang="cs-CZ" dirty="0"/>
          </a:p>
        </p:txBody>
      </p:sp>
      <p:sp>
        <p:nvSpPr>
          <p:cNvPr id="3" name="Zástupný symbol pro obsah 2"/>
          <p:cNvSpPr>
            <a:spLocks noGrp="1"/>
          </p:cNvSpPr>
          <p:nvPr>
            <p:ph idx="1"/>
          </p:nvPr>
        </p:nvSpPr>
        <p:spPr>
          <a:xfrm>
            <a:off x="755576" y="1556792"/>
            <a:ext cx="7931224" cy="4425355"/>
          </a:xfrm>
        </p:spPr>
        <p:txBody>
          <a:bodyPr/>
          <a:lstStyle>
            <a:lvl1pPr>
              <a:defRPr baseline="0"/>
            </a:lvl1pPr>
            <a:lvl2pPr>
              <a:defRPr baseline="0"/>
            </a:lvl2pPr>
            <a:lvl3pPr>
              <a:defRPr baseline="0"/>
            </a:lvl3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fld id="{1C155C81-6840-4EA5-B321-54D6ABBBB49A}" type="datetime1">
              <a:rPr lang="cs-CZ" smtClean="0"/>
              <a:pPr/>
              <a:t>18.11.2022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9" name="TextovéPole 8"/>
          <p:cNvSpPr txBox="1"/>
          <p:nvPr userDrawn="1"/>
        </p:nvSpPr>
        <p:spPr>
          <a:xfrm>
            <a:off x="782486" y="6254480"/>
            <a:ext cx="7488832" cy="646331"/>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a:ln>
                  <a:noFill/>
                </a:ln>
                <a:solidFill>
                  <a:schemeClr val="tx1"/>
                </a:solidFill>
                <a:latin typeface="+mn-lt"/>
                <a:ea typeface="+mn-ea"/>
                <a:cs typeface="+mn-cs"/>
              </a:rPr>
              <a:t>Salmovská 8, 120 00 Praha 2, tel.: +420 211 222 440</a:t>
            </a:r>
          </a:p>
          <a:p>
            <a:r>
              <a:rPr lang="cs-CZ" sz="1200" kern="1200" dirty="0">
                <a:ln>
                  <a:noFill/>
                </a:ln>
                <a:solidFill>
                  <a:schemeClr val="tx1"/>
                </a:solidFill>
                <a:latin typeface="+mn-lt"/>
                <a:ea typeface="+mn-ea"/>
                <a:cs typeface="+mn-cs"/>
              </a:rPr>
              <a:t>e-mail: </a:t>
            </a:r>
            <a:r>
              <a:rPr lang="cs-CZ" sz="1200" u="none" kern="1200" dirty="0">
                <a:ln>
                  <a:noFill/>
                </a:ln>
                <a:solidFill>
                  <a:schemeClr val="tx1"/>
                </a:solidFill>
                <a:latin typeface="+mn-lt"/>
                <a:ea typeface="+mn-ea"/>
                <a:cs typeface="+mn-cs"/>
              </a:rPr>
              <a:t>jabok@jabok.cz</a:t>
            </a:r>
            <a:r>
              <a:rPr lang="cs-CZ" sz="1200" kern="1200" dirty="0">
                <a:ln>
                  <a:noFill/>
                </a:ln>
                <a:solidFill>
                  <a:schemeClr val="tx1"/>
                </a:solidFill>
                <a:latin typeface="+mn-lt"/>
                <a:ea typeface="+mn-ea"/>
                <a:cs typeface="+mn-cs"/>
              </a:rPr>
              <a:t>, www.jabok.cz</a:t>
            </a:r>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atin typeface="Hind Regular" pitchFamily="2" charset="-18"/>
                <a:cs typeface="Hind Regular" pitchFamily="2" charset="-18"/>
              </a:defRPr>
            </a:lvl1pPr>
          </a:lstStyle>
          <a:p>
            <a:r>
              <a:rPr lang="cs-CZ"/>
              <a:t>Kliknutím lze upravit styl.</a:t>
            </a:r>
            <a:endParaRPr lang="cs-CZ" dirty="0"/>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913A3077-5DF7-413D-8223-B3A10273BD38}" type="datetime1">
              <a:rPr lang="cs-CZ" smtClean="0"/>
              <a:pPr/>
              <a:t>18.11.2022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1" name="Obrázek 10"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2" name="TextovéPole 11"/>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a:ln>
                  <a:noFill/>
                </a:ln>
                <a:solidFill>
                  <a:schemeClr val="tx1"/>
                </a:solidFill>
                <a:latin typeface="+mn-lt"/>
                <a:ea typeface="+mn-ea"/>
                <a:cs typeface="+mn-cs"/>
              </a:rPr>
              <a:t>Salmovská 8, 120 00 Praha 2, tel.: +420 211 222 440</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1925960"/>
            <a:ext cx="8229600" cy="1143000"/>
          </a:xfrm>
        </p:spPr>
        <p:txBody>
          <a:bodyPr/>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obsah 2"/>
          <p:cNvSpPr>
            <a:spLocks noGrp="1"/>
          </p:cNvSpPr>
          <p:nvPr>
            <p:ph sz="half" idx="1"/>
          </p:nvPr>
        </p:nvSpPr>
        <p:spPr>
          <a:xfrm>
            <a:off x="457200" y="3212976"/>
            <a:ext cx="4038600" cy="2913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3"/>
          <p:cNvSpPr>
            <a:spLocks noGrp="1"/>
          </p:cNvSpPr>
          <p:nvPr>
            <p:ph sz="half" idx="2"/>
          </p:nvPr>
        </p:nvSpPr>
        <p:spPr>
          <a:xfrm>
            <a:off x="4648200" y="3212976"/>
            <a:ext cx="4038600" cy="2913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CC0A2F39-4E20-4709-AF12-84A6FE6F96FC}" type="datetime1">
              <a:rPr lang="cs-CZ" smtClean="0"/>
              <a:pPr/>
              <a:t>18.11.2022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2E37861-9CFB-4DB0-8326-6C6A95B08EB6}" type="slidenum">
              <a:rPr lang="cs-CZ" smtClean="0"/>
              <a:pPr/>
              <a:t>‹#›</a:t>
            </a:fld>
            <a:endParaRPr lang="cs-CZ"/>
          </a:p>
        </p:txBody>
      </p:sp>
      <p:sp>
        <p:nvSpPr>
          <p:cNvPr id="8" name="Obdélník 7"/>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2" name="Obrázek 11"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3" name="TextovéPole 12"/>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a:t>
            </a:r>
            <a:r>
              <a:rPr lang="cs-CZ" sz="1200" kern="1200" baseline="0" dirty="0">
                <a:ln>
                  <a:noFill/>
                </a:ln>
                <a:solidFill>
                  <a:schemeClr val="tx1"/>
                </a:solidFill>
                <a:latin typeface="+mn-lt"/>
                <a:ea typeface="+mn-ea"/>
                <a:cs typeface="+mn-cs"/>
              </a:rPr>
              <a:t> 211 222 441</a:t>
            </a:r>
            <a:r>
              <a:rPr lang="cs-CZ" sz="1200" kern="1200" dirty="0">
                <a:ln>
                  <a:noFill/>
                </a:ln>
                <a:solidFill>
                  <a:schemeClr val="tx1"/>
                </a:solidFill>
                <a:latin typeface="+mn-lt"/>
                <a:ea typeface="+mn-ea"/>
                <a:cs typeface="+mn-cs"/>
              </a:rPr>
              <a:t>,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8803"/>
            <a:ext cx="8229600" cy="1143000"/>
          </a:xfrm>
        </p:spPr>
        <p:txBody>
          <a:bodyPr/>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text 2"/>
          <p:cNvSpPr>
            <a:spLocks noGrp="1"/>
          </p:cNvSpPr>
          <p:nvPr>
            <p:ph type="body" idx="1"/>
          </p:nvPr>
        </p:nvSpPr>
        <p:spPr>
          <a:xfrm>
            <a:off x="457200" y="314927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457200" y="3933056"/>
            <a:ext cx="4040188" cy="219310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text 4"/>
          <p:cNvSpPr>
            <a:spLocks noGrp="1"/>
          </p:cNvSpPr>
          <p:nvPr>
            <p:ph type="body" sz="quarter" idx="3"/>
          </p:nvPr>
        </p:nvSpPr>
        <p:spPr>
          <a:xfrm>
            <a:off x="4645025" y="314927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645025" y="3933056"/>
            <a:ext cx="4041775" cy="219310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7" name="Zástupný symbol pro datum 6"/>
          <p:cNvSpPr>
            <a:spLocks noGrp="1"/>
          </p:cNvSpPr>
          <p:nvPr>
            <p:ph type="dt" sz="half" idx="10"/>
          </p:nvPr>
        </p:nvSpPr>
        <p:spPr/>
        <p:txBody>
          <a:bodyPr/>
          <a:lstStyle/>
          <a:p>
            <a:fld id="{776D39CA-F613-461D-BE69-4653088F021D}" type="datetime1">
              <a:rPr lang="cs-CZ" smtClean="0"/>
              <a:pPr/>
              <a:t>18.11.2022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2E37861-9CFB-4DB0-8326-6C6A95B08EB6}" type="slidenum">
              <a:rPr lang="cs-CZ" smtClean="0"/>
              <a:pPr/>
              <a:t>‹#›</a:t>
            </a:fld>
            <a:endParaRPr lang="cs-CZ"/>
          </a:p>
        </p:txBody>
      </p:sp>
      <p:sp>
        <p:nvSpPr>
          <p:cNvPr id="10" name="Obdélník 9"/>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4" name="Obrázek 13"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5" name="TextovéPole 14"/>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67544" y="1988840"/>
            <a:ext cx="8229600" cy="1143000"/>
          </a:xfrm>
        </p:spPr>
        <p:txBody>
          <a:bodyPr/>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datum 2"/>
          <p:cNvSpPr>
            <a:spLocks noGrp="1"/>
          </p:cNvSpPr>
          <p:nvPr>
            <p:ph type="dt" sz="half" idx="10"/>
          </p:nvPr>
        </p:nvSpPr>
        <p:spPr/>
        <p:txBody>
          <a:bodyPr/>
          <a:lstStyle/>
          <a:p>
            <a:fld id="{C28BC22E-EDDF-4C73-9EEC-E2277EB4D253}" type="datetime1">
              <a:rPr lang="cs-CZ" smtClean="0"/>
              <a:pPr/>
              <a:t>18.11.2022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2E37861-9CFB-4DB0-8326-6C6A95B08EB6}" type="slidenum">
              <a:rPr lang="cs-CZ" smtClean="0"/>
              <a:pPr/>
              <a:t>‹#›</a:t>
            </a:fld>
            <a:endParaRPr lang="cs-CZ"/>
          </a:p>
        </p:txBody>
      </p:sp>
      <p:sp>
        <p:nvSpPr>
          <p:cNvPr id="6" name="Obdélník 5"/>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0" name="Obrázek 9"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1" name="TextovéPole 10"/>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190679F-FFC8-458A-A2F4-EB614CCDDA21}" type="datetime1">
              <a:rPr lang="cs-CZ" smtClean="0"/>
              <a:pPr/>
              <a:t>18.11.2022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2E37861-9CFB-4DB0-8326-6C6A95B08EB6}" type="slidenum">
              <a:rPr lang="cs-CZ" smtClean="0"/>
              <a:pPr/>
              <a:t>‹#›</a:t>
            </a:fld>
            <a:endParaRPr lang="cs-CZ"/>
          </a:p>
        </p:txBody>
      </p:sp>
      <p:sp>
        <p:nvSpPr>
          <p:cNvPr id="5" name="Obdélník 4"/>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Zástupný symbol pro číslo snímku 5"/>
          <p:cNvSpPr txBox="1">
            <a:spLocks/>
          </p:cNvSpPr>
          <p:nvPr userDrawn="1"/>
        </p:nvSpPr>
        <p:spPr>
          <a:xfrm>
            <a:off x="8468816" y="6376243"/>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9" name="Obrázek 8" descr="ostre kraje 04 - oranzova-bila - hind.jpg"/>
          <p:cNvPicPr>
            <a:picLocks noChangeAspect="1"/>
          </p:cNvPicPr>
          <p:nvPr userDrawn="1"/>
        </p:nvPicPr>
        <p:blipFill>
          <a:blip r:embed="rId2" cstate="print"/>
          <a:stretch>
            <a:fillRect/>
          </a:stretch>
        </p:blipFill>
        <p:spPr>
          <a:xfrm>
            <a:off x="107504" y="6228850"/>
            <a:ext cx="683299" cy="656534"/>
          </a:xfrm>
          <a:prstGeom prst="rect">
            <a:avLst/>
          </a:prstGeom>
        </p:spPr>
      </p:pic>
      <p:sp>
        <p:nvSpPr>
          <p:cNvPr id="10" name="TextovéPole 9"/>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190691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1916832"/>
            <a:ext cx="5111750" cy="42093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text 3"/>
          <p:cNvSpPr>
            <a:spLocks noGrp="1"/>
          </p:cNvSpPr>
          <p:nvPr>
            <p:ph type="body" sz="half" idx="2"/>
          </p:nvPr>
        </p:nvSpPr>
        <p:spPr>
          <a:xfrm>
            <a:off x="457200" y="3212976"/>
            <a:ext cx="3008313" cy="29131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A7897D60-CBC2-48F8-A517-02E8AF517480}" type="datetime1">
              <a:rPr lang="cs-CZ" smtClean="0"/>
              <a:pPr/>
              <a:t>18.11.2022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2E37861-9CFB-4DB0-8326-6C6A95B08EB6}" type="slidenum">
              <a:rPr lang="cs-CZ" smtClean="0"/>
              <a:pPr/>
              <a:t>‹#›</a:t>
            </a:fld>
            <a:endParaRPr lang="cs-CZ"/>
          </a:p>
        </p:txBody>
      </p:sp>
      <p:sp>
        <p:nvSpPr>
          <p:cNvPr id="8" name="Obdélník 7"/>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2" name="Obrázek 11"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3" name="TextovéPole 12"/>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988839"/>
            <a:ext cx="5486400" cy="27387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467F6508-F70E-41B4-B9ED-A7003E895728}" type="datetime1">
              <a:rPr lang="cs-CZ" smtClean="0"/>
              <a:pPr/>
              <a:t>18.11.2022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2E37861-9CFB-4DB0-8326-6C6A95B08EB6}" type="slidenum">
              <a:rPr lang="cs-CZ" smtClean="0"/>
              <a:pPr/>
              <a:t>‹#›</a:t>
            </a:fld>
            <a:endParaRPr lang="cs-CZ"/>
          </a:p>
        </p:txBody>
      </p:sp>
      <p:sp>
        <p:nvSpPr>
          <p:cNvPr id="8" name="Obdélník 7"/>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2" name="Obrázek 11"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3" name="TextovéPole 12"/>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Obdélník 6"/>
          <p:cNvSpPr/>
          <p:nvPr/>
        </p:nvSpPr>
        <p:spPr>
          <a:xfrm>
            <a:off x="0" y="0"/>
            <a:ext cx="9144000" cy="1340768"/>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Obdélník 9"/>
          <p:cNvSpPr/>
          <p:nvPr/>
        </p:nvSpPr>
        <p:spPr>
          <a:xfrm>
            <a:off x="0" y="1340768"/>
            <a:ext cx="1800000" cy="5517232"/>
          </a:xfrm>
          <a:prstGeom prst="rect">
            <a:avLst/>
          </a:prstGeom>
          <a:solidFill>
            <a:srgbClr val="FFF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ástupný symbol pro nadpis 1"/>
          <p:cNvSpPr>
            <a:spLocks noGrp="1"/>
          </p:cNvSpPr>
          <p:nvPr>
            <p:ph type="title"/>
          </p:nvPr>
        </p:nvSpPr>
        <p:spPr>
          <a:xfrm>
            <a:off x="539552" y="125760"/>
            <a:ext cx="8229600" cy="1143000"/>
          </a:xfrm>
          <a:prstGeom prst="rect">
            <a:avLst/>
          </a:prstGeom>
        </p:spPr>
        <p:txBody>
          <a:bodyPr vert="horz" lIns="91440" tIns="45720" rIns="91440" bIns="45720" rtlCol="0" anchor="ctr">
            <a:noAutofit/>
          </a:bodyPr>
          <a:lstStyle/>
          <a:p>
            <a:r>
              <a:rPr lang="cs-CZ" dirty="0"/>
              <a:t>Klepnutím lze upravit styl předlohy nadpisů.</a:t>
            </a:r>
          </a:p>
        </p:txBody>
      </p:sp>
      <p:sp>
        <p:nvSpPr>
          <p:cNvPr id="3" name="Zástupný symbol pro text 2"/>
          <p:cNvSpPr>
            <a:spLocks noGrp="1"/>
          </p:cNvSpPr>
          <p:nvPr>
            <p:ph type="body" idx="1"/>
          </p:nvPr>
        </p:nvSpPr>
        <p:spPr>
          <a:xfrm>
            <a:off x="755576" y="1628800"/>
            <a:ext cx="7931224" cy="4497363"/>
          </a:xfrm>
          <a:prstGeom prst="rect">
            <a:avLst/>
          </a:prstGeom>
        </p:spPr>
        <p:txBody>
          <a:bodyPr vert="horz" lIns="91440" tIns="45720" rIns="91440" bIns="45720" rtlCol="0">
            <a:normAutofit/>
          </a:body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Hind Regular" pitchFamily="2" charset="-18"/>
                <a:cs typeface="Hind Regular" pitchFamily="2" charset="-18"/>
              </a:defRPr>
            </a:lvl1pPr>
          </a:lstStyle>
          <a:p>
            <a:fld id="{CB0D5FD9-3C04-44DA-9D63-B7598933CB24}" type="datetime1">
              <a:rPr lang="cs-CZ" smtClean="0"/>
              <a:pPr/>
              <a:t>18.11.2022</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Hind Regular" pitchFamily="2" charset="-18"/>
                <a:cs typeface="Hind Regular" pitchFamily="2" charset="-18"/>
              </a:defRPr>
            </a:lvl1pPr>
          </a:lstStyle>
          <a:p>
            <a:endParaRPr lang="cs-CZ" dirty="0"/>
          </a:p>
        </p:txBody>
      </p:sp>
      <p:sp>
        <p:nvSpPr>
          <p:cNvPr id="6" name="Zástupný symbol pro číslo snímku 5"/>
          <p:cNvSpPr>
            <a:spLocks noGrp="1"/>
          </p:cNvSpPr>
          <p:nvPr>
            <p:ph type="sldNum" sz="quarter" idx="4"/>
          </p:nvPr>
        </p:nvSpPr>
        <p:spPr>
          <a:xfrm>
            <a:off x="8316416" y="6356350"/>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fld id="{6A5633A1-5521-476C-9400-8F170BE2174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defTabSz="914400" rtl="0" eaLnBrk="1" latinLnBrk="0" hangingPunct="1">
        <a:spcBef>
          <a:spcPct val="0"/>
        </a:spcBef>
        <a:buNone/>
        <a:defRPr sz="3500" kern="1200" baseline="0">
          <a:solidFill>
            <a:schemeClr val="tx1"/>
          </a:solidFill>
          <a:latin typeface="Hind Bold" pitchFamily="2" charset="-18"/>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baseline="0">
          <a:solidFill>
            <a:schemeClr val="tx1"/>
          </a:solidFill>
          <a:latin typeface="Hind Regular" pitchFamily="2" charset="-18"/>
          <a:ea typeface="+mn-ea"/>
          <a:cs typeface="Hind Regular" pitchFamily="2" charset="-18"/>
        </a:defRPr>
      </a:lvl1pPr>
      <a:lvl2pPr marL="742950" indent="-285750" algn="l" defTabSz="914400" rtl="0" eaLnBrk="1" latinLnBrk="0" hangingPunct="1">
        <a:spcBef>
          <a:spcPct val="20000"/>
        </a:spcBef>
        <a:buFont typeface="Arial" pitchFamily="34" charset="0"/>
        <a:buChar char="–"/>
        <a:defRPr sz="2800" kern="1200" baseline="0">
          <a:solidFill>
            <a:schemeClr val="tx1"/>
          </a:solidFill>
          <a:latin typeface="Hind Regular" pitchFamily="2" charset="-18"/>
          <a:ea typeface="+mn-ea"/>
          <a:cs typeface="Hind Regular" pitchFamily="2" charset="-18"/>
        </a:defRPr>
      </a:lvl2pPr>
      <a:lvl3pPr marL="1143000" indent="-228600" algn="l" defTabSz="914400" rtl="0" eaLnBrk="1" latinLnBrk="0" hangingPunct="1">
        <a:spcBef>
          <a:spcPct val="20000"/>
        </a:spcBef>
        <a:buFont typeface="Arial" pitchFamily="34" charset="0"/>
        <a:buChar char="•"/>
        <a:defRPr sz="2400" kern="1200" baseline="0">
          <a:solidFill>
            <a:schemeClr val="tx1"/>
          </a:solidFill>
          <a:latin typeface="Hind Regular" pitchFamily="2" charset="-18"/>
          <a:ea typeface="+mn-ea"/>
          <a:cs typeface="Hind Regular" pitchFamily="2" charset="-18"/>
        </a:defRPr>
      </a:lvl3pPr>
      <a:lvl4pPr marL="1600200" indent="-228600" algn="l" defTabSz="914400" rtl="0" eaLnBrk="1" latinLnBrk="0" hangingPunct="1">
        <a:spcBef>
          <a:spcPct val="20000"/>
        </a:spcBef>
        <a:buFont typeface="Arial" pitchFamily="34" charset="0"/>
        <a:buChar char="–"/>
        <a:defRPr sz="2000" kern="1200" baseline="0">
          <a:solidFill>
            <a:schemeClr val="tx1"/>
          </a:solidFill>
          <a:latin typeface="Hind Regular" pitchFamily="2" charset="-18"/>
          <a:ea typeface="+mn-ea"/>
          <a:cs typeface="Hind Regular" pitchFamily="2" charset="-18"/>
        </a:defRPr>
      </a:lvl4pPr>
      <a:lvl5pPr marL="2057400" indent="-228600" algn="l" defTabSz="914400" rtl="0" eaLnBrk="1" latinLnBrk="0" hangingPunct="1">
        <a:spcBef>
          <a:spcPct val="20000"/>
        </a:spcBef>
        <a:buFont typeface="Arial" pitchFamily="34" charset="0"/>
        <a:buChar char="»"/>
        <a:defRPr sz="2000" kern="1200" baseline="0">
          <a:solidFill>
            <a:schemeClr val="tx1"/>
          </a:solidFill>
          <a:latin typeface="Hind Regular" pitchFamily="2" charset="-18"/>
          <a:ea typeface="+mn-ea"/>
          <a:cs typeface="Hind Regular" pitchFamily="2" charset="-1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ww.mpsv.cz/-/prispevek-na-bydleni"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uradprace.cz/web/cz/statni-socialni-podpora" TargetMode="External"/><Relationship Id="rId2" Type="http://schemas.openxmlformats.org/officeDocument/2006/relationships/hyperlink" Target="https://www.mpsv.cz/statni-socialni-podpora" TargetMode="External"/><Relationship Id="rId1" Type="http://schemas.openxmlformats.org/officeDocument/2006/relationships/slideLayout" Target="../slideLayouts/slideLayout2.xml"/><Relationship Id="rId4" Type="http://schemas.openxmlformats.org/officeDocument/2006/relationships/hyperlink" Target="https://pixabay.com/cs/photos/pen%C3%ADze-dom%C3%A1c%C3%AD-mince-investice-2724245/"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6. Dávky státní sociální podpory</a:t>
            </a:r>
            <a:endParaRPr lang="cs-CZ" dirty="0"/>
          </a:p>
        </p:txBody>
      </p:sp>
      <p:sp>
        <p:nvSpPr>
          <p:cNvPr id="3" name="Podnadpis 2"/>
          <p:cNvSpPr>
            <a:spLocks noGrp="1"/>
          </p:cNvSpPr>
          <p:nvPr>
            <p:ph type="subTitle" idx="1"/>
          </p:nvPr>
        </p:nvSpPr>
        <p:spPr/>
        <p:txBody>
          <a:bodyPr/>
          <a:lstStyle/>
          <a:p>
            <a:r>
              <a:rPr lang="cs-CZ" dirty="0"/>
              <a:t>Sociální politika 2</a:t>
            </a:r>
          </a:p>
          <a:p>
            <a:endParaRPr lang="cs-CZ" dirty="0"/>
          </a:p>
          <a:p>
            <a:r>
              <a:rPr lang="cs-CZ" sz="2400" dirty="0"/>
              <a:t>Mgr. Jan </a:t>
            </a:r>
            <a:r>
              <a:rPr lang="cs-CZ" sz="2400"/>
              <a:t>Matěj Bejček</a:t>
            </a:r>
            <a:endParaRPr lang="cs-CZ" sz="2400" dirty="0"/>
          </a:p>
        </p:txBody>
      </p:sp>
      <p:pic>
        <p:nvPicPr>
          <p:cNvPr id="4" name="Obrázek 3">
            <a:extLst>
              <a:ext uri="{FF2B5EF4-FFF2-40B4-BE49-F238E27FC236}">
                <a16:creationId xmlns:a16="http://schemas.microsoft.com/office/drawing/2014/main" id="{C4566E1C-67A8-4FCF-85C7-157F13081D45}"/>
              </a:ext>
            </a:extLst>
          </p:cNvPr>
          <p:cNvPicPr>
            <a:picLocks noChangeAspect="1"/>
          </p:cNvPicPr>
          <p:nvPr/>
        </p:nvPicPr>
        <p:blipFill>
          <a:blip r:embed="rId3" cstate="print"/>
          <a:stretch>
            <a:fillRect/>
          </a:stretch>
        </p:blipFill>
        <p:spPr>
          <a:xfrm>
            <a:off x="6151600" y="5852138"/>
            <a:ext cx="2880320" cy="870995"/>
          </a:xfrm>
          <a:prstGeom prst="rect">
            <a:avLst/>
          </a:prstGeom>
        </p:spPr>
      </p:pic>
      <p:pic>
        <p:nvPicPr>
          <p:cNvPr id="6" name="Obrázek 5">
            <a:extLst>
              <a:ext uri="{FF2B5EF4-FFF2-40B4-BE49-F238E27FC236}">
                <a16:creationId xmlns:a16="http://schemas.microsoft.com/office/drawing/2014/main" id="{6F156362-A53D-44EC-BE5A-EC2DE35A4A90}"/>
              </a:ext>
            </a:extLst>
          </p:cNvPr>
          <p:cNvPicPr>
            <a:picLocks noChangeAspect="1"/>
          </p:cNvPicPr>
          <p:nvPr/>
        </p:nvPicPr>
        <p:blipFill>
          <a:blip r:embed="rId4" cstate="print"/>
          <a:stretch>
            <a:fillRect/>
          </a:stretch>
        </p:blipFill>
        <p:spPr>
          <a:xfrm>
            <a:off x="1835696" y="5661248"/>
            <a:ext cx="4488359" cy="99613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
          <p:cNvSpPr txBox="1">
            <a:spLocks noChangeArrowheads="1"/>
          </p:cNvSpPr>
          <p:nvPr/>
        </p:nvSpPr>
        <p:spPr bwMode="auto">
          <a:xfrm>
            <a:off x="251520" y="188640"/>
            <a:ext cx="8705462" cy="100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a:solidFill>
                  <a:schemeClr val="tx1"/>
                </a:solidFill>
                <a:latin typeface="Hind Bold"/>
                <a:cs typeface="Arial" panose="020B0604020202020204" pitchFamily="34" charset="0"/>
              </a:rPr>
              <a:t>Přehled dávek státní sociální podpory</a:t>
            </a:r>
          </a:p>
        </p:txBody>
      </p:sp>
      <p:graphicFrame>
        <p:nvGraphicFramePr>
          <p:cNvPr id="2" name="Diagram 1"/>
          <p:cNvGraphicFramePr/>
          <p:nvPr>
            <p:extLst/>
          </p:nvPr>
        </p:nvGraphicFramePr>
        <p:xfrm>
          <a:off x="251520" y="1700808"/>
          <a:ext cx="8568952" cy="20162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 3"/>
          <p:cNvGraphicFramePr/>
          <p:nvPr>
            <p:extLst/>
          </p:nvPr>
        </p:nvGraphicFramePr>
        <p:xfrm>
          <a:off x="234829" y="3933056"/>
          <a:ext cx="8568952" cy="201622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016601628"/>
      </p:ext>
    </p:extLst>
  </p:cSld>
  <p:clrMapOvr>
    <a:masterClrMapping/>
  </p:clrMapOvr>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a:off x="188944" y="188640"/>
            <a:ext cx="8747449" cy="1007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a:solidFill>
                  <a:schemeClr val="tx1"/>
                </a:solidFill>
                <a:latin typeface="Hind Bold"/>
                <a:cs typeface="Arial" panose="020B0604020202020204" pitchFamily="34" charset="0"/>
              </a:rPr>
              <a:t>Základní podmínky nároku na dávky státní sociální podpory </a:t>
            </a:r>
          </a:p>
        </p:txBody>
      </p:sp>
      <p:sp>
        <p:nvSpPr>
          <p:cNvPr id="26627" name="Text Box 2"/>
          <p:cNvSpPr txBox="1">
            <a:spLocks noChangeArrowheads="1"/>
          </p:cNvSpPr>
          <p:nvPr/>
        </p:nvSpPr>
        <p:spPr bwMode="auto">
          <a:xfrm>
            <a:off x="323528" y="1628800"/>
            <a:ext cx="8496943" cy="3984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7500" tIns="35100" rIns="67500" bIns="35100"/>
          <a:lstStyle>
            <a:lvl1pPr marL="414338" indent="-379413">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1pPr>
            <a:lvl2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2pPr>
            <a:lvl3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3pPr>
            <a:lvl4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4pPr>
            <a:lvl5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9pPr>
          </a:lstStyle>
          <a:p>
            <a:pPr marL="377825" indent="-342900" algn="just">
              <a:spcBef>
                <a:spcPts val="563"/>
              </a:spcBef>
              <a:buSzPct val="100000"/>
              <a:buFont typeface="Arial" panose="020B0604020202020204" pitchFamily="34" charset="0"/>
              <a:buChar char="•"/>
            </a:pPr>
            <a:r>
              <a:rPr lang="cs-CZ" altLang="cs-CZ" sz="2200" dirty="0">
                <a:solidFill>
                  <a:schemeClr val="tx1"/>
                </a:solidFill>
                <a:latin typeface="Hind Regular"/>
              </a:rPr>
              <a:t>Nárok má občan tehdy, pokud on a společně s ním posuzované osoby mají trvalé bydliště na území ČR.</a:t>
            </a:r>
          </a:p>
          <a:p>
            <a:pPr marL="377825" indent="-342900" algn="just">
              <a:spcBef>
                <a:spcPts val="563"/>
              </a:spcBef>
              <a:buSzPct val="100000"/>
              <a:buFont typeface="Arial" panose="020B0604020202020204" pitchFamily="34" charset="0"/>
              <a:buChar char="•"/>
            </a:pPr>
            <a:r>
              <a:rPr lang="cs-CZ" altLang="cs-CZ" sz="2200" dirty="0">
                <a:solidFill>
                  <a:schemeClr val="tx1"/>
                </a:solidFill>
                <a:latin typeface="Hind Regular"/>
              </a:rPr>
              <a:t>U cizince se za trvalý pobyt považuje pobyt po uplynutí 365 ode dne nahlášení k pobytu (neplatí pro období, kdy je tato osoba žadatelem o azyl).</a:t>
            </a:r>
          </a:p>
        </p:txBody>
      </p:sp>
    </p:spTree>
    <p:extLst>
      <p:ext uri="{BB962C8B-B14F-4D97-AF65-F5344CB8AC3E}">
        <p14:creationId xmlns:p14="http://schemas.microsoft.com/office/powerpoint/2010/main" val="1311147889"/>
      </p:ext>
    </p:extLst>
  </p:cSld>
  <p:clrMapOvr>
    <a:masterClrMapping/>
  </p:clrMapOvr>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1"/>
          <p:cNvSpPr txBox="1">
            <a:spLocks noChangeArrowheads="1"/>
          </p:cNvSpPr>
          <p:nvPr/>
        </p:nvSpPr>
        <p:spPr bwMode="auto">
          <a:xfrm>
            <a:off x="323528" y="260648"/>
            <a:ext cx="849694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a:solidFill>
                  <a:schemeClr val="tx1"/>
                </a:solidFill>
                <a:latin typeface="Hind Bold"/>
                <a:cs typeface="Arial" panose="020B0604020202020204" pitchFamily="34" charset="0"/>
              </a:rPr>
              <a:t>Zánik nároku na dávky</a:t>
            </a:r>
          </a:p>
        </p:txBody>
      </p:sp>
      <p:sp>
        <p:nvSpPr>
          <p:cNvPr id="30723" name="Text Box 2"/>
          <p:cNvSpPr txBox="1">
            <a:spLocks noChangeArrowheads="1"/>
          </p:cNvSpPr>
          <p:nvPr/>
        </p:nvSpPr>
        <p:spPr bwMode="auto">
          <a:xfrm>
            <a:off x="323528" y="1700808"/>
            <a:ext cx="8496944"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7500" tIns="35100" rIns="67500" bIns="35100"/>
          <a:lstStyle>
            <a:lvl1pPr marL="414338" indent="-379413">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1pPr>
            <a:lvl2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2pPr>
            <a:lvl3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3pPr>
            <a:lvl4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4pPr>
            <a:lvl5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9pPr>
          </a:lstStyle>
          <a:p>
            <a:pPr marL="377825" indent="-342900" algn="just">
              <a:spcBef>
                <a:spcPts val="563"/>
              </a:spcBef>
              <a:buSzPct val="100000"/>
              <a:buFont typeface="Arial" panose="020B0604020202020204" pitchFamily="34" charset="0"/>
              <a:buChar char="•"/>
            </a:pPr>
            <a:r>
              <a:rPr lang="cs-CZ" altLang="cs-CZ" sz="2400" u="sng" dirty="0">
                <a:solidFill>
                  <a:schemeClr val="tx1"/>
                </a:solidFill>
                <a:latin typeface="+mn-lt"/>
              </a:rPr>
              <a:t>uplynutím 3 měsíců</a:t>
            </a:r>
            <a:r>
              <a:rPr lang="cs-CZ" altLang="cs-CZ" sz="2400" dirty="0">
                <a:solidFill>
                  <a:schemeClr val="tx1"/>
                </a:solidFill>
                <a:latin typeface="+mn-lt"/>
              </a:rPr>
              <a:t> ode dne, za který dávka náleží (</a:t>
            </a:r>
            <a:r>
              <a:rPr lang="cs-CZ" altLang="cs-CZ" sz="2400" i="1" dirty="0">
                <a:solidFill>
                  <a:schemeClr val="tx1"/>
                </a:solidFill>
                <a:latin typeface="+mn-lt"/>
              </a:rPr>
              <a:t>u dávek opakovaných</a:t>
            </a:r>
            <a:r>
              <a:rPr lang="cs-CZ" altLang="cs-CZ" sz="2400" dirty="0">
                <a:solidFill>
                  <a:schemeClr val="tx1"/>
                </a:solidFill>
                <a:latin typeface="+mn-lt"/>
              </a:rPr>
              <a:t>),</a:t>
            </a:r>
          </a:p>
          <a:p>
            <a:pPr marL="377825" indent="-342900" algn="just">
              <a:spcBef>
                <a:spcPts val="563"/>
              </a:spcBef>
              <a:buSzPct val="100000"/>
              <a:buFont typeface="Arial" panose="020B0604020202020204" pitchFamily="34" charset="0"/>
              <a:buChar char="•"/>
            </a:pPr>
            <a:r>
              <a:rPr lang="cs-CZ" altLang="cs-CZ" sz="2400" u="sng" dirty="0">
                <a:solidFill>
                  <a:schemeClr val="tx1"/>
                </a:solidFill>
                <a:latin typeface="+mn-lt"/>
              </a:rPr>
              <a:t>uplynutím 1 roku</a:t>
            </a:r>
            <a:r>
              <a:rPr lang="cs-CZ" altLang="cs-CZ" sz="2400" dirty="0">
                <a:solidFill>
                  <a:schemeClr val="tx1"/>
                </a:solidFill>
                <a:latin typeface="+mn-lt"/>
              </a:rPr>
              <a:t> ode dne, za který dávka náleží (</a:t>
            </a:r>
            <a:r>
              <a:rPr lang="cs-CZ" altLang="cs-CZ" sz="2400" i="1" dirty="0">
                <a:solidFill>
                  <a:schemeClr val="tx1"/>
                </a:solidFill>
                <a:latin typeface="+mn-lt"/>
              </a:rPr>
              <a:t>u dávek jednorázových</a:t>
            </a:r>
            <a:r>
              <a:rPr lang="cs-CZ" altLang="cs-CZ" sz="2400" dirty="0">
                <a:solidFill>
                  <a:schemeClr val="tx1"/>
                </a:solidFill>
                <a:latin typeface="+mn-lt"/>
              </a:rPr>
              <a:t>).</a:t>
            </a:r>
          </a:p>
        </p:txBody>
      </p:sp>
    </p:spTree>
    <p:extLst>
      <p:ext uri="{BB962C8B-B14F-4D97-AF65-F5344CB8AC3E}">
        <p14:creationId xmlns:p14="http://schemas.microsoft.com/office/powerpoint/2010/main" val="988003643"/>
      </p:ext>
    </p:extLst>
  </p:cSld>
  <p:clrMapOvr>
    <a:masterClrMapping/>
  </p:clrMapOvr>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a:off x="188944" y="188640"/>
            <a:ext cx="8747449" cy="1007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a:solidFill>
                  <a:schemeClr val="tx1"/>
                </a:solidFill>
                <a:latin typeface="Hind Bold"/>
                <a:cs typeface="Arial" panose="020B0604020202020204" pitchFamily="34" charset="0"/>
              </a:rPr>
              <a:t>Porodné</a:t>
            </a:r>
          </a:p>
        </p:txBody>
      </p:sp>
      <p:sp>
        <p:nvSpPr>
          <p:cNvPr id="26627" name="Text Box 2"/>
          <p:cNvSpPr txBox="1">
            <a:spLocks noChangeArrowheads="1"/>
          </p:cNvSpPr>
          <p:nvPr/>
        </p:nvSpPr>
        <p:spPr bwMode="auto">
          <a:xfrm>
            <a:off x="323528" y="1628800"/>
            <a:ext cx="8496943" cy="3984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7500" tIns="35100" rIns="67500" bIns="35100"/>
          <a:lstStyle>
            <a:lvl1pPr marL="414338" indent="-379413">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1pPr>
            <a:lvl2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2pPr>
            <a:lvl3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3pPr>
            <a:lvl4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4pPr>
            <a:lvl5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9pPr>
          </a:lstStyle>
          <a:p>
            <a:pPr marL="377825" indent="-342900" algn="just">
              <a:spcBef>
                <a:spcPts val="563"/>
              </a:spcBef>
              <a:buSzPct val="100000"/>
              <a:buFont typeface="Arial" panose="020B0604020202020204" pitchFamily="34" charset="0"/>
              <a:buChar char="•"/>
            </a:pPr>
            <a:r>
              <a:rPr lang="cs-CZ" altLang="cs-CZ" sz="2200" dirty="0">
                <a:solidFill>
                  <a:schemeClr val="tx1"/>
                </a:solidFill>
                <a:latin typeface="Hind Regular"/>
              </a:rPr>
              <a:t>Dávka, kterou se jednorázově přispívá na </a:t>
            </a:r>
            <a:r>
              <a:rPr lang="cs-CZ" altLang="cs-CZ" sz="2200" u="sng" dirty="0">
                <a:solidFill>
                  <a:schemeClr val="tx1"/>
                </a:solidFill>
                <a:latin typeface="Hind Regular"/>
              </a:rPr>
              <a:t>zvýšené náklady rodiny související s narozením dítěte</a:t>
            </a:r>
            <a:r>
              <a:rPr lang="cs-CZ" altLang="cs-CZ" sz="2200" dirty="0">
                <a:solidFill>
                  <a:schemeClr val="tx1"/>
                </a:solidFill>
                <a:latin typeface="Hind Regular"/>
              </a:rPr>
              <a:t>.</a:t>
            </a:r>
          </a:p>
          <a:p>
            <a:pPr marL="377825" indent="-342900" algn="just">
              <a:spcBef>
                <a:spcPts val="563"/>
              </a:spcBef>
              <a:buSzPct val="100000"/>
              <a:buFont typeface="Arial" panose="020B0604020202020204" pitchFamily="34" charset="0"/>
              <a:buChar char="•"/>
            </a:pPr>
            <a:r>
              <a:rPr lang="cs-CZ" altLang="cs-CZ" sz="2200" dirty="0">
                <a:solidFill>
                  <a:schemeClr val="tx1"/>
                </a:solidFill>
                <a:latin typeface="Hind Regular"/>
              </a:rPr>
              <a:t>Nárok vzniká rodině, jejíž příjmy v předcházejícím čtvrtletí nepřekročily </a:t>
            </a:r>
            <a:r>
              <a:rPr lang="cs-CZ" altLang="cs-CZ" sz="2200" b="1" dirty="0">
                <a:solidFill>
                  <a:schemeClr val="tx1"/>
                </a:solidFill>
                <a:latin typeface="Hind Regular"/>
              </a:rPr>
              <a:t>2,7násobek ŽM rodiny</a:t>
            </a:r>
            <a:r>
              <a:rPr lang="cs-CZ" altLang="cs-CZ" sz="2200" dirty="0">
                <a:solidFill>
                  <a:schemeClr val="tx1"/>
                </a:solidFill>
                <a:latin typeface="Hind Regular"/>
              </a:rPr>
              <a:t>. </a:t>
            </a:r>
          </a:p>
          <a:p>
            <a:pPr marL="377825" indent="-342900" algn="just">
              <a:spcBef>
                <a:spcPts val="563"/>
              </a:spcBef>
              <a:buSzPct val="100000"/>
              <a:buFont typeface="Arial" panose="020B0604020202020204" pitchFamily="34" charset="0"/>
              <a:buChar char="•"/>
            </a:pPr>
            <a:endParaRPr lang="cs-CZ" altLang="cs-CZ" sz="2200" dirty="0">
              <a:solidFill>
                <a:schemeClr val="tx1"/>
              </a:solidFill>
              <a:latin typeface="Hind Regular"/>
            </a:endParaRPr>
          </a:p>
          <a:p>
            <a:pPr marL="377825" indent="-342900" algn="just">
              <a:spcBef>
                <a:spcPts val="563"/>
              </a:spcBef>
              <a:buSzPct val="100000"/>
              <a:buFont typeface="Arial" panose="020B0604020202020204" pitchFamily="34" charset="0"/>
              <a:buChar char="•"/>
            </a:pPr>
            <a:r>
              <a:rPr lang="cs-CZ" altLang="cs-CZ" sz="2200" b="1" dirty="0">
                <a:solidFill>
                  <a:schemeClr val="tx1"/>
                </a:solidFill>
                <a:latin typeface="Hind Regular"/>
              </a:rPr>
              <a:t>Výše porodného:</a:t>
            </a:r>
          </a:p>
          <a:p>
            <a:pPr marL="877887" lvl="2" indent="-342900">
              <a:spcBef>
                <a:spcPts val="563"/>
              </a:spcBef>
              <a:buSzPct val="100000"/>
              <a:buFontTx/>
              <a:buChar char="-"/>
            </a:pPr>
            <a:r>
              <a:rPr lang="cs-CZ" altLang="cs-CZ" sz="2200" b="1" dirty="0">
                <a:solidFill>
                  <a:schemeClr val="tx1"/>
                </a:solidFill>
                <a:latin typeface="Hind Regular"/>
              </a:rPr>
              <a:t>13 000 </a:t>
            </a:r>
            <a:r>
              <a:rPr lang="cs-CZ" altLang="cs-CZ" sz="2200" dirty="0">
                <a:solidFill>
                  <a:schemeClr val="tx1"/>
                </a:solidFill>
                <a:latin typeface="Hind Regular"/>
              </a:rPr>
              <a:t>Kč na první živě narozené dítě;</a:t>
            </a:r>
          </a:p>
          <a:p>
            <a:pPr marL="877887" lvl="2" indent="-342900">
              <a:spcBef>
                <a:spcPts val="563"/>
              </a:spcBef>
              <a:buSzPct val="100000"/>
              <a:buFontTx/>
              <a:buChar char="-"/>
            </a:pPr>
            <a:r>
              <a:rPr lang="cs-CZ" altLang="cs-CZ" sz="2200" b="1" dirty="0">
                <a:solidFill>
                  <a:schemeClr val="tx1"/>
                </a:solidFill>
                <a:latin typeface="Hind Regular"/>
              </a:rPr>
              <a:t>10 000 </a:t>
            </a:r>
            <a:r>
              <a:rPr lang="cs-CZ" altLang="cs-CZ" sz="2200" dirty="0">
                <a:solidFill>
                  <a:schemeClr val="tx1"/>
                </a:solidFill>
                <a:latin typeface="Hind Regular"/>
              </a:rPr>
              <a:t>Kč na druhé živě narozené dítě.</a:t>
            </a:r>
          </a:p>
          <a:p>
            <a:pPr marL="377825" indent="-342900" algn="just">
              <a:spcBef>
                <a:spcPts val="563"/>
              </a:spcBef>
              <a:buSzPct val="100000"/>
              <a:buFont typeface="Arial" panose="020B0604020202020204" pitchFamily="34" charset="0"/>
              <a:buChar char="•"/>
            </a:pPr>
            <a:endParaRPr lang="cs-CZ" altLang="cs-CZ" sz="2200" dirty="0">
              <a:solidFill>
                <a:schemeClr val="tx1"/>
              </a:solidFill>
              <a:latin typeface="Hind Regular"/>
            </a:endParaRPr>
          </a:p>
        </p:txBody>
      </p:sp>
    </p:spTree>
    <p:extLst>
      <p:ext uri="{BB962C8B-B14F-4D97-AF65-F5344CB8AC3E}">
        <p14:creationId xmlns:p14="http://schemas.microsoft.com/office/powerpoint/2010/main" val="2775294019"/>
      </p:ext>
    </p:extLst>
  </p:cSld>
  <p:clrMapOvr>
    <a:masterClrMapping/>
  </p:clrMapOvr>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1"/>
          <p:cNvSpPr txBox="1">
            <a:spLocks noChangeArrowheads="1"/>
          </p:cNvSpPr>
          <p:nvPr/>
        </p:nvSpPr>
        <p:spPr bwMode="auto">
          <a:xfrm>
            <a:off x="1473751" y="260648"/>
            <a:ext cx="6110288"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000" b="1" dirty="0">
                <a:solidFill>
                  <a:schemeClr val="tx1"/>
                </a:solidFill>
                <a:latin typeface="+mj-lt"/>
                <a:cs typeface="Arial" panose="020B0604020202020204" pitchFamily="34" charset="0"/>
              </a:rPr>
              <a:t>Přídavek na dítě (</a:t>
            </a:r>
            <a:r>
              <a:rPr lang="cs-CZ" altLang="cs-CZ" sz="3000" b="1" dirty="0" err="1">
                <a:solidFill>
                  <a:schemeClr val="tx1"/>
                </a:solidFill>
                <a:latin typeface="+mj-lt"/>
                <a:cs typeface="Arial" panose="020B0604020202020204" pitchFamily="34" charset="0"/>
              </a:rPr>
              <a:t>PnD</a:t>
            </a:r>
            <a:r>
              <a:rPr lang="cs-CZ" altLang="cs-CZ" sz="3000" b="1" dirty="0">
                <a:solidFill>
                  <a:schemeClr val="tx1"/>
                </a:solidFill>
                <a:latin typeface="+mj-lt"/>
                <a:cs typeface="Arial" panose="020B0604020202020204" pitchFamily="34" charset="0"/>
              </a:rPr>
              <a:t>)</a:t>
            </a:r>
          </a:p>
        </p:txBody>
      </p:sp>
      <p:sp>
        <p:nvSpPr>
          <p:cNvPr id="34819" name="Text Box 2"/>
          <p:cNvSpPr txBox="1">
            <a:spLocks noChangeArrowheads="1"/>
          </p:cNvSpPr>
          <p:nvPr/>
        </p:nvSpPr>
        <p:spPr bwMode="auto">
          <a:xfrm>
            <a:off x="323528" y="1340768"/>
            <a:ext cx="8496944"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miter lim="800000"/>
                <a:headEnd/>
                <a:tailEnd/>
              </a14:hiddenLine>
            </a:ext>
          </a:extLst>
        </p:spPr>
        <p:txBody>
          <a:bodyPr lIns="67500" tIns="35100" rIns="67500" bIns="35100"/>
          <a:lstStyle>
            <a:lvl1pPr marL="419100" indent="-377825">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1pPr>
            <a:lvl2pPr>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2pPr>
            <a:lvl3pPr>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3pPr>
            <a:lvl4pPr>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4pPr>
            <a:lvl5pPr>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9pPr>
          </a:lstStyle>
          <a:p>
            <a:pPr marL="384175" indent="-342900" algn="just">
              <a:spcBef>
                <a:spcPts val="563"/>
              </a:spcBef>
              <a:buSzPct val="100000"/>
              <a:buFont typeface="Arial" panose="020B0604020202020204" pitchFamily="34" charset="0"/>
              <a:buChar char="•"/>
            </a:pPr>
            <a:r>
              <a:rPr lang="cs-CZ" altLang="cs-CZ" sz="2200" dirty="0">
                <a:solidFill>
                  <a:schemeClr val="tx1"/>
                </a:solidFill>
                <a:latin typeface="Hind Regular"/>
              </a:rPr>
              <a:t>Dávka přídavku na dítě je  určena </a:t>
            </a:r>
            <a:r>
              <a:rPr lang="cs-CZ" altLang="cs-CZ" sz="2200" u="sng" dirty="0">
                <a:solidFill>
                  <a:schemeClr val="tx1"/>
                </a:solidFill>
                <a:latin typeface="Hind Regular"/>
              </a:rPr>
              <a:t>rodinám s nízkými příjmy pečujícím o nezaopatřené dítě </a:t>
            </a:r>
            <a:r>
              <a:rPr lang="cs-CZ" altLang="cs-CZ" sz="2200" dirty="0">
                <a:solidFill>
                  <a:schemeClr val="tx1"/>
                </a:solidFill>
                <a:latin typeface="Hind Regular"/>
              </a:rPr>
              <a:t>(děti).</a:t>
            </a:r>
          </a:p>
          <a:p>
            <a:pPr marL="384175" indent="-342900" algn="just">
              <a:spcBef>
                <a:spcPts val="563"/>
              </a:spcBef>
              <a:buSzPct val="100000"/>
              <a:buFont typeface="Arial" panose="020B0604020202020204" pitchFamily="34" charset="0"/>
              <a:buChar char="•"/>
            </a:pPr>
            <a:r>
              <a:rPr lang="cs-CZ" altLang="cs-CZ" sz="2200" dirty="0">
                <a:solidFill>
                  <a:schemeClr val="tx1"/>
                </a:solidFill>
                <a:latin typeface="Hind Regular"/>
              </a:rPr>
              <a:t>Nárok na přídavek na dítě má nezaopatřené dítě, jestliže rozhodný příjem v rodině nepřevyšuje součin částky životního minima rodiny a </a:t>
            </a:r>
            <a:r>
              <a:rPr lang="cs-CZ" altLang="cs-CZ" sz="2200" b="1" dirty="0">
                <a:solidFill>
                  <a:schemeClr val="tx1"/>
                </a:solidFill>
                <a:latin typeface="Hind Regular"/>
              </a:rPr>
              <a:t>koeficientu 2,70</a:t>
            </a:r>
            <a:r>
              <a:rPr lang="cs-CZ" altLang="cs-CZ" sz="2200" dirty="0">
                <a:solidFill>
                  <a:schemeClr val="tx1"/>
                </a:solidFill>
                <a:latin typeface="Hind Regular"/>
              </a:rPr>
              <a:t>.</a:t>
            </a:r>
          </a:p>
          <a:p>
            <a:pPr marL="384175" indent="-342900" algn="just">
              <a:spcBef>
                <a:spcPts val="563"/>
              </a:spcBef>
              <a:buSzPct val="100000"/>
              <a:buFont typeface="Arial" panose="020B0604020202020204" pitchFamily="34" charset="0"/>
              <a:buChar char="•"/>
            </a:pPr>
            <a:endParaRPr lang="cs-CZ" altLang="cs-CZ" sz="1000" dirty="0">
              <a:solidFill>
                <a:schemeClr val="tx1"/>
              </a:solidFill>
              <a:latin typeface="Hind Regular"/>
            </a:endParaRPr>
          </a:p>
          <a:p>
            <a:pPr algn="just">
              <a:spcBef>
                <a:spcPts val="563"/>
              </a:spcBef>
              <a:buSzPct val="80000"/>
              <a:buFont typeface="Arial" panose="020B0604020202020204" pitchFamily="34" charset="0"/>
              <a:buChar char="•"/>
            </a:pPr>
            <a:r>
              <a:rPr lang="cs-CZ" altLang="cs-CZ" sz="2200" b="1" dirty="0">
                <a:solidFill>
                  <a:schemeClr val="tx1"/>
                </a:solidFill>
                <a:latin typeface="Hind Regular"/>
              </a:rPr>
              <a:t>Výše </a:t>
            </a:r>
            <a:r>
              <a:rPr lang="cs-CZ" altLang="cs-CZ" sz="2200" b="1" dirty="0" err="1">
                <a:solidFill>
                  <a:schemeClr val="tx1"/>
                </a:solidFill>
                <a:latin typeface="Hind Regular"/>
              </a:rPr>
              <a:t>PnD</a:t>
            </a:r>
            <a:r>
              <a:rPr lang="cs-CZ" altLang="cs-CZ" sz="2200" b="1" dirty="0">
                <a:solidFill>
                  <a:schemeClr val="tx1"/>
                </a:solidFill>
                <a:latin typeface="Hind Regular"/>
              </a:rPr>
              <a:t> činí za kalendářní měsíc, jde-li o nezaopatřené dítě do věku:</a:t>
            </a:r>
          </a:p>
          <a:p>
            <a:pPr marL="879475" lvl="2" indent="-342900">
              <a:spcBef>
                <a:spcPts val="563"/>
              </a:spcBef>
              <a:buSzPct val="100000"/>
              <a:buFontTx/>
              <a:buChar char="-"/>
            </a:pPr>
            <a:r>
              <a:rPr lang="cs-CZ" altLang="cs-CZ" sz="2200" dirty="0">
                <a:solidFill>
                  <a:schemeClr val="tx1"/>
                </a:solidFill>
                <a:latin typeface="Hind Regular"/>
              </a:rPr>
              <a:t>do 6 let,                    </a:t>
            </a:r>
            <a:r>
              <a:rPr lang="cs-CZ" altLang="cs-CZ" sz="2200" b="1" dirty="0">
                <a:solidFill>
                  <a:schemeClr val="tx1"/>
                </a:solidFill>
                <a:latin typeface="Hind Regular"/>
              </a:rPr>
              <a:t>630 </a:t>
            </a:r>
            <a:r>
              <a:rPr lang="cs-CZ" altLang="cs-CZ" sz="2200" dirty="0">
                <a:solidFill>
                  <a:schemeClr val="tx1"/>
                </a:solidFill>
                <a:latin typeface="Hind Regular"/>
              </a:rPr>
              <a:t>Kč,</a:t>
            </a:r>
          </a:p>
          <a:p>
            <a:pPr marL="879475" lvl="2" indent="-342900">
              <a:spcBef>
                <a:spcPts val="563"/>
              </a:spcBef>
              <a:buSzPct val="100000"/>
              <a:buFontTx/>
              <a:buChar char="-"/>
            </a:pPr>
            <a:r>
              <a:rPr lang="cs-CZ" altLang="cs-CZ" sz="2200" dirty="0">
                <a:solidFill>
                  <a:schemeClr val="tx1"/>
                </a:solidFill>
                <a:latin typeface="Hind Regular"/>
              </a:rPr>
              <a:t>od 6 do 15 let,         </a:t>
            </a:r>
            <a:r>
              <a:rPr lang="cs-CZ" altLang="cs-CZ" sz="2200" b="1" dirty="0">
                <a:solidFill>
                  <a:schemeClr val="tx1"/>
                </a:solidFill>
                <a:latin typeface="Hind Regular"/>
              </a:rPr>
              <a:t>770 </a:t>
            </a:r>
            <a:r>
              <a:rPr lang="cs-CZ" altLang="cs-CZ" sz="2200" dirty="0">
                <a:solidFill>
                  <a:schemeClr val="tx1"/>
                </a:solidFill>
                <a:latin typeface="Hind Regular"/>
              </a:rPr>
              <a:t>Kč,</a:t>
            </a:r>
          </a:p>
          <a:p>
            <a:pPr marL="879475" lvl="2" indent="-342900">
              <a:spcBef>
                <a:spcPts val="563"/>
              </a:spcBef>
              <a:buSzPct val="100000"/>
              <a:buFontTx/>
              <a:buChar char="-"/>
            </a:pPr>
            <a:r>
              <a:rPr lang="cs-CZ" altLang="cs-CZ" sz="2200" dirty="0">
                <a:solidFill>
                  <a:schemeClr val="tx1"/>
                </a:solidFill>
                <a:latin typeface="Hind Regular"/>
              </a:rPr>
              <a:t>od 15 do 26 let,       </a:t>
            </a:r>
            <a:r>
              <a:rPr lang="cs-CZ" altLang="cs-CZ" sz="2200" b="1" dirty="0">
                <a:solidFill>
                  <a:schemeClr val="tx1"/>
                </a:solidFill>
                <a:latin typeface="Hind Regular"/>
              </a:rPr>
              <a:t>880 </a:t>
            </a:r>
            <a:r>
              <a:rPr lang="cs-CZ" altLang="cs-CZ" sz="2200" dirty="0">
                <a:solidFill>
                  <a:schemeClr val="tx1"/>
                </a:solidFill>
                <a:latin typeface="Hind Regular"/>
              </a:rPr>
              <a:t>Kč.</a:t>
            </a:r>
          </a:p>
          <a:p>
            <a:pPr marL="41275" indent="0" algn="just">
              <a:spcBef>
                <a:spcPts val="563"/>
              </a:spcBef>
              <a:buClr>
                <a:srgbClr val="94B6D2"/>
              </a:buClr>
              <a:buSzPct val="80000"/>
            </a:pPr>
            <a:r>
              <a:rPr lang="cs-CZ" altLang="cs-CZ" sz="2000" i="1" dirty="0">
                <a:solidFill>
                  <a:schemeClr val="tx1"/>
                </a:solidFill>
                <a:latin typeface="Hind Regular"/>
              </a:rPr>
              <a:t>A dále se navyšuje o 500 Kč v rodinách, kde existuje příjem z výdělečné činnosti, ale je nízký.</a:t>
            </a:r>
          </a:p>
          <a:p>
            <a:pPr marL="384175" indent="-342900" algn="just">
              <a:spcBef>
                <a:spcPts val="563"/>
              </a:spcBef>
              <a:buSzPct val="100000"/>
              <a:buFont typeface="Arial" panose="020B0604020202020204" pitchFamily="34" charset="0"/>
              <a:buChar char="•"/>
            </a:pPr>
            <a:endParaRPr lang="cs-CZ" altLang="cs-CZ" sz="2200" dirty="0">
              <a:solidFill>
                <a:schemeClr val="tx1"/>
              </a:solidFill>
              <a:latin typeface="Hind Regular"/>
            </a:endParaRPr>
          </a:p>
          <a:p>
            <a:pPr algn="just">
              <a:spcBef>
                <a:spcPts val="563"/>
              </a:spcBef>
              <a:buSzPct val="80000"/>
            </a:pPr>
            <a:endParaRPr lang="cs-CZ" altLang="cs-CZ" sz="2200" dirty="0">
              <a:solidFill>
                <a:schemeClr val="tx1"/>
              </a:solidFill>
              <a:latin typeface="Hind Regular"/>
            </a:endParaRPr>
          </a:p>
        </p:txBody>
      </p:sp>
    </p:spTree>
    <p:extLst>
      <p:ext uri="{BB962C8B-B14F-4D97-AF65-F5344CB8AC3E}">
        <p14:creationId xmlns:p14="http://schemas.microsoft.com/office/powerpoint/2010/main" val="878439961"/>
      </p:ext>
    </p:extLst>
  </p:cSld>
  <p:clrMapOvr>
    <a:masterClrMapping/>
  </p:clrMapOvr>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1"/>
          <p:cNvSpPr txBox="1">
            <a:spLocks noChangeArrowheads="1"/>
          </p:cNvSpPr>
          <p:nvPr/>
        </p:nvSpPr>
        <p:spPr bwMode="auto">
          <a:xfrm>
            <a:off x="174948" y="260648"/>
            <a:ext cx="8740451"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a:solidFill>
                  <a:schemeClr val="tx1"/>
                </a:solidFill>
                <a:latin typeface="Hind Bold"/>
                <a:cs typeface="Arial" panose="020B0604020202020204" pitchFamily="34" charset="0"/>
              </a:rPr>
              <a:t>Příspěvek na bydlení</a:t>
            </a:r>
          </a:p>
        </p:txBody>
      </p:sp>
      <p:sp>
        <p:nvSpPr>
          <p:cNvPr id="36867" name="Text Box 2"/>
          <p:cNvSpPr txBox="1">
            <a:spLocks noChangeArrowheads="1"/>
          </p:cNvSpPr>
          <p:nvPr/>
        </p:nvSpPr>
        <p:spPr bwMode="auto">
          <a:xfrm>
            <a:off x="251521" y="1556792"/>
            <a:ext cx="8663878" cy="2391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7500" tIns="35100" rIns="67500" bIns="35100"/>
          <a:lstStyle>
            <a:lvl1pPr marL="414338" indent="-379413">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1pPr>
            <a:lvl2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2pPr>
            <a:lvl3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3pPr>
            <a:lvl4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4pPr>
            <a:lvl5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9pPr>
          </a:lstStyle>
          <a:p>
            <a:pPr marL="377825" indent="-342900" algn="just">
              <a:spcBef>
                <a:spcPts val="563"/>
              </a:spcBef>
              <a:buSzPct val="100000"/>
              <a:buFont typeface="Arial" panose="020B0604020202020204" pitchFamily="34" charset="0"/>
              <a:buChar char="•"/>
            </a:pPr>
            <a:r>
              <a:rPr lang="cs-CZ" altLang="cs-CZ" sz="2200" dirty="0">
                <a:solidFill>
                  <a:schemeClr val="tx1"/>
                </a:solidFill>
                <a:latin typeface="Hind Regular"/>
              </a:rPr>
              <a:t>Nárok na příspěvek na bydlení má </a:t>
            </a:r>
            <a:r>
              <a:rPr lang="cs-CZ" altLang="cs-CZ" sz="2200" b="1" dirty="0">
                <a:solidFill>
                  <a:schemeClr val="tx1"/>
                </a:solidFill>
                <a:latin typeface="Hind Regular"/>
              </a:rPr>
              <a:t>vlastník či nájemce bytu </a:t>
            </a:r>
            <a:r>
              <a:rPr lang="cs-CZ" altLang="cs-CZ" sz="2200" dirty="0">
                <a:solidFill>
                  <a:schemeClr val="tx1"/>
                </a:solidFill>
                <a:latin typeface="Hind Regular"/>
              </a:rPr>
              <a:t>přihlášený </a:t>
            </a:r>
            <a:r>
              <a:rPr lang="cs-CZ" altLang="cs-CZ" sz="2200" b="1" dirty="0">
                <a:solidFill>
                  <a:schemeClr val="tx1"/>
                </a:solidFill>
                <a:latin typeface="Hind Regular"/>
              </a:rPr>
              <a:t>v bytě k trvalému pobytu</a:t>
            </a:r>
            <a:r>
              <a:rPr lang="cs-CZ" altLang="cs-CZ" sz="2200" dirty="0">
                <a:solidFill>
                  <a:schemeClr val="tx1"/>
                </a:solidFill>
                <a:latin typeface="Hind Regular"/>
              </a:rPr>
              <a:t>, </a:t>
            </a:r>
            <a:r>
              <a:rPr lang="cs-CZ" altLang="cs-CZ" sz="2200" b="1" dirty="0">
                <a:solidFill>
                  <a:schemeClr val="tx1"/>
                </a:solidFill>
                <a:latin typeface="Hind Regular"/>
              </a:rPr>
              <a:t>jestliže 30 % (v Praze 35 %) příjmů rodiny nestačí k pokrytí nákladů na bydlení </a:t>
            </a:r>
            <a:r>
              <a:rPr lang="cs-CZ" altLang="cs-CZ" sz="2200" dirty="0">
                <a:solidFill>
                  <a:schemeClr val="tx1"/>
                </a:solidFill>
                <a:latin typeface="Hind Regular"/>
              </a:rPr>
              <a:t>a zároveň těchto 30 % (v Praze 35 %) příjmů rodiny je nižší než příslušné normativní náklady stanovené zákonem. </a:t>
            </a:r>
          </a:p>
          <a:p>
            <a:pPr marL="377825" indent="-342900" algn="just">
              <a:spcBef>
                <a:spcPts val="563"/>
              </a:spcBef>
              <a:buSzPct val="100000"/>
              <a:buFont typeface="Arial" panose="020B0604020202020204" pitchFamily="34" charset="0"/>
              <a:buChar char="•"/>
            </a:pPr>
            <a:endParaRPr lang="cs-CZ" altLang="cs-CZ" sz="1000" dirty="0">
              <a:solidFill>
                <a:schemeClr val="tx1"/>
              </a:solidFill>
              <a:latin typeface="Hind Regular"/>
            </a:endParaRPr>
          </a:p>
          <a:p>
            <a:pPr marL="377825" indent="-342900" algn="just">
              <a:spcBef>
                <a:spcPts val="563"/>
              </a:spcBef>
              <a:buSzPct val="100000"/>
              <a:buFont typeface="Arial" panose="020B0604020202020204" pitchFamily="34" charset="0"/>
              <a:buChar char="•"/>
            </a:pPr>
            <a:r>
              <a:rPr lang="cs-CZ" altLang="cs-CZ" sz="2200" dirty="0">
                <a:solidFill>
                  <a:schemeClr val="tx1"/>
                </a:solidFill>
                <a:latin typeface="Hind Regular"/>
              </a:rPr>
              <a:t>Normativní náklady na bydlení v roce 2021:</a:t>
            </a:r>
          </a:p>
          <a:p>
            <a:pPr marL="34925" indent="0" algn="just">
              <a:spcBef>
                <a:spcPts val="563"/>
              </a:spcBef>
              <a:buSzPct val="100000"/>
            </a:pPr>
            <a:r>
              <a:rPr lang="cs-CZ" sz="2200" u="sng" dirty="0">
                <a:solidFill>
                  <a:schemeClr val="tx1"/>
                </a:solidFill>
                <a:latin typeface="Hind Regular"/>
                <a:hlinkClick r:id="rId3"/>
              </a:rPr>
              <a:t>https://www.mpsv.cz/-/prispevek-na-bydleni</a:t>
            </a:r>
            <a:r>
              <a:rPr lang="cs-CZ" sz="2200" u="sng" dirty="0">
                <a:solidFill>
                  <a:schemeClr val="tx1"/>
                </a:solidFill>
                <a:latin typeface="Hind Regular"/>
              </a:rPr>
              <a:t> </a:t>
            </a:r>
            <a:endParaRPr lang="cs-CZ" altLang="cs-CZ" sz="2200" u="sng" dirty="0">
              <a:solidFill>
                <a:schemeClr val="tx1"/>
              </a:solidFill>
              <a:latin typeface="Hind Regular"/>
            </a:endParaRPr>
          </a:p>
        </p:txBody>
      </p:sp>
      <p:pic>
        <p:nvPicPr>
          <p:cNvPr id="3" name="Obrázek 2"/>
          <p:cNvPicPr>
            <a:picLocks noChangeAspect="1"/>
          </p:cNvPicPr>
          <p:nvPr/>
        </p:nvPicPr>
        <p:blipFill>
          <a:blip r:embed="rId4"/>
          <a:stretch>
            <a:fillRect/>
          </a:stretch>
        </p:blipFill>
        <p:spPr>
          <a:xfrm>
            <a:off x="6084168" y="4509120"/>
            <a:ext cx="2759223" cy="1582242"/>
          </a:xfrm>
          <a:prstGeom prst="rect">
            <a:avLst/>
          </a:prstGeom>
        </p:spPr>
      </p:pic>
      <p:sp>
        <p:nvSpPr>
          <p:cNvPr id="4" name="TextovéPole 3"/>
          <p:cNvSpPr txBox="1"/>
          <p:nvPr/>
        </p:nvSpPr>
        <p:spPr>
          <a:xfrm>
            <a:off x="6156176" y="4653136"/>
            <a:ext cx="1224136" cy="338554"/>
          </a:xfrm>
          <a:prstGeom prst="rect">
            <a:avLst/>
          </a:prstGeom>
          <a:noFill/>
        </p:spPr>
        <p:txBody>
          <a:bodyPr wrap="square" rtlCol="0">
            <a:spAutoFit/>
          </a:bodyPr>
          <a:lstStyle/>
          <a:p>
            <a:r>
              <a:rPr lang="cs-CZ" sz="1600" b="1" dirty="0">
                <a:solidFill>
                  <a:schemeClr val="bg1"/>
                </a:solidFill>
                <a:latin typeface="Hind Regular"/>
              </a:rPr>
              <a:t>Obr. 1</a:t>
            </a:r>
          </a:p>
        </p:txBody>
      </p:sp>
    </p:spTree>
    <p:extLst>
      <p:ext uri="{BB962C8B-B14F-4D97-AF65-F5344CB8AC3E}">
        <p14:creationId xmlns:p14="http://schemas.microsoft.com/office/powerpoint/2010/main" val="1440165859"/>
      </p:ext>
    </p:extLst>
  </p:cSld>
  <p:clrMapOvr>
    <a:masterClrMapping/>
  </p:clrMapOvr>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1"/>
          <p:cNvSpPr txBox="1">
            <a:spLocks noChangeArrowheads="1"/>
          </p:cNvSpPr>
          <p:nvPr/>
        </p:nvSpPr>
        <p:spPr bwMode="auto">
          <a:xfrm>
            <a:off x="1497028" y="260648"/>
            <a:ext cx="6110288"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a:solidFill>
                  <a:schemeClr val="tx1"/>
                </a:solidFill>
                <a:latin typeface="Hind Bold"/>
                <a:cs typeface="Arial" panose="020B0604020202020204" pitchFamily="34" charset="0"/>
              </a:rPr>
              <a:t>Výše příspěvku na bydlení:</a:t>
            </a:r>
          </a:p>
        </p:txBody>
      </p:sp>
      <p:sp>
        <p:nvSpPr>
          <p:cNvPr id="37891" name="Text Box 2"/>
          <p:cNvSpPr txBox="1">
            <a:spLocks noChangeArrowheads="1"/>
          </p:cNvSpPr>
          <p:nvPr/>
        </p:nvSpPr>
        <p:spPr bwMode="auto">
          <a:xfrm>
            <a:off x="303700" y="1628800"/>
            <a:ext cx="8496944"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7500" tIns="35100" rIns="67500" bIns="35100"/>
          <a:lstStyle>
            <a:lvl1pPr marL="419100" indent="-377825">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1pPr>
            <a:lvl2pPr>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2pPr>
            <a:lvl3pPr>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3pPr>
            <a:lvl4pPr>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4pPr>
            <a:lvl5pPr>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9pPr>
          </a:lstStyle>
          <a:p>
            <a:pPr marL="384175" indent="-342900" algn="just">
              <a:lnSpc>
                <a:spcPct val="70000"/>
              </a:lnSpc>
              <a:spcBef>
                <a:spcPts val="375"/>
              </a:spcBef>
              <a:buSzPct val="100000"/>
              <a:buFont typeface="Arial" panose="020B0604020202020204" pitchFamily="34" charset="0"/>
              <a:buChar char="•"/>
            </a:pPr>
            <a:r>
              <a:rPr lang="cs-CZ" altLang="cs-CZ" sz="2200" b="1" dirty="0">
                <a:solidFill>
                  <a:schemeClr val="tx1"/>
                </a:solidFill>
                <a:latin typeface="Hind Regular"/>
              </a:rPr>
              <a:t>Výše příspěvku na bydlení činí za kalendářní měsíc rozdíl mezi normativními náklady na bydlení a rozhodným příjmem rodiny vynásobeným koeficientem 0,30, a na území hlavního města Prahy koeficientem 0,35.</a:t>
            </a:r>
          </a:p>
          <a:p>
            <a:pPr marL="384175" indent="-342900" algn="just">
              <a:lnSpc>
                <a:spcPct val="70000"/>
              </a:lnSpc>
              <a:spcBef>
                <a:spcPts val="375"/>
              </a:spcBef>
              <a:buSzPct val="100000"/>
              <a:buFont typeface="Arial" panose="020B0604020202020204" pitchFamily="34" charset="0"/>
              <a:buChar char="•"/>
            </a:pPr>
            <a:endParaRPr lang="cs-CZ" altLang="cs-CZ" sz="1000" dirty="0">
              <a:solidFill>
                <a:schemeClr val="tx1"/>
              </a:solidFill>
              <a:latin typeface="Hind Regular"/>
            </a:endParaRPr>
          </a:p>
          <a:p>
            <a:pPr marL="384175" indent="-342900" algn="just">
              <a:lnSpc>
                <a:spcPct val="70000"/>
              </a:lnSpc>
              <a:spcBef>
                <a:spcPts val="375"/>
              </a:spcBef>
              <a:buSzPct val="100000"/>
              <a:buFont typeface="Arial" panose="020B0604020202020204" pitchFamily="34" charset="0"/>
              <a:buChar char="•"/>
            </a:pPr>
            <a:r>
              <a:rPr lang="cs-CZ" altLang="cs-CZ" sz="2200" dirty="0">
                <a:solidFill>
                  <a:schemeClr val="tx1"/>
                </a:solidFill>
                <a:latin typeface="Hind Regular"/>
              </a:rPr>
              <a:t>Pokud jsou náklady na bydlení nižší než normativní náklady na bydlení, náleží příspěvek na bydlení ve výši rozdílu mezi náklady na bydlení a rozhodným příjmem rodiny vynásobeným koeficientem 0,30, a na území hlavního města Prahy koeficientem 0,35.</a:t>
            </a:r>
          </a:p>
          <a:p>
            <a:pPr marL="41275" indent="0" algn="just">
              <a:lnSpc>
                <a:spcPct val="70000"/>
              </a:lnSpc>
              <a:spcBef>
                <a:spcPts val="375"/>
              </a:spcBef>
              <a:buSzPct val="100000"/>
            </a:pPr>
            <a:endParaRPr lang="cs-CZ" altLang="cs-CZ" sz="1000" dirty="0">
              <a:solidFill>
                <a:schemeClr val="tx1"/>
              </a:solidFill>
              <a:latin typeface="Hind Regular"/>
            </a:endParaRPr>
          </a:p>
          <a:p>
            <a:pPr marL="384175" indent="-342900" algn="just">
              <a:lnSpc>
                <a:spcPct val="70000"/>
              </a:lnSpc>
              <a:spcBef>
                <a:spcPts val="375"/>
              </a:spcBef>
              <a:buSzPct val="100000"/>
              <a:buFont typeface="Arial" panose="020B0604020202020204" pitchFamily="34" charset="0"/>
              <a:buChar char="•"/>
            </a:pPr>
            <a:r>
              <a:rPr lang="cs-CZ" altLang="cs-CZ" sz="2200" dirty="0">
                <a:solidFill>
                  <a:schemeClr val="tx1"/>
                </a:solidFill>
                <a:latin typeface="Hind Regular"/>
              </a:rPr>
              <a:t>Pokud rozhodný příjem rodiny, z něhož se vychází při stanovení výše příspěvku na bydlení, nedosahuje částky životního minima rodiny, započítává se pro stanovení výše příspěvku na bydlení jako rozhodný příjem rodiny  částka odpovídající životnímu minimu této rodiny.</a:t>
            </a:r>
          </a:p>
          <a:p>
            <a:pPr marL="384175" indent="-342900" algn="just">
              <a:lnSpc>
                <a:spcPct val="70000"/>
              </a:lnSpc>
              <a:spcBef>
                <a:spcPts val="375"/>
              </a:spcBef>
              <a:buSzPct val="100000"/>
              <a:buFont typeface="Arial" panose="020B0604020202020204" pitchFamily="34" charset="0"/>
              <a:buChar char="•"/>
            </a:pPr>
            <a:endParaRPr lang="cs-CZ" altLang="cs-CZ" sz="2200" dirty="0">
              <a:solidFill>
                <a:schemeClr val="tx1"/>
              </a:solidFill>
              <a:latin typeface="Hind Regular"/>
            </a:endParaRPr>
          </a:p>
          <a:p>
            <a:pPr marL="384175" indent="-342900" algn="just">
              <a:lnSpc>
                <a:spcPct val="70000"/>
              </a:lnSpc>
              <a:spcBef>
                <a:spcPts val="375"/>
              </a:spcBef>
              <a:buSzPct val="100000"/>
              <a:buFont typeface="Arial" panose="020B0604020202020204" pitchFamily="34" charset="0"/>
              <a:buChar char="•"/>
            </a:pPr>
            <a:endParaRPr lang="cs-CZ" altLang="cs-CZ" sz="2200" dirty="0">
              <a:solidFill>
                <a:schemeClr val="tx1"/>
              </a:solidFill>
              <a:latin typeface="Hind Regular"/>
            </a:endParaRPr>
          </a:p>
          <a:p>
            <a:pPr>
              <a:lnSpc>
                <a:spcPct val="70000"/>
              </a:lnSpc>
              <a:spcBef>
                <a:spcPts val="375"/>
              </a:spcBef>
              <a:buSzPct val="80000"/>
            </a:pPr>
            <a:endParaRPr lang="cs-CZ" altLang="cs-CZ" sz="2200" dirty="0">
              <a:solidFill>
                <a:schemeClr val="tx1"/>
              </a:solidFill>
              <a:latin typeface="Hind Regular"/>
            </a:endParaRPr>
          </a:p>
        </p:txBody>
      </p:sp>
    </p:spTree>
    <p:extLst>
      <p:ext uri="{BB962C8B-B14F-4D97-AF65-F5344CB8AC3E}">
        <p14:creationId xmlns:p14="http://schemas.microsoft.com/office/powerpoint/2010/main" val="2923221348"/>
      </p:ext>
    </p:extLst>
  </p:cSld>
  <p:clrMapOvr>
    <a:masterClrMapping/>
  </p:clrMapOvr>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Text Box 2"/>
          <p:cNvSpPr txBox="1">
            <a:spLocks noChangeArrowheads="1"/>
          </p:cNvSpPr>
          <p:nvPr/>
        </p:nvSpPr>
        <p:spPr bwMode="auto">
          <a:xfrm>
            <a:off x="244099" y="1412776"/>
            <a:ext cx="8648054"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7500" tIns="35100" rIns="67500" bIns="351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marL="342900" indent="-342900" algn="just">
              <a:lnSpc>
                <a:spcPct val="80000"/>
              </a:lnSpc>
              <a:spcBef>
                <a:spcPts val="450"/>
              </a:spcBef>
              <a:buSzPct val="100000"/>
              <a:buFont typeface="Arial" panose="020B0604020202020204" pitchFamily="34" charset="0"/>
              <a:buChar char="•"/>
            </a:pPr>
            <a:r>
              <a:rPr lang="cs-CZ" altLang="cs-CZ" sz="2200" b="1" dirty="0">
                <a:solidFill>
                  <a:schemeClr val="tx1"/>
                </a:solidFill>
                <a:latin typeface="Hind Regular"/>
              </a:rPr>
              <a:t>Nárok na rodičovský příspěvek má rodič, který po celý kalendářní měsíc osobně, celodenně a řádně pečuje o dítě, které je nejmladší v rodině, a to až do vyčerpání celkové částky 300 000 Kč, nejdéle do 4 let věku dítěte </a:t>
            </a:r>
            <a:r>
              <a:rPr lang="cs-CZ" altLang="cs-CZ" sz="2200" b="1" i="1" dirty="0">
                <a:solidFill>
                  <a:schemeClr val="tx1"/>
                </a:solidFill>
                <a:latin typeface="Hind Regular"/>
              </a:rPr>
              <a:t>(v případě dvojčat či </a:t>
            </a:r>
            <a:r>
              <a:rPr lang="cs-CZ" altLang="cs-CZ" sz="2200" b="1" i="1" dirty="0" err="1">
                <a:solidFill>
                  <a:schemeClr val="tx1"/>
                </a:solidFill>
                <a:latin typeface="Hind Regular"/>
              </a:rPr>
              <a:t>vícerčat</a:t>
            </a:r>
            <a:r>
              <a:rPr lang="cs-CZ" altLang="cs-CZ" sz="2200" b="1" i="1" dirty="0">
                <a:solidFill>
                  <a:schemeClr val="tx1"/>
                </a:solidFill>
                <a:latin typeface="Hind Regular"/>
              </a:rPr>
              <a:t> se RP zvyšuje o 1,5 násobek – pouze jednou).</a:t>
            </a:r>
            <a:endParaRPr lang="cs-CZ" altLang="cs-CZ" sz="2200" i="1" dirty="0">
              <a:solidFill>
                <a:schemeClr val="tx1"/>
              </a:solidFill>
              <a:latin typeface="Hind Regular"/>
            </a:endParaRPr>
          </a:p>
          <a:p>
            <a:pPr algn="just">
              <a:lnSpc>
                <a:spcPct val="80000"/>
              </a:lnSpc>
              <a:spcBef>
                <a:spcPts val="450"/>
              </a:spcBef>
              <a:buSzPct val="100000"/>
            </a:pPr>
            <a:endParaRPr lang="cs-CZ" altLang="cs-CZ" sz="1000" dirty="0">
              <a:solidFill>
                <a:schemeClr val="tx1"/>
              </a:solidFill>
              <a:latin typeface="Hind Regular"/>
            </a:endParaRPr>
          </a:p>
          <a:p>
            <a:pPr marL="342900" indent="-342900" algn="just">
              <a:lnSpc>
                <a:spcPct val="80000"/>
              </a:lnSpc>
              <a:spcBef>
                <a:spcPts val="450"/>
              </a:spcBef>
              <a:buSzPct val="100000"/>
              <a:buFont typeface="Arial" panose="020B0604020202020204" pitchFamily="34" charset="0"/>
              <a:buChar char="•"/>
            </a:pPr>
            <a:r>
              <a:rPr lang="cs-CZ" sz="2200" dirty="0">
                <a:solidFill>
                  <a:schemeClr val="tx1"/>
                </a:solidFill>
                <a:latin typeface="Hind Regular"/>
              </a:rPr>
              <a:t>Jestliže lze alespoň jednomu z rodičů v rodině stanovit k datu narození nejmladšího dítěte v rodině </a:t>
            </a:r>
            <a:r>
              <a:rPr lang="cs-CZ" sz="2200" b="1" dirty="0">
                <a:solidFill>
                  <a:schemeClr val="tx1"/>
                </a:solidFill>
                <a:latin typeface="Hind Regular"/>
              </a:rPr>
              <a:t>70 % 30násobku denního vyměřovacího základu v částce převyšující 7 600 Kč</a:t>
            </a:r>
            <a:r>
              <a:rPr lang="cs-CZ" sz="2200" dirty="0">
                <a:solidFill>
                  <a:schemeClr val="tx1"/>
                </a:solidFill>
                <a:latin typeface="Hind Regular"/>
              </a:rPr>
              <a:t>, může rodič volit měsíční výši čerpání rodičovského příspěvku až do této výše. </a:t>
            </a:r>
          </a:p>
          <a:p>
            <a:pPr algn="just">
              <a:lnSpc>
                <a:spcPct val="80000"/>
              </a:lnSpc>
              <a:spcBef>
                <a:spcPts val="450"/>
              </a:spcBef>
              <a:buSzPct val="100000"/>
            </a:pPr>
            <a:endParaRPr lang="cs-CZ" altLang="cs-CZ" sz="1000" dirty="0">
              <a:solidFill>
                <a:schemeClr val="tx1"/>
              </a:solidFill>
              <a:latin typeface="Hind Regular"/>
            </a:endParaRPr>
          </a:p>
          <a:p>
            <a:pPr marL="342900" indent="-342900" algn="just">
              <a:lnSpc>
                <a:spcPct val="80000"/>
              </a:lnSpc>
              <a:spcBef>
                <a:spcPts val="450"/>
              </a:spcBef>
              <a:buSzPct val="100000"/>
              <a:buFont typeface="Arial" panose="020B0604020202020204" pitchFamily="34" charset="0"/>
              <a:buChar char="•"/>
            </a:pPr>
            <a:r>
              <a:rPr lang="cs-CZ" sz="2200" dirty="0">
                <a:solidFill>
                  <a:schemeClr val="tx1"/>
                </a:solidFill>
                <a:latin typeface="Hind Regular"/>
              </a:rPr>
              <a:t>Pokud ani jednomu z rodičů </a:t>
            </a:r>
            <a:r>
              <a:rPr lang="cs-CZ" sz="2200" b="1" dirty="0">
                <a:solidFill>
                  <a:schemeClr val="tx1"/>
                </a:solidFill>
                <a:latin typeface="Hind Regular"/>
              </a:rPr>
              <a:t>nelze stanovit denní vyměřovací základ</a:t>
            </a:r>
            <a:r>
              <a:rPr lang="cs-CZ" sz="2200" dirty="0">
                <a:solidFill>
                  <a:schemeClr val="tx1"/>
                </a:solidFill>
                <a:latin typeface="Hind Regular"/>
              </a:rPr>
              <a:t>, nebo je-li 70 % 30násobku denního vyměřovacího základu </a:t>
            </a:r>
            <a:r>
              <a:rPr lang="cs-CZ" sz="2200" b="1" dirty="0">
                <a:solidFill>
                  <a:schemeClr val="tx1"/>
                </a:solidFill>
                <a:latin typeface="Hind Regular"/>
              </a:rPr>
              <a:t>nižší než 7 600 Kč</a:t>
            </a:r>
            <a:r>
              <a:rPr lang="cs-CZ" sz="2200" dirty="0">
                <a:solidFill>
                  <a:schemeClr val="tx1"/>
                </a:solidFill>
                <a:latin typeface="Hind Regular"/>
              </a:rPr>
              <a:t>, rodič volí výši rodičovského příspěvku až do částky 7 600 Kč měsíčně, v případě dvou a více současně narozených dětí do částky 11 400 Kč měsíčně.</a:t>
            </a:r>
            <a:endParaRPr lang="cs-CZ" altLang="cs-CZ" sz="2200" dirty="0">
              <a:solidFill>
                <a:schemeClr val="tx1"/>
              </a:solidFill>
              <a:latin typeface="Hind Regular"/>
            </a:endParaRPr>
          </a:p>
        </p:txBody>
      </p:sp>
      <p:sp>
        <p:nvSpPr>
          <p:cNvPr id="39938" name="Text Box 1"/>
          <p:cNvSpPr txBox="1">
            <a:spLocks noChangeArrowheads="1"/>
          </p:cNvSpPr>
          <p:nvPr/>
        </p:nvSpPr>
        <p:spPr bwMode="auto">
          <a:xfrm>
            <a:off x="187404" y="260648"/>
            <a:ext cx="876144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a:solidFill>
                  <a:schemeClr val="tx1"/>
                </a:solidFill>
                <a:latin typeface="Hind Bold"/>
                <a:cs typeface="Arial" panose="020B0604020202020204" pitchFamily="34" charset="0"/>
              </a:rPr>
              <a:t>Rodičovský příspěvek</a:t>
            </a:r>
          </a:p>
        </p:txBody>
      </p:sp>
    </p:spTree>
    <p:extLst>
      <p:ext uri="{BB962C8B-B14F-4D97-AF65-F5344CB8AC3E}">
        <p14:creationId xmlns:p14="http://schemas.microsoft.com/office/powerpoint/2010/main" val="3540466935"/>
      </p:ext>
    </p:extLst>
  </p:cSld>
  <p:clrMapOvr>
    <a:masterClrMapping/>
  </p:clrMapOvr>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Text Box 2"/>
          <p:cNvSpPr txBox="1">
            <a:spLocks noChangeArrowheads="1"/>
          </p:cNvSpPr>
          <p:nvPr/>
        </p:nvSpPr>
        <p:spPr bwMode="auto">
          <a:xfrm>
            <a:off x="244099" y="1412776"/>
            <a:ext cx="8648054"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7500" tIns="35100" rIns="67500" bIns="351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marL="342900" indent="-342900" algn="just">
              <a:buFont typeface="Arial" panose="020B0604020202020204" pitchFamily="34" charset="0"/>
              <a:buChar char="•"/>
            </a:pPr>
            <a:r>
              <a:rPr lang="cs-CZ" sz="2000" dirty="0">
                <a:solidFill>
                  <a:schemeClr val="tx1"/>
                </a:solidFill>
                <a:latin typeface="Hind Regular"/>
              </a:rPr>
              <a:t>Horní hranice měsíčního rodičovského příspěvku je od roku 2018 výše peněžité pomoci v mateřství, na kterou měl rodič nárok. Pokud rodič nárok neměl, je hranice 7600 korun měsíčně.</a:t>
            </a:r>
          </a:p>
          <a:p>
            <a:pPr marL="342900" indent="-342900" algn="just">
              <a:buFont typeface="Arial" panose="020B0604020202020204" pitchFamily="34" charset="0"/>
              <a:buChar char="•"/>
            </a:pPr>
            <a:endParaRPr lang="cs-CZ" altLang="cs-CZ" sz="2000" dirty="0">
              <a:solidFill>
                <a:schemeClr val="tx1"/>
              </a:solidFill>
              <a:latin typeface="Hind Regular"/>
            </a:endParaRPr>
          </a:p>
          <a:p>
            <a:pPr marL="342900" indent="-342900" algn="just">
              <a:buFont typeface="Arial" panose="020B0604020202020204" pitchFamily="34" charset="0"/>
              <a:buChar char="•"/>
            </a:pPr>
            <a:r>
              <a:rPr lang="cs-CZ" altLang="cs-CZ" sz="2000" dirty="0">
                <a:solidFill>
                  <a:schemeClr val="tx1"/>
                </a:solidFill>
                <a:latin typeface="Hind Regular"/>
              </a:rPr>
              <a:t>Podmínkou nároku na rodičovský příspěvek je, že dítě mladší 2 let navštěvuje jesle, mateřskou školu nebo jiné zařízení pro děti předškolního věku v rozsahu </a:t>
            </a:r>
            <a:r>
              <a:rPr lang="cs-CZ" altLang="cs-CZ" sz="2000" b="1" dirty="0">
                <a:solidFill>
                  <a:schemeClr val="tx1"/>
                </a:solidFill>
                <a:latin typeface="Hind Regular"/>
              </a:rPr>
              <a:t>nepřevyšujícím 92 hodin v kalendářním měsíci</a:t>
            </a:r>
            <a:r>
              <a:rPr lang="cs-CZ" altLang="cs-CZ" sz="2000" dirty="0">
                <a:solidFill>
                  <a:schemeClr val="tx1"/>
                </a:solidFill>
                <a:latin typeface="Hind Regular"/>
              </a:rPr>
              <a:t>. </a:t>
            </a:r>
          </a:p>
          <a:p>
            <a:pPr marL="342900" indent="-342900" algn="just">
              <a:buFont typeface="Arial" panose="020B0604020202020204" pitchFamily="34" charset="0"/>
              <a:buChar char="•"/>
            </a:pPr>
            <a:endParaRPr lang="cs-CZ" altLang="cs-CZ" sz="2000" dirty="0">
              <a:solidFill>
                <a:schemeClr val="tx1"/>
              </a:solidFill>
              <a:latin typeface="Hind Regular"/>
            </a:endParaRPr>
          </a:p>
          <a:p>
            <a:pPr marL="342900" indent="-342900" algn="just">
              <a:buFont typeface="Arial" panose="020B0604020202020204" pitchFamily="34" charset="0"/>
              <a:buChar char="•"/>
            </a:pPr>
            <a:r>
              <a:rPr lang="cs-CZ" altLang="cs-CZ" sz="2000" dirty="0">
                <a:solidFill>
                  <a:schemeClr val="tx1"/>
                </a:solidFill>
                <a:latin typeface="Hind Regular"/>
              </a:rPr>
              <a:t>Dítě může navštěvovat léčebně rehabilitační zařízení nebo jesle, mateřskou školu nebo obdobné zařízení pro zdravotně postižené předškolní děti v rozsahu nepřevyšujícím 4 hodiny denně. </a:t>
            </a:r>
          </a:p>
          <a:p>
            <a:pPr algn="just"/>
            <a:endParaRPr lang="cs-CZ" altLang="cs-CZ" sz="1000" dirty="0">
              <a:solidFill>
                <a:schemeClr val="tx1"/>
              </a:solidFill>
              <a:latin typeface="Hind Regular"/>
            </a:endParaRPr>
          </a:p>
          <a:p>
            <a:pPr marL="342900" indent="-342900" algn="just">
              <a:buFont typeface="Arial" panose="020B0604020202020204" pitchFamily="34" charset="0"/>
              <a:buChar char="•"/>
            </a:pPr>
            <a:r>
              <a:rPr lang="cs-CZ" altLang="cs-CZ" sz="2000" dirty="0">
                <a:solidFill>
                  <a:schemeClr val="tx1"/>
                </a:solidFill>
                <a:latin typeface="Hind Regular"/>
              </a:rPr>
              <a:t>Výše výdělku při současném pobírání rodičovského příspěvku není omezena (rodič např. může zajistit hlídání jinou zletilou osobou a sám docházet do zaměstnání).</a:t>
            </a:r>
          </a:p>
          <a:p>
            <a:pPr marL="342900" indent="-342900" algn="just">
              <a:buFont typeface="Arial" panose="020B0604020202020204" pitchFamily="34" charset="0"/>
              <a:buChar char="•"/>
            </a:pPr>
            <a:endParaRPr lang="cs-CZ" sz="2000" dirty="0">
              <a:solidFill>
                <a:schemeClr val="tx1"/>
              </a:solidFill>
              <a:latin typeface="Hind Regular"/>
            </a:endParaRPr>
          </a:p>
          <a:p>
            <a:endParaRPr lang="cs-CZ" sz="2000" dirty="0">
              <a:solidFill>
                <a:schemeClr val="tx1"/>
              </a:solidFill>
              <a:latin typeface="Hind Regular"/>
            </a:endParaRPr>
          </a:p>
        </p:txBody>
      </p:sp>
      <p:sp>
        <p:nvSpPr>
          <p:cNvPr id="39938" name="Text Box 1"/>
          <p:cNvSpPr txBox="1">
            <a:spLocks noChangeArrowheads="1"/>
          </p:cNvSpPr>
          <p:nvPr/>
        </p:nvSpPr>
        <p:spPr bwMode="auto">
          <a:xfrm>
            <a:off x="187404" y="260648"/>
            <a:ext cx="876144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a:solidFill>
                  <a:schemeClr val="tx1"/>
                </a:solidFill>
                <a:latin typeface="Hind Bold"/>
                <a:cs typeface="Arial" panose="020B0604020202020204" pitchFamily="34" charset="0"/>
              </a:rPr>
              <a:t>Rodičovský příspěvek</a:t>
            </a:r>
          </a:p>
        </p:txBody>
      </p:sp>
    </p:spTree>
    <p:extLst>
      <p:ext uri="{BB962C8B-B14F-4D97-AF65-F5344CB8AC3E}">
        <p14:creationId xmlns:p14="http://schemas.microsoft.com/office/powerpoint/2010/main" val="636939096"/>
      </p:ext>
    </p:extLst>
  </p:cSld>
  <p:clrMapOvr>
    <a:masterClrMapping/>
  </p:clrMapOvr>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1"/>
          <p:cNvSpPr txBox="1">
            <a:spLocks noChangeArrowheads="1"/>
          </p:cNvSpPr>
          <p:nvPr/>
        </p:nvSpPr>
        <p:spPr bwMode="auto">
          <a:xfrm>
            <a:off x="178448" y="332656"/>
            <a:ext cx="876144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a:solidFill>
                  <a:schemeClr val="tx1"/>
                </a:solidFill>
                <a:latin typeface="Hind Bold"/>
                <a:cs typeface="Arial" panose="020B0604020202020204" pitchFamily="34" charset="0"/>
              </a:rPr>
              <a:t>Pohřebné</a:t>
            </a:r>
          </a:p>
        </p:txBody>
      </p:sp>
      <p:sp>
        <p:nvSpPr>
          <p:cNvPr id="44035" name="Text Box 2"/>
          <p:cNvSpPr txBox="1">
            <a:spLocks noChangeArrowheads="1"/>
          </p:cNvSpPr>
          <p:nvPr/>
        </p:nvSpPr>
        <p:spPr bwMode="auto">
          <a:xfrm>
            <a:off x="398883" y="1556792"/>
            <a:ext cx="8320574"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7500" tIns="35100" rIns="67500" bIns="35100"/>
          <a:lstStyle>
            <a:lvl1pPr marL="414338" indent="-379413">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1pPr>
            <a:lvl2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2pPr>
            <a:lvl3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3pPr>
            <a:lvl4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4pPr>
            <a:lvl5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9pPr>
          </a:lstStyle>
          <a:p>
            <a:pPr marL="26194" indent="0" algn="just">
              <a:buClr>
                <a:srgbClr val="94B6D2"/>
              </a:buClr>
              <a:buSzPct val="80000"/>
            </a:pPr>
            <a:r>
              <a:rPr lang="cs-CZ" altLang="cs-CZ" sz="2200" dirty="0">
                <a:solidFill>
                  <a:schemeClr val="tx1"/>
                </a:solidFill>
                <a:latin typeface="Hind Regular"/>
              </a:rPr>
              <a:t>Nárok na pohřebné má osoba, která vypravila pohřeb</a:t>
            </a:r>
          </a:p>
          <a:p>
            <a:pPr marL="26194" indent="0" algn="just">
              <a:buClr>
                <a:srgbClr val="94B6D2"/>
              </a:buClr>
              <a:buSzPct val="80000"/>
            </a:pPr>
            <a:endParaRPr lang="cs-CZ" altLang="cs-CZ" sz="1000" dirty="0">
              <a:solidFill>
                <a:schemeClr val="tx1"/>
              </a:solidFill>
              <a:latin typeface="Hind Regular"/>
            </a:endParaRPr>
          </a:p>
          <a:p>
            <a:pPr marL="377825" indent="-342900" algn="just">
              <a:buSzPct val="100000"/>
              <a:buFontTx/>
              <a:buChar char="-"/>
            </a:pPr>
            <a:r>
              <a:rPr lang="cs-CZ" altLang="cs-CZ" sz="2200" dirty="0">
                <a:solidFill>
                  <a:schemeClr val="tx1"/>
                </a:solidFill>
                <a:latin typeface="Hind Regular"/>
              </a:rPr>
              <a:t>dítěti, které bylo ke dni smrti nezaopatřeným dítětem, nebo</a:t>
            </a:r>
          </a:p>
          <a:p>
            <a:pPr marL="377825" indent="-342900" algn="just">
              <a:buSzPct val="100000"/>
              <a:buFontTx/>
              <a:buChar char="-"/>
            </a:pPr>
            <a:r>
              <a:rPr lang="cs-CZ" altLang="cs-CZ" sz="2200" dirty="0">
                <a:solidFill>
                  <a:schemeClr val="tx1"/>
                </a:solidFill>
                <a:latin typeface="Hind Regular"/>
              </a:rPr>
              <a:t>osobě, která byla ke dni smrti rodičem nezaopatřeného dítěte, jestliže dítě nebo osoba měly trvalý pobyt na území České republiky.</a:t>
            </a:r>
          </a:p>
          <a:p>
            <a:pPr marL="34925" indent="0" algn="just">
              <a:buSzPct val="100000"/>
            </a:pPr>
            <a:endParaRPr lang="cs-CZ" altLang="cs-CZ" sz="2200" dirty="0">
              <a:solidFill>
                <a:schemeClr val="tx1"/>
              </a:solidFill>
              <a:latin typeface="Hind Regular"/>
            </a:endParaRPr>
          </a:p>
          <a:p>
            <a:pPr marL="34925" indent="0" algn="just">
              <a:buSzPct val="100000"/>
            </a:pPr>
            <a:r>
              <a:rPr lang="cs-CZ" altLang="cs-CZ" sz="2200" b="1" dirty="0">
                <a:solidFill>
                  <a:schemeClr val="tx1"/>
                </a:solidFill>
                <a:latin typeface="Hind Regular"/>
              </a:rPr>
              <a:t>Výše pohřebného: 5 000 Kč.</a:t>
            </a:r>
          </a:p>
          <a:p>
            <a:pPr marL="34925" indent="0" algn="just">
              <a:buSzPct val="100000"/>
            </a:pPr>
            <a:endParaRPr lang="cs-CZ" altLang="cs-CZ" sz="2200" dirty="0">
              <a:solidFill>
                <a:schemeClr val="tx1"/>
              </a:solidFill>
              <a:latin typeface="Hind Regular"/>
            </a:endParaRPr>
          </a:p>
        </p:txBody>
      </p:sp>
    </p:spTree>
    <p:extLst>
      <p:ext uri="{BB962C8B-B14F-4D97-AF65-F5344CB8AC3E}">
        <p14:creationId xmlns:p14="http://schemas.microsoft.com/office/powerpoint/2010/main" val="3001907645"/>
      </p:ext>
    </p:extLst>
  </p:cSld>
  <p:clrMapOvr>
    <a:masterClrMapping/>
  </p:clrMapOvr>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Struktura prezentace:</a:t>
            </a:r>
          </a:p>
        </p:txBody>
      </p:sp>
      <p:sp>
        <p:nvSpPr>
          <p:cNvPr id="3" name="Zástupný symbol pro obsah 2"/>
          <p:cNvSpPr>
            <a:spLocks noGrp="1"/>
          </p:cNvSpPr>
          <p:nvPr>
            <p:ph idx="1"/>
          </p:nvPr>
        </p:nvSpPr>
        <p:spPr>
          <a:xfrm>
            <a:off x="251520" y="1556792"/>
            <a:ext cx="8640960" cy="4425355"/>
          </a:xfrm>
        </p:spPr>
        <p:txBody>
          <a:bodyPr>
            <a:normAutofit/>
          </a:bodyPr>
          <a:lstStyle/>
          <a:p>
            <a:pPr algn="just"/>
            <a:r>
              <a:rPr lang="cs-CZ" sz="2200" dirty="0"/>
              <a:t>Životní minimum</a:t>
            </a:r>
          </a:p>
          <a:p>
            <a:pPr algn="just"/>
            <a:r>
              <a:rPr lang="cs-CZ" sz="2200" dirty="0"/>
              <a:t>Státní sociální podpora – charakteristika systému, přehled jednotlivých dávek státní sociální podpory a </a:t>
            </a:r>
            <a:r>
              <a:rPr lang="cs-CZ" sz="2200"/>
              <a:t>jejich výše</a:t>
            </a:r>
            <a:endParaRPr lang="cs-CZ" dirty="0"/>
          </a:p>
        </p:txBody>
      </p:sp>
    </p:spTree>
    <p:extLst>
      <p:ext uri="{BB962C8B-B14F-4D97-AF65-F5344CB8AC3E}">
        <p14:creationId xmlns:p14="http://schemas.microsoft.com/office/powerpoint/2010/main" val="34078387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a:xfrm>
            <a:off x="343343" y="116632"/>
            <a:ext cx="8789437" cy="1196579"/>
          </a:xfrm>
        </p:spPr>
        <p:txBody>
          <a:bodyPr>
            <a:noAutofit/>
          </a:bodyPr>
          <a:lstStyle/>
          <a:p>
            <a:pPr algn="ctr">
              <a:defRPr/>
            </a:pPr>
            <a:r>
              <a:rPr lang="cs-CZ" altLang="cs-CZ" b="1" dirty="0">
                <a:cs typeface="Arial" panose="020B0604020202020204" pitchFamily="34" charset="0"/>
              </a:rPr>
              <a:t>Kam se obrátit v případě nepřiznání nebo odejmutí dávky</a:t>
            </a:r>
          </a:p>
        </p:txBody>
      </p:sp>
      <p:sp>
        <p:nvSpPr>
          <p:cNvPr id="3" name="Obdélník 2"/>
          <p:cNvSpPr/>
          <p:nvPr/>
        </p:nvSpPr>
        <p:spPr>
          <a:xfrm>
            <a:off x="343342" y="1628800"/>
            <a:ext cx="8477129" cy="2568178"/>
          </a:xfrm>
          <a:prstGeom prst="rect">
            <a:avLst/>
          </a:prstGeom>
        </p:spPr>
        <p:txBody>
          <a:bodyPr/>
          <a:lstStyle/>
          <a:p>
            <a:pPr marL="342900" lvl="0" indent="-342900" algn="just" rtl="0">
              <a:buFont typeface="Arial" panose="020B0604020202020204" pitchFamily="34" charset="0"/>
              <a:buChar char="•"/>
            </a:pPr>
            <a:r>
              <a:rPr lang="cs-CZ" sz="2200" dirty="0">
                <a:latin typeface="Hind Regular"/>
              </a:rPr>
              <a:t>Lze podat písemné odvolání ke krajské pobočce úřadu práce prostřednictvím úřadu, který rozhodnutí vydal. V případě neúspěchu lze požádat o přezkumné řízení na MPSV.</a:t>
            </a:r>
          </a:p>
        </p:txBody>
      </p:sp>
    </p:spTree>
    <p:extLst>
      <p:ext uri="{BB962C8B-B14F-4D97-AF65-F5344CB8AC3E}">
        <p14:creationId xmlns:p14="http://schemas.microsoft.com/office/powerpoint/2010/main" val="16283363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Zdroje:</a:t>
            </a:r>
          </a:p>
        </p:txBody>
      </p:sp>
      <p:sp>
        <p:nvSpPr>
          <p:cNvPr id="3" name="Zástupný symbol pro obsah 2"/>
          <p:cNvSpPr>
            <a:spLocks noGrp="1"/>
          </p:cNvSpPr>
          <p:nvPr>
            <p:ph idx="1"/>
          </p:nvPr>
        </p:nvSpPr>
        <p:spPr>
          <a:xfrm>
            <a:off x="251520" y="1556792"/>
            <a:ext cx="8568952" cy="4425355"/>
          </a:xfrm>
        </p:spPr>
        <p:txBody>
          <a:bodyPr>
            <a:normAutofit/>
          </a:bodyPr>
          <a:lstStyle/>
          <a:p>
            <a:r>
              <a:rPr lang="cs-CZ" sz="2200" dirty="0"/>
              <a:t>Zákon č. 117/1995 Sb., o státní sociální podpoře, ve znění pozdějších předpisů.</a:t>
            </a:r>
          </a:p>
          <a:p>
            <a:endParaRPr lang="cs-CZ" sz="2200" dirty="0"/>
          </a:p>
          <a:p>
            <a:r>
              <a:rPr lang="cs-CZ" sz="2200" dirty="0">
                <a:hlinkClick r:id="rId2"/>
              </a:rPr>
              <a:t>https://www.mpsv.cz/statni-socialni-podpora</a:t>
            </a:r>
            <a:endParaRPr lang="cs-CZ" sz="2200" dirty="0"/>
          </a:p>
          <a:p>
            <a:r>
              <a:rPr lang="cs-CZ" sz="2200" dirty="0">
                <a:hlinkClick r:id="rId3"/>
              </a:rPr>
              <a:t>https://www.uradprace.cz/web/cz/statni-socialni-podpora</a:t>
            </a:r>
            <a:endParaRPr lang="cs-CZ" sz="2200" dirty="0"/>
          </a:p>
          <a:p>
            <a:pPr marL="0" indent="0">
              <a:buNone/>
            </a:pPr>
            <a:endParaRPr lang="cs-CZ" sz="2200" dirty="0"/>
          </a:p>
          <a:p>
            <a:r>
              <a:rPr lang="cs-CZ" sz="2200" b="1" dirty="0"/>
              <a:t>Obrazové zdroje:</a:t>
            </a:r>
          </a:p>
          <a:p>
            <a:pPr marL="0" indent="0">
              <a:buNone/>
            </a:pPr>
            <a:r>
              <a:rPr lang="cs-CZ" sz="2200" dirty="0"/>
              <a:t>Obr. 1 - </a:t>
            </a:r>
            <a:r>
              <a:rPr lang="cs-CZ" sz="2200" dirty="0">
                <a:hlinkClick r:id="rId4"/>
              </a:rPr>
              <a:t>https://pixabay.com/cs/photos/pen%C3%ADze-dom%C3%A1c%C3%AD-mince-investice-2724245/</a:t>
            </a:r>
            <a:endParaRPr lang="cs-CZ" sz="2200" dirty="0"/>
          </a:p>
        </p:txBody>
      </p:sp>
    </p:spTree>
    <p:extLst>
      <p:ext uri="{BB962C8B-B14F-4D97-AF65-F5344CB8AC3E}">
        <p14:creationId xmlns:p14="http://schemas.microsoft.com/office/powerpoint/2010/main" val="1590278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1"/>
          <p:cNvSpPr txBox="1">
            <a:spLocks noChangeArrowheads="1"/>
          </p:cNvSpPr>
          <p:nvPr/>
        </p:nvSpPr>
        <p:spPr bwMode="auto">
          <a:xfrm>
            <a:off x="1462574" y="188640"/>
            <a:ext cx="61722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a:solidFill>
                  <a:schemeClr val="tx1"/>
                </a:solidFill>
                <a:latin typeface="Hind Bold"/>
                <a:cs typeface="Arial" panose="020B0604020202020204" pitchFamily="34" charset="0"/>
              </a:rPr>
              <a:t>Státní sociální podpora</a:t>
            </a:r>
          </a:p>
        </p:txBody>
      </p:sp>
      <p:sp>
        <p:nvSpPr>
          <p:cNvPr id="24579" name="Text Box 2"/>
          <p:cNvSpPr txBox="1">
            <a:spLocks noChangeArrowheads="1"/>
          </p:cNvSpPr>
          <p:nvPr/>
        </p:nvSpPr>
        <p:spPr bwMode="auto">
          <a:xfrm>
            <a:off x="323528" y="1628800"/>
            <a:ext cx="8424936" cy="291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Microsoft YaHei" panose="020B0503020204020204" pitchFamily="34" charset="-122"/>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Microsoft YaHei" panose="020B0503020204020204" pitchFamily="34" charset="-122"/>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Microsoft YaHei" panose="020B0503020204020204" pitchFamily="34" charset="-122"/>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Microsoft YaHei" panose="020B0503020204020204" pitchFamily="34" charset="-122"/>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Microsoft YaHei" panose="020B0503020204020204" pitchFamily="34" charset="-122"/>
              </a:defRPr>
            </a:lvl9pPr>
          </a:lstStyle>
          <a:p>
            <a:pPr marL="342900" indent="-342900" algn="just">
              <a:lnSpc>
                <a:spcPct val="90000"/>
              </a:lnSpc>
              <a:spcBef>
                <a:spcPts val="600"/>
              </a:spcBef>
              <a:buSzPct val="100000"/>
              <a:buFont typeface="Arial" panose="020B0604020202020204" pitchFamily="34" charset="0"/>
              <a:buChar char="•"/>
            </a:pPr>
            <a:r>
              <a:rPr lang="cs-CZ" altLang="cs-CZ" sz="2200" dirty="0">
                <a:solidFill>
                  <a:schemeClr val="tx1"/>
                </a:solidFill>
                <a:latin typeface="Hind Regular"/>
              </a:rPr>
              <a:t>Vytvoření systému státní sociální podpory bylo součástí procesu sociální reformy. </a:t>
            </a:r>
          </a:p>
          <a:p>
            <a:pPr marL="342900" indent="-342900" algn="just">
              <a:lnSpc>
                <a:spcPct val="90000"/>
              </a:lnSpc>
              <a:spcBef>
                <a:spcPts val="600"/>
              </a:spcBef>
              <a:buSzPct val="100000"/>
              <a:buFont typeface="Arial" panose="020B0604020202020204" pitchFamily="34" charset="0"/>
              <a:buChar char="•"/>
            </a:pPr>
            <a:r>
              <a:rPr lang="cs-CZ" altLang="cs-CZ" sz="2200" dirty="0">
                <a:solidFill>
                  <a:schemeClr val="tx1"/>
                </a:solidFill>
                <a:latin typeface="Hind Regular"/>
              </a:rPr>
              <a:t>Práva a povinnosti občanů i státu vyplývající z nově vytvářeného systému státní sociální podpory bylo potřeba uzákonit. Za tímto účelem byl přijat </a:t>
            </a:r>
            <a:r>
              <a:rPr lang="cs-CZ" altLang="cs-CZ" sz="2200" b="1" dirty="0">
                <a:solidFill>
                  <a:schemeClr val="tx1"/>
                </a:solidFill>
                <a:latin typeface="Hind Regular"/>
              </a:rPr>
              <a:t>zákon č. 117/1995 Sb., o státní sociální podpoře</a:t>
            </a:r>
            <a:r>
              <a:rPr lang="cs-CZ" altLang="cs-CZ" sz="2200" dirty="0">
                <a:solidFill>
                  <a:schemeClr val="tx1"/>
                </a:solidFill>
                <a:latin typeface="Hind Regular"/>
              </a:rPr>
              <a:t>. </a:t>
            </a:r>
          </a:p>
        </p:txBody>
      </p:sp>
    </p:spTree>
    <p:extLst>
      <p:ext uri="{BB962C8B-B14F-4D97-AF65-F5344CB8AC3E}">
        <p14:creationId xmlns:p14="http://schemas.microsoft.com/office/powerpoint/2010/main" val="1955516367"/>
      </p:ext>
    </p:extLst>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a:off x="188944" y="188640"/>
            <a:ext cx="8747449" cy="1007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a:solidFill>
                  <a:schemeClr val="tx1"/>
                </a:solidFill>
                <a:latin typeface="Hind Bold"/>
                <a:cs typeface="Arial" panose="020B0604020202020204" pitchFamily="34" charset="0"/>
              </a:rPr>
              <a:t>Základní pojmy</a:t>
            </a:r>
          </a:p>
        </p:txBody>
      </p:sp>
      <p:sp>
        <p:nvSpPr>
          <p:cNvPr id="26627" name="Text Box 2"/>
          <p:cNvSpPr txBox="1">
            <a:spLocks noChangeArrowheads="1"/>
          </p:cNvSpPr>
          <p:nvPr/>
        </p:nvSpPr>
        <p:spPr bwMode="auto">
          <a:xfrm>
            <a:off x="323528" y="1628800"/>
            <a:ext cx="8496943" cy="3984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7500" tIns="35100" rIns="67500" bIns="35100"/>
          <a:lstStyle>
            <a:lvl1pPr marL="414338" indent="-379413">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1pPr>
            <a:lvl2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2pPr>
            <a:lvl3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3pPr>
            <a:lvl4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4pPr>
            <a:lvl5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9pPr>
          </a:lstStyle>
          <a:p>
            <a:pPr marL="377825" indent="-342900" algn="just">
              <a:spcBef>
                <a:spcPts val="563"/>
              </a:spcBef>
              <a:buSzPct val="100000"/>
              <a:buFont typeface="Arial" panose="020B0604020202020204" pitchFamily="34" charset="0"/>
              <a:buChar char="•"/>
            </a:pPr>
            <a:r>
              <a:rPr lang="cs-CZ" altLang="cs-CZ" sz="2200" dirty="0">
                <a:solidFill>
                  <a:schemeClr val="tx1"/>
                </a:solidFill>
                <a:latin typeface="Hind Regular"/>
              </a:rPr>
              <a:t>Životní minimum</a:t>
            </a:r>
          </a:p>
          <a:p>
            <a:pPr marL="377825" indent="-342900" algn="just">
              <a:spcBef>
                <a:spcPts val="563"/>
              </a:spcBef>
              <a:buSzPct val="100000"/>
              <a:buFont typeface="Arial" panose="020B0604020202020204" pitchFamily="34" charset="0"/>
              <a:buChar char="•"/>
            </a:pPr>
            <a:r>
              <a:rPr lang="cs-CZ" altLang="cs-CZ" sz="2200" dirty="0">
                <a:solidFill>
                  <a:schemeClr val="tx1"/>
                </a:solidFill>
                <a:latin typeface="Hind Regular"/>
              </a:rPr>
              <a:t>Společně posuzované osoby</a:t>
            </a:r>
          </a:p>
          <a:p>
            <a:pPr marL="377825" indent="-342900" algn="just">
              <a:spcBef>
                <a:spcPts val="563"/>
              </a:spcBef>
              <a:buSzPct val="100000"/>
              <a:buFont typeface="Arial" panose="020B0604020202020204" pitchFamily="34" charset="0"/>
              <a:buChar char="•"/>
            </a:pPr>
            <a:r>
              <a:rPr lang="cs-CZ" altLang="cs-CZ" sz="2200" dirty="0">
                <a:solidFill>
                  <a:schemeClr val="tx1"/>
                </a:solidFill>
                <a:latin typeface="Hind Regular"/>
              </a:rPr>
              <a:t>Nezaopatřené dítě</a:t>
            </a:r>
          </a:p>
          <a:p>
            <a:pPr marL="377825" indent="-342900" algn="just">
              <a:spcBef>
                <a:spcPts val="563"/>
              </a:spcBef>
              <a:buSzPct val="100000"/>
              <a:buFont typeface="Arial" panose="020B0604020202020204" pitchFamily="34" charset="0"/>
              <a:buChar char="•"/>
            </a:pPr>
            <a:r>
              <a:rPr lang="cs-CZ" altLang="cs-CZ" sz="2200" dirty="0">
                <a:solidFill>
                  <a:schemeClr val="tx1"/>
                </a:solidFill>
                <a:latin typeface="Hind Regular"/>
              </a:rPr>
              <a:t>Rozhodný příjem</a:t>
            </a:r>
          </a:p>
          <a:p>
            <a:pPr marL="377825" indent="-342900" algn="just">
              <a:spcBef>
                <a:spcPts val="563"/>
              </a:spcBef>
              <a:buSzPct val="100000"/>
              <a:buFont typeface="Arial" panose="020B0604020202020204" pitchFamily="34" charset="0"/>
              <a:buChar char="•"/>
            </a:pPr>
            <a:r>
              <a:rPr lang="cs-CZ" altLang="cs-CZ" sz="2200" dirty="0">
                <a:solidFill>
                  <a:schemeClr val="tx1"/>
                </a:solidFill>
                <a:latin typeface="Hind Regular"/>
              </a:rPr>
              <a:t>Rozhodné období</a:t>
            </a:r>
          </a:p>
        </p:txBody>
      </p:sp>
    </p:spTree>
    <p:extLst>
      <p:ext uri="{BB962C8B-B14F-4D97-AF65-F5344CB8AC3E}">
        <p14:creationId xmlns:p14="http://schemas.microsoft.com/office/powerpoint/2010/main" val="4164032023"/>
      </p:ext>
    </p:extLst>
  </p:cSld>
  <p:clrMapOvr>
    <a:masterClrMapping/>
  </p:clrMapOvr>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Životní minimum</a:t>
            </a:r>
          </a:p>
        </p:txBody>
      </p:sp>
      <p:sp>
        <p:nvSpPr>
          <p:cNvPr id="3" name="Zástupný symbol pro obsah 2"/>
          <p:cNvSpPr>
            <a:spLocks noGrp="1"/>
          </p:cNvSpPr>
          <p:nvPr>
            <p:ph idx="1"/>
          </p:nvPr>
        </p:nvSpPr>
        <p:spPr>
          <a:xfrm>
            <a:off x="251520" y="1556792"/>
            <a:ext cx="8640960" cy="4680520"/>
          </a:xfrm>
        </p:spPr>
        <p:txBody>
          <a:bodyPr>
            <a:normAutofit lnSpcReduction="10000"/>
          </a:bodyPr>
          <a:lstStyle/>
          <a:p>
            <a:pPr lvl="0" algn="just"/>
            <a:r>
              <a:rPr lang="cs-CZ" sz="2200" dirty="0">
                <a:latin typeface="Hind Regular"/>
                <a:cs typeface="Arial" panose="020B0604020202020204" pitchFamily="34" charset="0"/>
              </a:rPr>
              <a:t>S výplatou dávek státní sociální podpory (dále také jen SSP) velmi úzce souvisí pojem „životní minimum“.</a:t>
            </a:r>
          </a:p>
          <a:p>
            <a:pPr lvl="0" algn="just"/>
            <a:r>
              <a:rPr lang="cs-CZ" sz="2200" dirty="0">
                <a:latin typeface="Hind Regular"/>
                <a:cs typeface="Arial" panose="020B0604020202020204" pitchFamily="34" charset="0"/>
              </a:rPr>
              <a:t>Tento pojem je legislativně zakotven v zákoně č. 110/2006 Sb., o životním a existenčním minimu.</a:t>
            </a:r>
          </a:p>
          <a:p>
            <a:pPr lvl="0" algn="just"/>
            <a:r>
              <a:rPr lang="cs-CZ" altLang="cs-CZ" sz="2200" b="1" dirty="0"/>
              <a:t>Životní minimum </a:t>
            </a:r>
            <a:r>
              <a:rPr lang="cs-CZ" altLang="cs-CZ" sz="2200" dirty="0"/>
              <a:t>(dále také jen ŽM) je definováno jako </a:t>
            </a:r>
            <a:r>
              <a:rPr lang="cs-CZ" altLang="cs-CZ" sz="2200" b="1" dirty="0"/>
              <a:t>minimální hranice peněžních prostředků fyzických osob k zajištění výživy a ostatních základních osobních potřeb.</a:t>
            </a:r>
          </a:p>
          <a:p>
            <a:pPr lvl="0" algn="just"/>
            <a:r>
              <a:rPr lang="cs-CZ" altLang="cs-CZ" sz="2200" dirty="0"/>
              <a:t>ŽM bylo zavedeno v roce 1991 jako státem uznaná dolní hranice částky, která je potřebná k zajištění výživy a dalších základních osobních potřeb členů rodiny a částky na domácnost.</a:t>
            </a:r>
          </a:p>
          <a:p>
            <a:pPr lvl="0" algn="just"/>
            <a:r>
              <a:rPr lang="cs-CZ" altLang="cs-CZ" sz="2200" dirty="0"/>
              <a:t>ŽM je minimum rovněž podstatné pro určení nároku na tzv. testované dávky státní sociální podpory.</a:t>
            </a:r>
          </a:p>
          <a:p>
            <a:pPr lvl="0" algn="just"/>
            <a:r>
              <a:rPr lang="cs-CZ" altLang="cs-CZ" sz="2200" i="1" dirty="0"/>
              <a:t>Pozn. existenční minimum bude zmíněno v rámci tématu dávek v hmotné nouzi.</a:t>
            </a:r>
          </a:p>
          <a:p>
            <a:pPr lvl="0" algn="just"/>
            <a:endParaRPr lang="cs-CZ" sz="2200" dirty="0">
              <a:latin typeface="Hind Regular"/>
              <a:cs typeface="Arial" panose="020B0604020202020204" pitchFamily="34" charset="0"/>
            </a:endParaRPr>
          </a:p>
          <a:p>
            <a:pPr lvl="0" algn="just"/>
            <a:endParaRPr lang="cs-CZ" sz="2200" dirty="0">
              <a:latin typeface="Hind Regular"/>
              <a:cs typeface="Arial" panose="020B0604020202020204" pitchFamily="34" charset="0"/>
            </a:endParaRPr>
          </a:p>
        </p:txBody>
      </p:sp>
    </p:spTree>
    <p:extLst>
      <p:ext uri="{BB962C8B-B14F-4D97-AF65-F5344CB8AC3E}">
        <p14:creationId xmlns:p14="http://schemas.microsoft.com/office/powerpoint/2010/main" val="355860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val="1012828984"/>
              </p:ext>
            </p:extLst>
          </p:nvPr>
        </p:nvGraphicFramePr>
        <p:xfrm>
          <a:off x="323528" y="1412776"/>
          <a:ext cx="8568952" cy="4717308"/>
        </p:xfrm>
        <a:graphic>
          <a:graphicData uri="http://schemas.openxmlformats.org/drawingml/2006/table">
            <a:tbl>
              <a:tblPr firstRow="1" bandRow="1">
                <a:tableStyleId>{93296810-A885-4BE3-A3E7-6D5BEEA58F35}</a:tableStyleId>
              </a:tblPr>
              <a:tblGrid>
                <a:gridCol w="4284476">
                  <a:extLst>
                    <a:ext uri="{9D8B030D-6E8A-4147-A177-3AD203B41FA5}">
                      <a16:colId xmlns:a16="http://schemas.microsoft.com/office/drawing/2014/main" val="20000"/>
                    </a:ext>
                  </a:extLst>
                </a:gridCol>
                <a:gridCol w="4284476">
                  <a:extLst>
                    <a:ext uri="{9D8B030D-6E8A-4147-A177-3AD203B41FA5}">
                      <a16:colId xmlns:a16="http://schemas.microsoft.com/office/drawing/2014/main" val="20001"/>
                    </a:ext>
                  </a:extLst>
                </a:gridCol>
              </a:tblGrid>
              <a:tr h="764159">
                <a:tc>
                  <a:txBody>
                    <a:bodyPr/>
                    <a:lstStyle/>
                    <a:p>
                      <a:r>
                        <a:rPr lang="cs-CZ" sz="2000" b="0" dirty="0">
                          <a:solidFill>
                            <a:schemeClr val="tx1"/>
                          </a:solidFill>
                          <a:latin typeface="Hind Regular"/>
                        </a:rPr>
                        <a:t>Jednotlivec</a:t>
                      </a:r>
                    </a:p>
                  </a:txBody>
                  <a:tcPr marL="68580" marR="68580" marT="34290" marB="34290">
                    <a:solidFill>
                      <a:schemeClr val="accent6">
                        <a:lumMod val="20000"/>
                        <a:lumOff val="80000"/>
                      </a:schemeClr>
                    </a:solidFill>
                  </a:tcPr>
                </a:tc>
                <a:tc>
                  <a:txBody>
                    <a:bodyPr/>
                    <a:lstStyle/>
                    <a:p>
                      <a:pPr algn="ctr"/>
                      <a:r>
                        <a:rPr lang="cs-CZ" sz="2000" b="0" dirty="0">
                          <a:solidFill>
                            <a:schemeClr val="tx1"/>
                          </a:solidFill>
                          <a:latin typeface="Hind Regular"/>
                        </a:rPr>
                        <a:t>4 620,- Kč</a:t>
                      </a:r>
                    </a:p>
                  </a:txBody>
                  <a:tcPr marL="68580" marR="68580" marT="34290" marB="34290">
                    <a:solidFill>
                      <a:schemeClr val="accent6">
                        <a:lumMod val="20000"/>
                        <a:lumOff val="80000"/>
                      </a:schemeClr>
                    </a:solidFill>
                  </a:tcPr>
                </a:tc>
                <a:extLst>
                  <a:ext uri="{0D108BD9-81ED-4DB2-BD59-A6C34878D82A}">
                    <a16:rowId xmlns:a16="http://schemas.microsoft.com/office/drawing/2014/main" val="10001"/>
                  </a:ext>
                </a:extLst>
              </a:tr>
              <a:tr h="603543">
                <a:tc>
                  <a:txBody>
                    <a:bodyPr/>
                    <a:lstStyle/>
                    <a:p>
                      <a:r>
                        <a:rPr lang="cs-CZ" sz="2000" b="0" dirty="0">
                          <a:solidFill>
                            <a:schemeClr val="tx1"/>
                          </a:solidFill>
                          <a:latin typeface="Hind Regular"/>
                        </a:rPr>
                        <a:t>První</a:t>
                      </a:r>
                      <a:r>
                        <a:rPr lang="cs-CZ" sz="2000" b="0" baseline="0" dirty="0">
                          <a:solidFill>
                            <a:schemeClr val="tx1"/>
                          </a:solidFill>
                          <a:latin typeface="Hind Regular"/>
                        </a:rPr>
                        <a:t> osoba v domácnosti</a:t>
                      </a:r>
                      <a:endParaRPr lang="cs-CZ" sz="2000" b="0" dirty="0">
                        <a:solidFill>
                          <a:schemeClr val="tx1"/>
                        </a:solidFill>
                        <a:latin typeface="Hind Regular"/>
                      </a:endParaRPr>
                    </a:p>
                  </a:txBody>
                  <a:tcPr marL="68580" marR="68580" marT="34290" marB="34290"/>
                </a:tc>
                <a:tc>
                  <a:txBody>
                    <a:bodyPr/>
                    <a:lstStyle/>
                    <a:p>
                      <a:pPr algn="ctr"/>
                      <a:r>
                        <a:rPr lang="cs-CZ" sz="2000" b="0" dirty="0">
                          <a:solidFill>
                            <a:schemeClr val="tx1"/>
                          </a:solidFill>
                          <a:latin typeface="Hind Regular"/>
                        </a:rPr>
                        <a:t>4 250,- Kč</a:t>
                      </a:r>
                    </a:p>
                  </a:txBody>
                  <a:tcPr marL="68580" marR="68580" marT="34290" marB="34290"/>
                </a:tc>
                <a:extLst>
                  <a:ext uri="{0D108BD9-81ED-4DB2-BD59-A6C34878D82A}">
                    <a16:rowId xmlns:a16="http://schemas.microsoft.com/office/drawing/2014/main" val="10002"/>
                  </a:ext>
                </a:extLst>
              </a:tr>
              <a:tr h="1118172">
                <a:tc>
                  <a:txBody>
                    <a:bodyPr/>
                    <a:lstStyle/>
                    <a:p>
                      <a:r>
                        <a:rPr lang="cs-CZ" sz="2000" b="0" dirty="0">
                          <a:solidFill>
                            <a:schemeClr val="tx1"/>
                          </a:solidFill>
                          <a:latin typeface="Hind Regular"/>
                        </a:rPr>
                        <a:t>Další osoba v domácnosti, která</a:t>
                      </a:r>
                      <a:r>
                        <a:rPr lang="cs-CZ" sz="2000" b="0" baseline="0" dirty="0">
                          <a:solidFill>
                            <a:schemeClr val="tx1"/>
                          </a:solidFill>
                          <a:latin typeface="Hind Regular"/>
                        </a:rPr>
                        <a:t> není nezaopatřeným dítětem</a:t>
                      </a:r>
                      <a:endParaRPr lang="cs-CZ" sz="2000" b="0" dirty="0">
                        <a:solidFill>
                          <a:schemeClr val="tx1"/>
                        </a:solidFill>
                        <a:latin typeface="Hind Regular"/>
                      </a:endParaRPr>
                    </a:p>
                  </a:txBody>
                  <a:tcPr marL="68580" marR="68580" marT="34290" marB="34290"/>
                </a:tc>
                <a:tc>
                  <a:txBody>
                    <a:bodyPr/>
                    <a:lstStyle/>
                    <a:p>
                      <a:pPr algn="ctr"/>
                      <a:r>
                        <a:rPr lang="cs-CZ" sz="2000" b="0" dirty="0">
                          <a:solidFill>
                            <a:schemeClr val="tx1"/>
                          </a:solidFill>
                          <a:latin typeface="Hind Regular"/>
                        </a:rPr>
                        <a:t>3 840,- Kč</a:t>
                      </a:r>
                    </a:p>
                  </a:txBody>
                  <a:tcPr marL="68580" marR="68580" marT="34290" marB="34290"/>
                </a:tc>
                <a:extLst>
                  <a:ext uri="{0D108BD9-81ED-4DB2-BD59-A6C34878D82A}">
                    <a16:rowId xmlns:a16="http://schemas.microsoft.com/office/drawing/2014/main" val="10003"/>
                  </a:ext>
                </a:extLst>
              </a:tr>
              <a:tr h="758914">
                <a:tc>
                  <a:txBody>
                    <a:bodyPr/>
                    <a:lstStyle/>
                    <a:p>
                      <a:r>
                        <a:rPr lang="cs-CZ" sz="2000" b="0" dirty="0">
                          <a:solidFill>
                            <a:schemeClr val="tx1"/>
                          </a:solidFill>
                          <a:latin typeface="Hind Regular"/>
                        </a:rPr>
                        <a:t>Nezaopatřené dítě do 6 let</a:t>
                      </a:r>
                    </a:p>
                  </a:txBody>
                  <a:tcPr marL="68580" marR="68580" marT="34290" marB="34290"/>
                </a:tc>
                <a:tc>
                  <a:txBody>
                    <a:bodyPr/>
                    <a:lstStyle/>
                    <a:p>
                      <a:pPr algn="ctr"/>
                      <a:r>
                        <a:rPr lang="cs-CZ" sz="2000" b="0" dirty="0">
                          <a:solidFill>
                            <a:schemeClr val="tx1"/>
                          </a:solidFill>
                          <a:latin typeface="Hind Regular"/>
                        </a:rPr>
                        <a:t>2 360,- Kč</a:t>
                      </a:r>
                    </a:p>
                  </a:txBody>
                  <a:tcPr marL="68580" marR="68580" marT="34290" marB="34290"/>
                </a:tc>
                <a:extLst>
                  <a:ext uri="{0D108BD9-81ED-4DB2-BD59-A6C34878D82A}">
                    <a16:rowId xmlns:a16="http://schemas.microsoft.com/office/drawing/2014/main" val="10004"/>
                  </a:ext>
                </a:extLst>
              </a:tr>
              <a:tr h="770241">
                <a:tc>
                  <a:txBody>
                    <a:bodyPr/>
                    <a:lstStyle/>
                    <a:p>
                      <a:r>
                        <a:rPr lang="cs-CZ" sz="2000" b="0" dirty="0">
                          <a:solidFill>
                            <a:schemeClr val="tx1"/>
                          </a:solidFill>
                          <a:latin typeface="Hind Regular"/>
                        </a:rPr>
                        <a:t>Nezaopatřené dítě od 6 do 15 let</a:t>
                      </a:r>
                    </a:p>
                  </a:txBody>
                  <a:tcPr marL="68580" marR="68580" marT="34290" marB="34290"/>
                </a:tc>
                <a:tc>
                  <a:txBody>
                    <a:bodyPr/>
                    <a:lstStyle/>
                    <a:p>
                      <a:pPr algn="ctr"/>
                      <a:r>
                        <a:rPr lang="cs-CZ" sz="2000" b="0" dirty="0">
                          <a:solidFill>
                            <a:schemeClr val="tx1"/>
                          </a:solidFill>
                          <a:latin typeface="Hind Regular"/>
                        </a:rPr>
                        <a:t>2 900,- Kč</a:t>
                      </a:r>
                    </a:p>
                  </a:txBody>
                  <a:tcPr marL="68580" marR="68580" marT="34290" marB="34290"/>
                </a:tc>
                <a:extLst>
                  <a:ext uri="{0D108BD9-81ED-4DB2-BD59-A6C34878D82A}">
                    <a16:rowId xmlns:a16="http://schemas.microsoft.com/office/drawing/2014/main" val="10005"/>
                  </a:ext>
                </a:extLst>
              </a:tr>
              <a:tr h="702279">
                <a:tc>
                  <a:txBody>
                    <a:bodyPr/>
                    <a:lstStyle/>
                    <a:p>
                      <a:r>
                        <a:rPr lang="cs-CZ" sz="2000" b="0" dirty="0">
                          <a:solidFill>
                            <a:schemeClr val="tx1"/>
                          </a:solidFill>
                          <a:latin typeface="Hind Regular"/>
                        </a:rPr>
                        <a:t>Nezaopatřené</a:t>
                      </a:r>
                      <a:r>
                        <a:rPr lang="cs-CZ" sz="2000" b="0" baseline="0" dirty="0">
                          <a:solidFill>
                            <a:schemeClr val="tx1"/>
                          </a:solidFill>
                          <a:latin typeface="Hind Regular"/>
                        </a:rPr>
                        <a:t> dítě od 15 do 26 let</a:t>
                      </a:r>
                      <a:endParaRPr lang="cs-CZ" sz="2000" b="0" dirty="0">
                        <a:solidFill>
                          <a:schemeClr val="tx1"/>
                        </a:solidFill>
                        <a:latin typeface="Hind Regular"/>
                      </a:endParaRPr>
                    </a:p>
                  </a:txBody>
                  <a:tcPr marL="68580" marR="68580" marT="34290" marB="34290"/>
                </a:tc>
                <a:tc>
                  <a:txBody>
                    <a:bodyPr/>
                    <a:lstStyle/>
                    <a:p>
                      <a:pPr algn="ctr"/>
                      <a:r>
                        <a:rPr lang="cs-CZ" sz="2000" b="0" dirty="0">
                          <a:solidFill>
                            <a:schemeClr val="tx1"/>
                          </a:solidFill>
                          <a:latin typeface="Hind Regular"/>
                        </a:rPr>
                        <a:t>3 320,- Kč</a:t>
                      </a:r>
                    </a:p>
                  </a:txBody>
                  <a:tcPr marL="68580" marR="68580" marT="34290" marB="34290"/>
                </a:tc>
                <a:extLst>
                  <a:ext uri="{0D108BD9-81ED-4DB2-BD59-A6C34878D82A}">
                    <a16:rowId xmlns:a16="http://schemas.microsoft.com/office/drawing/2014/main" val="10006"/>
                  </a:ext>
                </a:extLst>
              </a:tr>
            </a:tbl>
          </a:graphicData>
        </a:graphic>
      </p:graphicFrame>
      <p:sp>
        <p:nvSpPr>
          <p:cNvPr id="4" name="Nadpis 1"/>
          <p:cNvSpPr txBox="1">
            <a:spLocks/>
          </p:cNvSpPr>
          <p:nvPr/>
        </p:nvSpPr>
        <p:spPr>
          <a:xfrm>
            <a:off x="457200" y="332656"/>
            <a:ext cx="8229600" cy="792088"/>
          </a:xfrm>
          <a:prstGeom prst="rect">
            <a:avLst/>
          </a:prstGeom>
        </p:spPr>
        <p:txBody>
          <a:bodyPr/>
          <a:lstStyle>
            <a:lvl1pPr algn="ctr" defTabSz="914400" rtl="0" eaLnBrk="1" latinLnBrk="0" hangingPunct="1">
              <a:spcBef>
                <a:spcPct val="0"/>
              </a:spcBef>
              <a:buNone/>
              <a:defRPr sz="3500" kern="1200" baseline="0">
                <a:solidFill>
                  <a:schemeClr val="tx1"/>
                </a:solidFill>
                <a:latin typeface="Hind Bold" pitchFamily="2" charset="-18"/>
                <a:ea typeface="+mj-ea"/>
                <a:cs typeface="+mj-cs"/>
              </a:defRPr>
            </a:lvl1pPr>
          </a:lstStyle>
          <a:p>
            <a:r>
              <a:rPr lang="cs-CZ" b="1" dirty="0"/>
              <a:t>Výše životního minima</a:t>
            </a:r>
          </a:p>
        </p:txBody>
      </p:sp>
    </p:spTree>
    <p:extLst>
      <p:ext uri="{BB962C8B-B14F-4D97-AF65-F5344CB8AC3E}">
        <p14:creationId xmlns:p14="http://schemas.microsoft.com/office/powerpoint/2010/main" val="2628185473"/>
      </p:ext>
    </p:extLst>
  </p:cSld>
  <p:clrMapOvr>
    <a:masterClrMapping/>
  </p:clrMapOvr>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395537" y="1628800"/>
            <a:ext cx="8352928" cy="4092032"/>
          </a:xfrm>
          <a:prstGeom prst="rect">
            <a:avLst/>
          </a:prstGeom>
        </p:spPr>
        <p:txBody>
          <a:bodyPr/>
          <a:lstStyle/>
          <a:p>
            <a:pPr marL="342900" lvl="0" indent="-342900" rtl="0">
              <a:buFont typeface="Arial" panose="020B0604020202020204" pitchFamily="34" charset="0"/>
              <a:buChar char="•"/>
            </a:pPr>
            <a:r>
              <a:rPr lang="cs-CZ" sz="2200" dirty="0">
                <a:latin typeface="Hind Regular"/>
              </a:rPr>
              <a:t>nezaopatřené děti,</a:t>
            </a:r>
          </a:p>
          <a:p>
            <a:pPr marL="342900" lvl="0" indent="-342900" rtl="0">
              <a:buFont typeface="Arial" panose="020B0604020202020204" pitchFamily="34" charset="0"/>
              <a:buChar char="•"/>
            </a:pPr>
            <a:r>
              <a:rPr lang="cs-CZ" sz="2200" dirty="0">
                <a:latin typeface="Hind Regular"/>
              </a:rPr>
              <a:t>nezaopatřené děti a rodiče těchto dětí,</a:t>
            </a:r>
          </a:p>
          <a:p>
            <a:pPr marL="342900" lvl="0" indent="-342900" rtl="0">
              <a:buFont typeface="Arial" panose="020B0604020202020204" pitchFamily="34" charset="0"/>
              <a:buChar char="•"/>
            </a:pPr>
            <a:r>
              <a:rPr lang="cs-CZ" sz="2200" dirty="0">
                <a:latin typeface="Hind Regular"/>
              </a:rPr>
              <a:t>manželé nebo druh a družka (nejde-li o rodiče posuzované podle předchozího bodu),</a:t>
            </a:r>
          </a:p>
          <a:p>
            <a:pPr marL="342900" lvl="0" indent="-342900" rtl="0">
              <a:buFont typeface="Arial" panose="020B0604020202020204" pitchFamily="34" charset="0"/>
              <a:buChar char="•"/>
            </a:pPr>
            <a:r>
              <a:rPr lang="cs-CZ" sz="2200" dirty="0">
                <a:latin typeface="Hind Regular"/>
              </a:rPr>
              <a:t>nezaopatřené děti, jejich rodiče, pokud jsou nezaopatřenými dětmi a jsou osamělí, a rodiče těchto rodičů, pokud s oprávněnou osobou spolu trvale žijí a společně uhrazují náklady na své potřeby,</a:t>
            </a:r>
          </a:p>
          <a:p>
            <a:pPr marL="342900" lvl="0" indent="-342900" rtl="0">
              <a:buFont typeface="Arial" panose="020B0604020202020204" pitchFamily="34" charset="0"/>
              <a:buChar char="•"/>
            </a:pPr>
            <a:r>
              <a:rPr lang="cs-CZ" sz="2200" dirty="0">
                <a:latin typeface="Hind Regular"/>
              </a:rPr>
              <a:t>jiné osoby užívající společně byt, pokud písemně neprohlásí, že nevedou společnou domácnost.</a:t>
            </a:r>
          </a:p>
        </p:txBody>
      </p:sp>
      <p:sp>
        <p:nvSpPr>
          <p:cNvPr id="5" name="Nadpis 1"/>
          <p:cNvSpPr txBox="1">
            <a:spLocks/>
          </p:cNvSpPr>
          <p:nvPr/>
        </p:nvSpPr>
        <p:spPr>
          <a:xfrm>
            <a:off x="457200" y="332656"/>
            <a:ext cx="8229600" cy="792088"/>
          </a:xfrm>
          <a:prstGeom prst="rect">
            <a:avLst/>
          </a:prstGeom>
        </p:spPr>
        <p:txBody>
          <a:bodyPr/>
          <a:lstStyle>
            <a:lvl1pPr algn="ctr" defTabSz="914400" rtl="0" eaLnBrk="1" latinLnBrk="0" hangingPunct="1">
              <a:spcBef>
                <a:spcPct val="0"/>
              </a:spcBef>
              <a:buNone/>
              <a:defRPr sz="3500" kern="1200" baseline="0">
                <a:solidFill>
                  <a:schemeClr val="tx1"/>
                </a:solidFill>
                <a:latin typeface="Hind Bold" pitchFamily="2" charset="-18"/>
                <a:ea typeface="+mj-ea"/>
                <a:cs typeface="+mj-cs"/>
              </a:defRPr>
            </a:lvl1pPr>
          </a:lstStyle>
          <a:p>
            <a:r>
              <a:rPr lang="cs-CZ" b="1" dirty="0"/>
              <a:t>Společně posuzované osoby</a:t>
            </a:r>
          </a:p>
        </p:txBody>
      </p:sp>
    </p:spTree>
    <p:extLst>
      <p:ext uri="{BB962C8B-B14F-4D97-AF65-F5344CB8AC3E}">
        <p14:creationId xmlns:p14="http://schemas.microsoft.com/office/powerpoint/2010/main" val="541384699"/>
      </p:ext>
    </p:extLst>
  </p:cSld>
  <p:clrMapOvr>
    <a:masterClrMapping/>
  </p:clrMapOvr>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
          <p:cNvSpPr txBox="1">
            <a:spLocks noChangeArrowheads="1"/>
          </p:cNvSpPr>
          <p:nvPr/>
        </p:nvSpPr>
        <p:spPr bwMode="auto">
          <a:xfrm>
            <a:off x="174948" y="260648"/>
            <a:ext cx="879643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a:solidFill>
                  <a:schemeClr val="tx1"/>
                </a:solidFill>
                <a:latin typeface="Hind Bold"/>
                <a:cs typeface="Arial" panose="020B0604020202020204" pitchFamily="34" charset="0"/>
              </a:rPr>
              <a:t>Nezaopatřené dítě</a:t>
            </a:r>
          </a:p>
        </p:txBody>
      </p:sp>
      <p:sp>
        <p:nvSpPr>
          <p:cNvPr id="2" name="TextovéPole 1"/>
          <p:cNvSpPr txBox="1"/>
          <p:nvPr/>
        </p:nvSpPr>
        <p:spPr>
          <a:xfrm>
            <a:off x="395537" y="1484784"/>
            <a:ext cx="8388524" cy="3139321"/>
          </a:xfrm>
          <a:prstGeom prst="rect">
            <a:avLst/>
          </a:prstGeom>
          <a:noFill/>
        </p:spPr>
        <p:txBody>
          <a:bodyPr wrap="square" rtlCol="0">
            <a:spAutoFit/>
          </a:bodyPr>
          <a:lstStyle/>
          <a:p>
            <a:pPr algn="just"/>
            <a:r>
              <a:rPr lang="cs-CZ" sz="2200" dirty="0">
                <a:latin typeface="Hind Regular"/>
              </a:rPr>
              <a:t>Za nezaopatřené dítě se považuje dítě do skončení povinné školní docházky, a poté, nejdéle však do 26. roku věku, jestliže:</a:t>
            </a:r>
          </a:p>
          <a:p>
            <a:pPr algn="just"/>
            <a:endParaRPr lang="cs-CZ" sz="2200" dirty="0">
              <a:latin typeface="Hind Regular"/>
            </a:endParaRPr>
          </a:p>
          <a:p>
            <a:pPr marL="457200" lvl="0" indent="-457200">
              <a:buFont typeface="+mj-lt"/>
              <a:buAutoNum type="alphaLcParenR"/>
            </a:pPr>
            <a:r>
              <a:rPr lang="cs-CZ" sz="2200" i="1" dirty="0">
                <a:latin typeface="Hind Regular"/>
              </a:rPr>
              <a:t>se soustavně připravuje na budoucí povolání, nebo </a:t>
            </a:r>
          </a:p>
          <a:p>
            <a:pPr marL="457200" lvl="0" indent="-457200">
              <a:buFont typeface="+mj-lt"/>
              <a:buAutoNum type="alphaLcParenR"/>
            </a:pPr>
            <a:r>
              <a:rPr lang="cs-CZ" sz="2200" i="1" dirty="0">
                <a:latin typeface="Hind Regular"/>
              </a:rPr>
              <a:t>se nemůže soustavně připravovat na budoucí povolání nebo vykonávat výdělečnou činnost pro nemoc nebo úraz, anebo </a:t>
            </a:r>
          </a:p>
          <a:p>
            <a:pPr marL="457200" lvl="0" indent="-457200">
              <a:buFont typeface="+mj-lt"/>
              <a:buAutoNum type="alphaLcParenR"/>
            </a:pPr>
            <a:r>
              <a:rPr lang="cs-CZ" sz="2200" i="1" dirty="0">
                <a:latin typeface="Hind Regular"/>
              </a:rPr>
              <a:t>z důvodu dlouhodobě nepříznivého zdravotního stavu je neschopno vykonávat soustavnou výdělečnou činnost.  </a:t>
            </a:r>
          </a:p>
          <a:p>
            <a:pPr algn="just"/>
            <a:endParaRPr lang="cs-CZ" sz="2200" dirty="0">
              <a:latin typeface="Hind Regular"/>
            </a:endParaRPr>
          </a:p>
        </p:txBody>
      </p:sp>
    </p:spTree>
    <p:extLst>
      <p:ext uri="{BB962C8B-B14F-4D97-AF65-F5344CB8AC3E}">
        <p14:creationId xmlns:p14="http://schemas.microsoft.com/office/powerpoint/2010/main" val="1703101079"/>
      </p:ext>
    </p:extLst>
  </p:cSld>
  <p:clrMapOvr>
    <a:masterClrMapping/>
  </p:clrMapOvr>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1"/>
          <p:cNvSpPr txBox="1">
            <a:spLocks noChangeArrowheads="1"/>
          </p:cNvSpPr>
          <p:nvPr/>
        </p:nvSpPr>
        <p:spPr bwMode="auto">
          <a:xfrm>
            <a:off x="171450" y="260648"/>
            <a:ext cx="8747449"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a:solidFill>
                  <a:schemeClr val="tx1"/>
                </a:solidFill>
                <a:latin typeface="Hind Bold"/>
                <a:cs typeface="Arial" panose="020B0604020202020204" pitchFamily="34" charset="0"/>
              </a:rPr>
              <a:t>Rozhodný příjem</a:t>
            </a:r>
          </a:p>
        </p:txBody>
      </p:sp>
      <p:sp>
        <p:nvSpPr>
          <p:cNvPr id="29699" name="Text Box 2"/>
          <p:cNvSpPr txBox="1">
            <a:spLocks noChangeArrowheads="1"/>
          </p:cNvSpPr>
          <p:nvPr/>
        </p:nvSpPr>
        <p:spPr bwMode="auto">
          <a:xfrm>
            <a:off x="107504" y="1412776"/>
            <a:ext cx="8811395"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7500" tIns="35100" rIns="67500" bIns="35100"/>
          <a:lstStyle>
            <a:lvl1pPr marL="414338" indent="-379413">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1pPr>
            <a:lvl2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2pPr>
            <a:lvl3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3pPr>
            <a:lvl4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4pPr>
            <a:lvl5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9pPr>
          </a:lstStyle>
          <a:p>
            <a:pPr marL="377825" indent="-342900" algn="just">
              <a:spcBef>
                <a:spcPts val="563"/>
              </a:spcBef>
              <a:buSzPct val="100000"/>
              <a:buFont typeface="Arial" panose="020B0604020202020204" pitchFamily="34" charset="0"/>
              <a:buChar char="•"/>
            </a:pPr>
            <a:r>
              <a:rPr lang="cs-CZ" sz="2100" dirty="0">
                <a:solidFill>
                  <a:schemeClr val="tx1"/>
                </a:solidFill>
                <a:latin typeface="Hind Regular"/>
              </a:rPr>
              <a:t>Příjem rozhodný pro přiznání testovaných dávek SSP se stanoví jako měsíční průměr příjmů rodiny připadajících na rozhodné období (=rozhodný příjem). Měsíční průměr příjmů rodiny se stanoví jako součet jednotlivých měsíčních průměrů příjmů oprávněné osoby a osob s ní společně posuzovaných.</a:t>
            </a:r>
            <a:endParaRPr lang="cs-CZ" altLang="cs-CZ" sz="2100" dirty="0">
              <a:solidFill>
                <a:schemeClr val="tx1"/>
              </a:solidFill>
              <a:latin typeface="Hind Regular"/>
            </a:endParaRPr>
          </a:p>
          <a:p>
            <a:pPr marL="377825" indent="-342900" algn="just">
              <a:spcBef>
                <a:spcPts val="563"/>
              </a:spcBef>
              <a:buSzPct val="100000"/>
              <a:buFont typeface="Arial" panose="020B0604020202020204" pitchFamily="34" charset="0"/>
              <a:buChar char="•"/>
            </a:pPr>
            <a:r>
              <a:rPr lang="cs-CZ" altLang="cs-CZ" sz="2100" dirty="0">
                <a:solidFill>
                  <a:schemeClr val="tx1"/>
                </a:solidFill>
                <a:latin typeface="Hind Regular"/>
              </a:rPr>
              <a:t>Započítávají se příjmy ze závislé činnosti, příjmy z podnikání nebo z jiné samostatné výdělečné činnosti, dávky z důchodového a nemocenského pojištění, podpora v nezaměstnanosti a obdobný příjem z ciziny atd.</a:t>
            </a:r>
          </a:p>
          <a:p>
            <a:pPr marL="377825" indent="-342900" algn="just">
              <a:spcBef>
                <a:spcPts val="563"/>
              </a:spcBef>
              <a:buSzPct val="100000"/>
              <a:buFont typeface="Arial" panose="020B0604020202020204" pitchFamily="34" charset="0"/>
              <a:buChar char="•"/>
            </a:pPr>
            <a:r>
              <a:rPr lang="cs-CZ" altLang="cs-CZ" sz="2100" dirty="0">
                <a:solidFill>
                  <a:schemeClr val="tx1"/>
                </a:solidFill>
                <a:latin typeface="Hind Regular"/>
              </a:rPr>
              <a:t>Rozhodné jsou „</a:t>
            </a:r>
            <a:r>
              <a:rPr lang="cs-CZ" altLang="cs-CZ" sz="2100" b="1" u="sng" dirty="0">
                <a:solidFill>
                  <a:schemeClr val="tx1"/>
                </a:solidFill>
                <a:latin typeface="Hind Regular"/>
              </a:rPr>
              <a:t>čisté příjmy</a:t>
            </a:r>
            <a:r>
              <a:rPr lang="cs-CZ" altLang="cs-CZ" sz="2100" dirty="0">
                <a:solidFill>
                  <a:schemeClr val="tx1"/>
                </a:solidFill>
                <a:latin typeface="Hind Regular"/>
              </a:rPr>
              <a:t>“</a:t>
            </a:r>
            <a:r>
              <a:rPr lang="cs-CZ" altLang="cs-CZ" sz="2100" i="1" dirty="0">
                <a:solidFill>
                  <a:srgbClr val="000000"/>
                </a:solidFill>
                <a:latin typeface="Hind Regular"/>
              </a:rPr>
              <a:t>(</a:t>
            </a:r>
            <a:r>
              <a:rPr lang="cs-CZ" sz="2100" i="1" dirty="0">
                <a:solidFill>
                  <a:srgbClr val="000000"/>
                </a:solidFill>
                <a:latin typeface="Hind Regular"/>
              </a:rPr>
              <a:t>u příspěvku na bydlení a přídavku na dítě období kalendářního čtvrtletí předcházející kalendářnímu čtvrtletí, na které se nárok na výplatu dávky prokazuje, popřípadě nárok na dávku uplatňuje; u porodného kalendářní čtvrtletí předcházející kalendářnímu čtvrtletí, ve kterém se dítě (děti) narodilo).</a:t>
            </a:r>
          </a:p>
          <a:p>
            <a:pPr algn="just">
              <a:spcBef>
                <a:spcPts val="563"/>
              </a:spcBef>
              <a:buClr>
                <a:srgbClr val="94B6D2"/>
              </a:buClr>
              <a:buSzPct val="80000"/>
              <a:buFont typeface="Wingdings 2" panose="05020102010507070707" pitchFamily="18" charset="2"/>
              <a:buChar char=""/>
            </a:pPr>
            <a:endParaRPr lang="cs-CZ" altLang="cs-CZ" sz="2100" dirty="0">
              <a:solidFill>
                <a:schemeClr val="tx1"/>
              </a:solidFill>
              <a:latin typeface="+mn-lt"/>
            </a:endParaRPr>
          </a:p>
        </p:txBody>
      </p:sp>
    </p:spTree>
    <p:extLst>
      <p:ext uri="{BB962C8B-B14F-4D97-AF65-F5344CB8AC3E}">
        <p14:creationId xmlns:p14="http://schemas.microsoft.com/office/powerpoint/2010/main" val="860886666"/>
      </p:ext>
    </p:extLst>
  </p:cSld>
  <p:clrMapOvr>
    <a:masterClrMapping/>
  </p:clrMapOvr>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zentace01">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Prezentace_-_sablona_Jabok+IVOV</Template>
  <TotalTime>49</TotalTime>
  <Words>1515</Words>
  <Application>Microsoft Macintosh PowerPoint</Application>
  <PresentationFormat>Předvádění na obrazovce (4:3)</PresentationFormat>
  <Paragraphs>153</Paragraphs>
  <Slides>21</Slides>
  <Notes>17</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21</vt:i4>
      </vt:variant>
    </vt:vector>
  </HeadingPairs>
  <TitlesOfParts>
    <vt:vector size="29" baseType="lpstr">
      <vt:lpstr>Microsoft YaHei</vt:lpstr>
      <vt:lpstr>Arial</vt:lpstr>
      <vt:lpstr>Calibri</vt:lpstr>
      <vt:lpstr>Hind Bold</vt:lpstr>
      <vt:lpstr>Hind Regular</vt:lpstr>
      <vt:lpstr>Times New Roman</vt:lpstr>
      <vt:lpstr>Wingdings 2</vt:lpstr>
      <vt:lpstr>Prezentace01</vt:lpstr>
      <vt:lpstr>6. Dávky státní sociální podpory</vt:lpstr>
      <vt:lpstr>Struktura prezentace:</vt:lpstr>
      <vt:lpstr>Prezentace aplikace PowerPoint</vt:lpstr>
      <vt:lpstr>Prezentace aplikace PowerPoint</vt:lpstr>
      <vt:lpstr>Životní minimum</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Kam se obrátit v případě nepřiznání nebo odejmutí dávky</vt:lpstr>
      <vt:lpstr>Zdroje:</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Ivanka &amp; Zdenko</dc:creator>
  <cp:lastModifiedBy>Microsoft Office User</cp:lastModifiedBy>
  <cp:revision>15</cp:revision>
  <dcterms:created xsi:type="dcterms:W3CDTF">2019-01-27T17:04:57Z</dcterms:created>
  <dcterms:modified xsi:type="dcterms:W3CDTF">2022-11-18T07:59:51Z</dcterms:modified>
</cp:coreProperties>
</file>