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341" autoAdjust="0"/>
  </p:normalViewPr>
  <p:slideViewPr>
    <p:cSldViewPr>
      <p:cViewPr varScale="1">
        <p:scale>
          <a:sx n="100" d="100"/>
          <a:sy n="100" d="100"/>
        </p:scale>
        <p:origin x="7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5C1618-4DA8-4F27-9EEB-16BFAAC633B5}" type="doc">
      <dgm:prSet loTypeId="urn:microsoft.com/office/officeart/2005/8/layout/h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2F3304A-FC29-419F-A8DC-D953ED595403}">
      <dgm:prSet custT="1"/>
      <dgm:spPr/>
      <dgm:t>
        <a:bodyPr/>
        <a:lstStyle/>
        <a:p>
          <a:pPr rtl="0"/>
          <a:r>
            <a:rPr lang="cs-CZ" sz="1800" b="0" dirty="0">
              <a:latin typeface="Hind Regular"/>
            </a:rPr>
            <a:t>Starobní důchod</a:t>
          </a:r>
        </a:p>
      </dgm:t>
    </dgm:pt>
    <dgm:pt modelId="{AFE69C89-7094-440C-B684-540EE5A41F57}" type="parTrans" cxnId="{D49581B6-750E-4AB4-9EDD-546EA8BF8CD4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D9D72CB8-472D-4ACA-8797-29BBACCD1278}" type="sibTrans" cxnId="{D49581B6-750E-4AB4-9EDD-546EA8BF8CD4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4B4BBA42-B42A-4701-9B19-2D5472CA2A43}">
      <dgm:prSet custT="1"/>
      <dgm:spPr/>
      <dgm:t>
        <a:bodyPr/>
        <a:lstStyle/>
        <a:p>
          <a:pPr rtl="0"/>
          <a:r>
            <a:rPr lang="cs-CZ" sz="1800" b="0" dirty="0">
              <a:latin typeface="Hind Regular"/>
            </a:rPr>
            <a:t>Invalidní důchod I. – III. stupně</a:t>
          </a:r>
        </a:p>
      </dgm:t>
    </dgm:pt>
    <dgm:pt modelId="{51E3656B-1D68-4F00-939E-80AACB6B07B3}" type="parTrans" cxnId="{B436DF6A-75DC-4610-80D4-41341BD69607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0F7F892C-58A6-46FF-91AF-E3F16976D74F}" type="sibTrans" cxnId="{B436DF6A-75DC-4610-80D4-41341BD69607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4228CAE4-05C1-4384-AB0B-0ADCA005E96F}">
      <dgm:prSet custT="1"/>
      <dgm:spPr/>
      <dgm:t>
        <a:bodyPr/>
        <a:lstStyle/>
        <a:p>
          <a:pPr rtl="0"/>
          <a:r>
            <a:rPr lang="cs-CZ" sz="1800" b="0" dirty="0">
              <a:latin typeface="Hind Regular"/>
            </a:rPr>
            <a:t>Vdovský důchod</a:t>
          </a:r>
        </a:p>
      </dgm:t>
    </dgm:pt>
    <dgm:pt modelId="{4CE93BCE-59FE-4216-B6A7-51A953EE9AFC}" type="parTrans" cxnId="{BC25CEF6-913F-4135-AE38-D340FC03FE46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55563F37-DB64-44B2-9AAB-43903D5066F6}" type="sibTrans" cxnId="{BC25CEF6-913F-4135-AE38-D340FC03FE46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49BADE8D-7655-4FC1-A644-2B887CEACD58}">
      <dgm:prSet custT="1"/>
      <dgm:spPr/>
      <dgm:t>
        <a:bodyPr/>
        <a:lstStyle/>
        <a:p>
          <a:pPr rtl="0"/>
          <a:r>
            <a:rPr lang="cs-CZ" sz="1800" b="0" dirty="0">
              <a:latin typeface="Hind Regular"/>
            </a:rPr>
            <a:t>Vdovecký důchod</a:t>
          </a:r>
        </a:p>
      </dgm:t>
    </dgm:pt>
    <dgm:pt modelId="{A2E24AAE-3AFA-4E7A-A004-99B00C8BDDBA}" type="parTrans" cxnId="{C9CBA67F-DA37-49F4-A68A-25A1E806A280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A032045C-1E1F-4ADF-954D-EE45B2099CE8}" type="sibTrans" cxnId="{C9CBA67F-DA37-49F4-A68A-25A1E806A280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9EC94055-303D-486E-AC87-AD06A8992B00}">
      <dgm:prSet custT="1"/>
      <dgm:spPr/>
      <dgm:t>
        <a:bodyPr/>
        <a:lstStyle/>
        <a:p>
          <a:r>
            <a:rPr lang="cs-CZ" sz="1800" b="0" dirty="0">
              <a:latin typeface="Hind Regular"/>
            </a:rPr>
            <a:t>Sirotčí důchod</a:t>
          </a:r>
        </a:p>
      </dgm:t>
    </dgm:pt>
    <dgm:pt modelId="{449D16D2-3D21-45BC-A27D-CE4CC297A827}" type="parTrans" cxnId="{527D97D2-D2E4-43D0-A981-8DE70766E36F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50B5E7ED-E63E-48FC-81A2-94768CA69C32}" type="sibTrans" cxnId="{527D97D2-D2E4-43D0-A981-8DE70766E36F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578A16DB-2D1F-4562-9B99-38D4082B7F2A}" type="pres">
      <dgm:prSet presAssocID="{0D5C1618-4DA8-4F27-9EEB-16BFAAC633B5}" presName="Name0" presStyleCnt="0">
        <dgm:presLayoutVars>
          <dgm:dir/>
          <dgm:resizeHandles val="exact"/>
        </dgm:presLayoutVars>
      </dgm:prSet>
      <dgm:spPr/>
    </dgm:pt>
    <dgm:pt modelId="{19A31F58-13E5-42F4-AAAB-B80D5D77CA54}" type="pres">
      <dgm:prSet presAssocID="{72F3304A-FC29-419F-A8DC-D953ED595403}" presName="node" presStyleLbl="node1" presStyleIdx="0" presStyleCnt="5">
        <dgm:presLayoutVars>
          <dgm:bulletEnabled val="1"/>
        </dgm:presLayoutVars>
      </dgm:prSet>
      <dgm:spPr/>
    </dgm:pt>
    <dgm:pt modelId="{8B884CC2-F1EC-41F1-B260-1E54C9ABB3FD}" type="pres">
      <dgm:prSet presAssocID="{D9D72CB8-472D-4ACA-8797-29BBACCD1278}" presName="sibTrans" presStyleCnt="0"/>
      <dgm:spPr/>
    </dgm:pt>
    <dgm:pt modelId="{D82ACC41-1CBC-484E-BA5E-494EDC6E7088}" type="pres">
      <dgm:prSet presAssocID="{4B4BBA42-B42A-4701-9B19-2D5472CA2A43}" presName="node" presStyleLbl="node1" presStyleIdx="1" presStyleCnt="5">
        <dgm:presLayoutVars>
          <dgm:bulletEnabled val="1"/>
        </dgm:presLayoutVars>
      </dgm:prSet>
      <dgm:spPr/>
    </dgm:pt>
    <dgm:pt modelId="{942D4C53-77DA-43C6-8F61-B1029DCAADED}" type="pres">
      <dgm:prSet presAssocID="{0F7F892C-58A6-46FF-91AF-E3F16976D74F}" presName="sibTrans" presStyleCnt="0"/>
      <dgm:spPr/>
    </dgm:pt>
    <dgm:pt modelId="{F02F3271-A74E-433E-972C-3CDA19949603}" type="pres">
      <dgm:prSet presAssocID="{4228CAE4-05C1-4384-AB0B-0ADCA005E96F}" presName="node" presStyleLbl="node1" presStyleIdx="2" presStyleCnt="5">
        <dgm:presLayoutVars>
          <dgm:bulletEnabled val="1"/>
        </dgm:presLayoutVars>
      </dgm:prSet>
      <dgm:spPr/>
    </dgm:pt>
    <dgm:pt modelId="{586AE1C8-076F-4772-95E3-D46687F21B45}" type="pres">
      <dgm:prSet presAssocID="{55563F37-DB64-44B2-9AAB-43903D5066F6}" presName="sibTrans" presStyleCnt="0"/>
      <dgm:spPr/>
    </dgm:pt>
    <dgm:pt modelId="{3C8B0EA2-61D2-450E-AA92-E99262980522}" type="pres">
      <dgm:prSet presAssocID="{49BADE8D-7655-4FC1-A644-2B887CEACD58}" presName="node" presStyleLbl="node1" presStyleIdx="3" presStyleCnt="5">
        <dgm:presLayoutVars>
          <dgm:bulletEnabled val="1"/>
        </dgm:presLayoutVars>
      </dgm:prSet>
      <dgm:spPr/>
    </dgm:pt>
    <dgm:pt modelId="{803FE96B-6CBB-4046-9C8C-E7C330AF3827}" type="pres">
      <dgm:prSet presAssocID="{A032045C-1E1F-4ADF-954D-EE45B2099CE8}" presName="sibTrans" presStyleCnt="0"/>
      <dgm:spPr/>
    </dgm:pt>
    <dgm:pt modelId="{D86D93BC-4EED-46CF-B084-90A7D6000CC8}" type="pres">
      <dgm:prSet presAssocID="{9EC94055-303D-486E-AC87-AD06A8992B00}" presName="node" presStyleLbl="node1" presStyleIdx="4" presStyleCnt="5">
        <dgm:presLayoutVars>
          <dgm:bulletEnabled val="1"/>
        </dgm:presLayoutVars>
      </dgm:prSet>
      <dgm:spPr/>
    </dgm:pt>
  </dgm:ptLst>
  <dgm:cxnLst>
    <dgm:cxn modelId="{911A4903-47D2-4DC1-BF1B-7B687EE6385E}" type="presOf" srcId="{4B4BBA42-B42A-4701-9B19-2D5472CA2A43}" destId="{D82ACC41-1CBC-484E-BA5E-494EDC6E7088}" srcOrd="0" destOrd="0" presId="urn:microsoft.com/office/officeart/2005/8/layout/hList6"/>
    <dgm:cxn modelId="{6E176740-9250-46A9-945F-24F4D930CA6A}" type="presOf" srcId="{0D5C1618-4DA8-4F27-9EEB-16BFAAC633B5}" destId="{578A16DB-2D1F-4562-9B99-38D4082B7F2A}" srcOrd="0" destOrd="0" presId="urn:microsoft.com/office/officeart/2005/8/layout/hList6"/>
    <dgm:cxn modelId="{DC83DC58-3AD2-408A-946E-BC06C718F80D}" type="presOf" srcId="{9EC94055-303D-486E-AC87-AD06A8992B00}" destId="{D86D93BC-4EED-46CF-B084-90A7D6000CC8}" srcOrd="0" destOrd="0" presId="urn:microsoft.com/office/officeart/2005/8/layout/hList6"/>
    <dgm:cxn modelId="{B436DF6A-75DC-4610-80D4-41341BD69607}" srcId="{0D5C1618-4DA8-4F27-9EEB-16BFAAC633B5}" destId="{4B4BBA42-B42A-4701-9B19-2D5472CA2A43}" srcOrd="1" destOrd="0" parTransId="{51E3656B-1D68-4F00-939E-80AACB6B07B3}" sibTransId="{0F7F892C-58A6-46FF-91AF-E3F16976D74F}"/>
    <dgm:cxn modelId="{C9CBA67F-DA37-49F4-A68A-25A1E806A280}" srcId="{0D5C1618-4DA8-4F27-9EEB-16BFAAC633B5}" destId="{49BADE8D-7655-4FC1-A644-2B887CEACD58}" srcOrd="3" destOrd="0" parTransId="{A2E24AAE-3AFA-4E7A-A004-99B00C8BDDBA}" sibTransId="{A032045C-1E1F-4ADF-954D-EE45B2099CE8}"/>
    <dgm:cxn modelId="{4EBBFCB2-7381-4308-A2B2-7948B3F61BEC}" type="presOf" srcId="{4228CAE4-05C1-4384-AB0B-0ADCA005E96F}" destId="{F02F3271-A74E-433E-972C-3CDA19949603}" srcOrd="0" destOrd="0" presId="urn:microsoft.com/office/officeart/2005/8/layout/hList6"/>
    <dgm:cxn modelId="{D49581B6-750E-4AB4-9EDD-546EA8BF8CD4}" srcId="{0D5C1618-4DA8-4F27-9EEB-16BFAAC633B5}" destId="{72F3304A-FC29-419F-A8DC-D953ED595403}" srcOrd="0" destOrd="0" parTransId="{AFE69C89-7094-440C-B684-540EE5A41F57}" sibTransId="{D9D72CB8-472D-4ACA-8797-29BBACCD1278}"/>
    <dgm:cxn modelId="{31CD7BBC-3989-4FB2-B208-ECCCB7BE9C60}" type="presOf" srcId="{72F3304A-FC29-419F-A8DC-D953ED595403}" destId="{19A31F58-13E5-42F4-AAAB-B80D5D77CA54}" srcOrd="0" destOrd="0" presId="urn:microsoft.com/office/officeart/2005/8/layout/hList6"/>
    <dgm:cxn modelId="{527D97D2-D2E4-43D0-A981-8DE70766E36F}" srcId="{0D5C1618-4DA8-4F27-9EEB-16BFAAC633B5}" destId="{9EC94055-303D-486E-AC87-AD06A8992B00}" srcOrd="4" destOrd="0" parTransId="{449D16D2-3D21-45BC-A27D-CE4CC297A827}" sibTransId="{50B5E7ED-E63E-48FC-81A2-94768CA69C32}"/>
    <dgm:cxn modelId="{BC25CEF6-913F-4135-AE38-D340FC03FE46}" srcId="{0D5C1618-4DA8-4F27-9EEB-16BFAAC633B5}" destId="{4228CAE4-05C1-4384-AB0B-0ADCA005E96F}" srcOrd="2" destOrd="0" parTransId="{4CE93BCE-59FE-4216-B6A7-51A953EE9AFC}" sibTransId="{55563F37-DB64-44B2-9AAB-43903D5066F6}"/>
    <dgm:cxn modelId="{9B8074FB-5BB9-4220-BB60-F5FAAC8B24E4}" type="presOf" srcId="{49BADE8D-7655-4FC1-A644-2B887CEACD58}" destId="{3C8B0EA2-61D2-450E-AA92-E99262980522}" srcOrd="0" destOrd="0" presId="urn:microsoft.com/office/officeart/2005/8/layout/hList6"/>
    <dgm:cxn modelId="{97F80D9A-6D80-4BD1-9C71-C4DB21493752}" type="presParOf" srcId="{578A16DB-2D1F-4562-9B99-38D4082B7F2A}" destId="{19A31F58-13E5-42F4-AAAB-B80D5D77CA54}" srcOrd="0" destOrd="0" presId="urn:microsoft.com/office/officeart/2005/8/layout/hList6"/>
    <dgm:cxn modelId="{BBCA8E5E-34BC-4E47-9D77-D785F69E49A4}" type="presParOf" srcId="{578A16DB-2D1F-4562-9B99-38D4082B7F2A}" destId="{8B884CC2-F1EC-41F1-B260-1E54C9ABB3FD}" srcOrd="1" destOrd="0" presId="urn:microsoft.com/office/officeart/2005/8/layout/hList6"/>
    <dgm:cxn modelId="{7C5014E5-E87B-44EC-A170-3CB1095BF78F}" type="presParOf" srcId="{578A16DB-2D1F-4562-9B99-38D4082B7F2A}" destId="{D82ACC41-1CBC-484E-BA5E-494EDC6E7088}" srcOrd="2" destOrd="0" presId="urn:microsoft.com/office/officeart/2005/8/layout/hList6"/>
    <dgm:cxn modelId="{2EE7934E-D22E-4708-AEC6-3B2913F51F9E}" type="presParOf" srcId="{578A16DB-2D1F-4562-9B99-38D4082B7F2A}" destId="{942D4C53-77DA-43C6-8F61-B1029DCAADED}" srcOrd="3" destOrd="0" presId="urn:microsoft.com/office/officeart/2005/8/layout/hList6"/>
    <dgm:cxn modelId="{AC051206-E568-45F7-8A4A-19D2A1A2299C}" type="presParOf" srcId="{578A16DB-2D1F-4562-9B99-38D4082B7F2A}" destId="{F02F3271-A74E-433E-972C-3CDA19949603}" srcOrd="4" destOrd="0" presId="urn:microsoft.com/office/officeart/2005/8/layout/hList6"/>
    <dgm:cxn modelId="{C3714224-E1B8-41CB-9AEA-111A3D478FB6}" type="presParOf" srcId="{578A16DB-2D1F-4562-9B99-38D4082B7F2A}" destId="{586AE1C8-076F-4772-95E3-D46687F21B45}" srcOrd="5" destOrd="0" presId="urn:microsoft.com/office/officeart/2005/8/layout/hList6"/>
    <dgm:cxn modelId="{0C560A7E-5211-43AD-B712-D1CD793AE62A}" type="presParOf" srcId="{578A16DB-2D1F-4562-9B99-38D4082B7F2A}" destId="{3C8B0EA2-61D2-450E-AA92-E99262980522}" srcOrd="6" destOrd="0" presId="urn:microsoft.com/office/officeart/2005/8/layout/hList6"/>
    <dgm:cxn modelId="{16D5D347-1804-4A58-B8A7-19599AAFF0E3}" type="presParOf" srcId="{578A16DB-2D1F-4562-9B99-38D4082B7F2A}" destId="{803FE96B-6CBB-4046-9C8C-E7C330AF3827}" srcOrd="7" destOrd="0" presId="urn:microsoft.com/office/officeart/2005/8/layout/hList6"/>
    <dgm:cxn modelId="{4BA232F8-EE21-41DD-BC07-C7CA3118F86F}" type="presParOf" srcId="{578A16DB-2D1F-4562-9B99-38D4082B7F2A}" destId="{D86D93BC-4EED-46CF-B084-90A7D6000CC8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CD012-BC42-4B13-B10E-5290CC8BF3E5}" type="doc">
      <dgm:prSet loTypeId="urn:microsoft.com/office/officeart/2005/8/layout/vList5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cs-CZ"/>
        </a:p>
      </dgm:t>
    </dgm:pt>
    <dgm:pt modelId="{211E8FCF-B016-48E6-962C-D107341643F9}">
      <dgm:prSet custT="1"/>
      <dgm:spPr/>
      <dgm:t>
        <a:bodyPr/>
        <a:lstStyle/>
        <a:p>
          <a:pPr algn="ctr" rtl="0"/>
          <a:r>
            <a:rPr lang="cs-CZ" sz="2000" b="1" dirty="0">
              <a:latin typeface="Hind Regular"/>
              <a:cs typeface="Arial" panose="020B0604020202020204" pitchFamily="34" charset="0"/>
            </a:rPr>
            <a:t>Důchod se skládá ze dvou složek:</a:t>
          </a:r>
        </a:p>
      </dgm:t>
    </dgm:pt>
    <dgm:pt modelId="{9390CA31-54E1-47E3-A213-91961606AF6E}" type="parTrans" cxnId="{20F9728A-9323-4BE9-B42D-166BFB5FD56C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8DDB67B6-0BFB-463F-B072-C20812FB16A4}" type="sibTrans" cxnId="{20F9728A-9323-4BE9-B42D-166BFB5FD56C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C6F9BA6E-ECC2-4D64-B65C-9556D764313B}">
      <dgm:prSet custT="1"/>
      <dgm:spPr/>
      <dgm:t>
        <a:bodyPr/>
        <a:lstStyle/>
        <a:p>
          <a:pPr algn="just" rtl="0"/>
          <a:r>
            <a:rPr lang="cs-CZ" sz="1600" b="1" u="none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ZÁKLADNÍ VÝMĚRA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68ACE41B-2EC5-403F-A5C3-9A001595C7F4}" type="parTrans" cxnId="{AD0D3288-02B5-4373-8A3D-C95D4F8BFD39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3EA293EE-8059-41AA-AE9A-C1287F82C235}" type="sibTrans" cxnId="{AD0D3288-02B5-4373-8A3D-C95D4F8BFD39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D7C56515-282A-4696-8AC2-03E8C09B3EBF}">
      <dgm:prSet custT="1"/>
      <dgm:spPr/>
      <dgm:t>
        <a:bodyPr/>
        <a:lstStyle/>
        <a:p>
          <a:pPr algn="l" rtl="0"/>
          <a:r>
            <a:rPr lang="cs-CZ" sz="1600" u="none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Stanovená pevnou částkou stejnou pro všechny druhy důchodů bez ohledu na délku doby pojištění a výši výdělků.</a:t>
          </a:r>
          <a:br>
            <a:rPr lang="cs-CZ" sz="1600" u="none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</a:b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4839C68A-3C19-4030-8F43-17F874585185}" type="parTrans" cxnId="{B7CB2A6F-B34A-4F74-A68A-3384CBAE0738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9A3DD62A-6D83-40C8-96FE-A57073CABADF}" type="sibTrans" cxnId="{B7CB2A6F-B34A-4F74-A68A-3384CBAE0738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7B4B365E-6466-425E-ADEE-D4D191CF6A9C}">
      <dgm:prSet custT="1"/>
      <dgm:spPr/>
      <dgm:t>
        <a:bodyPr/>
        <a:lstStyle/>
        <a:p>
          <a:pPr algn="just" rtl="0"/>
          <a:r>
            <a:rPr lang="cs-CZ" sz="1600" b="1" u="none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od 2022 – 3 900,- Kč (od 1. 1. 2023 – 4 040,- Kč)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B671B77E-21DC-4401-A9F6-D56844AD5468}" type="parTrans" cxnId="{55012962-3922-40CC-9E6B-D52E526DB697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92D30F6E-90AD-4177-8068-B24343D40000}" type="sibTrans" cxnId="{55012962-3922-40CC-9E6B-D52E526DB697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2BA1F2C4-BBF6-4634-BA63-283B7BB937E8}">
      <dgm:prSet custT="1"/>
      <dgm:spPr/>
      <dgm:t>
        <a:bodyPr/>
        <a:lstStyle/>
        <a:p>
          <a:pPr algn="l" rtl="0"/>
          <a:r>
            <a:rPr lang="cs-CZ" sz="1600" b="0" i="0" u="none" dirty="0">
              <a:solidFill>
                <a:schemeClr val="tx1"/>
              </a:solidFill>
              <a:effectLst/>
              <a:latin typeface="Hind Regular"/>
            </a:rPr>
            <a:t>Starobní důchod - určuje se procentní sazbou z výpočtového základu podle získané doby pojištění.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DC3F5738-4D5A-441E-B940-5ABDEA8D92DC}" type="parTrans" cxnId="{B586479F-634A-4770-B5BE-87F282B6A7AD}">
      <dgm:prSet/>
      <dgm:spPr/>
      <dgm:t>
        <a:bodyPr/>
        <a:lstStyle/>
        <a:p>
          <a:endParaRPr lang="cs-CZ"/>
        </a:p>
      </dgm:t>
    </dgm:pt>
    <dgm:pt modelId="{854BBE5E-7C20-4855-B330-7365D36BCB90}" type="sibTrans" cxnId="{B586479F-634A-4770-B5BE-87F282B6A7AD}">
      <dgm:prSet/>
      <dgm:spPr/>
      <dgm:t>
        <a:bodyPr/>
        <a:lstStyle/>
        <a:p>
          <a:endParaRPr lang="cs-CZ"/>
        </a:p>
      </dgm:t>
    </dgm:pt>
    <dgm:pt modelId="{F2AE9C98-1483-4947-8885-8D0662916E76}">
      <dgm:prSet custT="1"/>
      <dgm:spPr/>
      <dgm:t>
        <a:bodyPr/>
        <a:lstStyle/>
        <a:p>
          <a:pPr algn="just" rtl="0"/>
          <a:r>
            <a:rPr lang="cs-CZ" sz="1600" b="1" u="none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PROCENTNÍ VÝMĚRA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DFB6073A-3683-4748-8959-87F3A5683249}" type="parTrans" cxnId="{DEC3D339-1F59-4476-8C1A-4AC15CCB5830}">
      <dgm:prSet/>
      <dgm:spPr/>
      <dgm:t>
        <a:bodyPr/>
        <a:lstStyle/>
        <a:p>
          <a:endParaRPr lang="cs-CZ"/>
        </a:p>
      </dgm:t>
    </dgm:pt>
    <dgm:pt modelId="{CE08903B-EC5C-4982-B265-3E523BB6450E}" type="sibTrans" cxnId="{DEC3D339-1F59-4476-8C1A-4AC15CCB5830}">
      <dgm:prSet/>
      <dgm:spPr/>
      <dgm:t>
        <a:bodyPr/>
        <a:lstStyle/>
        <a:p>
          <a:endParaRPr lang="cs-CZ"/>
        </a:p>
      </dgm:t>
    </dgm:pt>
    <dgm:pt modelId="{F7B40BFF-BBFA-425F-95CB-4100F6741394}">
      <dgm:prSet custT="1"/>
      <dgm:spPr/>
      <dgm:t>
        <a:bodyPr/>
        <a:lstStyle/>
        <a:p>
          <a:pPr algn="l" rtl="0"/>
          <a:r>
            <a:rPr lang="cs-CZ" sz="1600" b="0" i="0" dirty="0">
              <a:latin typeface="Hind Regular"/>
            </a:rPr>
            <a:t>Invalidní důchod - závisí na délce doby pojištění, příjmech dosahovaných před vznikem invalidity a na stupni invalidity.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A2865ACC-66A9-461E-9118-F455EB47DD46}" type="parTrans" cxnId="{91FFE86D-4872-4E14-BDF8-688773742764}">
      <dgm:prSet/>
      <dgm:spPr/>
      <dgm:t>
        <a:bodyPr/>
        <a:lstStyle/>
        <a:p>
          <a:endParaRPr lang="cs-CZ"/>
        </a:p>
      </dgm:t>
    </dgm:pt>
    <dgm:pt modelId="{9185AA84-E300-4AF6-9A76-ABDA4B830C2F}" type="sibTrans" cxnId="{91FFE86D-4872-4E14-BDF8-688773742764}">
      <dgm:prSet/>
      <dgm:spPr/>
      <dgm:t>
        <a:bodyPr/>
        <a:lstStyle/>
        <a:p>
          <a:endParaRPr lang="cs-CZ"/>
        </a:p>
      </dgm:t>
    </dgm:pt>
    <dgm:pt modelId="{000DF9DC-7E57-4C4D-9268-8385CD55EF11}">
      <dgm:prSet custT="1"/>
      <dgm:spPr/>
      <dgm:t>
        <a:bodyPr/>
        <a:lstStyle/>
        <a:p>
          <a:pPr algn="l" rtl="0"/>
          <a:r>
            <a:rPr lang="cs-CZ" sz="1600" u="none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Pozůstalostní důchody – závisí na délce</a:t>
          </a:r>
          <a:r>
            <a:rPr lang="cs-CZ" sz="1600" b="0" i="0" dirty="0">
              <a:latin typeface="Hind Regular"/>
            </a:rPr>
            <a:t> doby důchodového pojištění zemřelé osoby a výši jejích výdělků dosažených v rozhodném období.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D850CFB7-24DC-44EF-82C9-42592254220A}" type="parTrans" cxnId="{5A5F009F-DE44-40DE-8419-1659B87388D7}">
      <dgm:prSet/>
      <dgm:spPr/>
      <dgm:t>
        <a:bodyPr/>
        <a:lstStyle/>
        <a:p>
          <a:endParaRPr lang="cs-CZ"/>
        </a:p>
      </dgm:t>
    </dgm:pt>
    <dgm:pt modelId="{36BA7ED1-6202-4DDF-9FC4-CB86693227BA}" type="sibTrans" cxnId="{5A5F009F-DE44-40DE-8419-1659B87388D7}">
      <dgm:prSet/>
      <dgm:spPr/>
      <dgm:t>
        <a:bodyPr/>
        <a:lstStyle/>
        <a:p>
          <a:endParaRPr lang="cs-CZ"/>
        </a:p>
      </dgm:t>
    </dgm:pt>
    <dgm:pt modelId="{A677F494-A92C-4BF0-A32B-601F842A1029}" type="pres">
      <dgm:prSet presAssocID="{DC4CD012-BC42-4B13-B10E-5290CC8BF3E5}" presName="Name0" presStyleCnt="0">
        <dgm:presLayoutVars>
          <dgm:dir/>
          <dgm:animLvl val="lvl"/>
          <dgm:resizeHandles val="exact"/>
        </dgm:presLayoutVars>
      </dgm:prSet>
      <dgm:spPr/>
    </dgm:pt>
    <dgm:pt modelId="{9F3DB715-C967-45B2-A1F4-B7ED4D9D894C}" type="pres">
      <dgm:prSet presAssocID="{211E8FCF-B016-48E6-962C-D107341643F9}" presName="linNode" presStyleCnt="0"/>
      <dgm:spPr/>
    </dgm:pt>
    <dgm:pt modelId="{143FAA0B-ECFA-46E7-BCBA-5C58C3CA3162}" type="pres">
      <dgm:prSet presAssocID="{211E8FCF-B016-48E6-962C-D107341643F9}" presName="parentText" presStyleLbl="node1" presStyleIdx="0" presStyleCnt="1" custLinFactNeighborX="794" custLinFactNeighborY="2992">
        <dgm:presLayoutVars>
          <dgm:chMax val="1"/>
          <dgm:bulletEnabled val="1"/>
        </dgm:presLayoutVars>
      </dgm:prSet>
      <dgm:spPr/>
    </dgm:pt>
    <dgm:pt modelId="{BA1E5CBC-7067-4102-AFD3-38A3F028E291}" type="pres">
      <dgm:prSet presAssocID="{211E8FCF-B016-48E6-962C-D107341643F9}" presName="descendantText" presStyleLbl="alignAccFollowNode1" presStyleIdx="0" presStyleCnt="1" custScaleY="121086">
        <dgm:presLayoutVars>
          <dgm:bulletEnabled val="1"/>
        </dgm:presLayoutVars>
      </dgm:prSet>
      <dgm:spPr/>
    </dgm:pt>
  </dgm:ptLst>
  <dgm:cxnLst>
    <dgm:cxn modelId="{685D9135-0E24-4B9E-B1B7-A2C857F9C2B2}" type="presOf" srcId="{000DF9DC-7E57-4C4D-9268-8385CD55EF11}" destId="{BA1E5CBC-7067-4102-AFD3-38A3F028E291}" srcOrd="0" destOrd="6" presId="urn:microsoft.com/office/officeart/2005/8/layout/vList5"/>
    <dgm:cxn modelId="{DEC3D339-1F59-4476-8C1A-4AC15CCB5830}" srcId="{211E8FCF-B016-48E6-962C-D107341643F9}" destId="{F2AE9C98-1483-4947-8885-8D0662916E76}" srcOrd="3" destOrd="0" parTransId="{DFB6073A-3683-4748-8959-87F3A5683249}" sibTransId="{CE08903B-EC5C-4982-B265-3E523BB6450E}"/>
    <dgm:cxn modelId="{2236A759-EB53-43A8-983B-05C72B67AB52}" type="presOf" srcId="{7B4B365E-6466-425E-ADEE-D4D191CF6A9C}" destId="{BA1E5CBC-7067-4102-AFD3-38A3F028E291}" srcOrd="0" destOrd="1" presId="urn:microsoft.com/office/officeart/2005/8/layout/vList5"/>
    <dgm:cxn modelId="{55012962-3922-40CC-9E6B-D52E526DB697}" srcId="{211E8FCF-B016-48E6-962C-D107341643F9}" destId="{7B4B365E-6466-425E-ADEE-D4D191CF6A9C}" srcOrd="1" destOrd="0" parTransId="{B671B77E-21DC-4401-A9F6-D56844AD5468}" sibTransId="{92D30F6E-90AD-4177-8068-B24343D40000}"/>
    <dgm:cxn modelId="{D647146A-1C01-445F-9A49-3650ED574CF0}" type="presOf" srcId="{F7B40BFF-BBFA-425F-95CB-4100F6741394}" destId="{BA1E5CBC-7067-4102-AFD3-38A3F028E291}" srcOrd="0" destOrd="5" presId="urn:microsoft.com/office/officeart/2005/8/layout/vList5"/>
    <dgm:cxn modelId="{C364C06B-9802-401C-B788-C5CF3FF9F676}" type="presOf" srcId="{DC4CD012-BC42-4B13-B10E-5290CC8BF3E5}" destId="{A677F494-A92C-4BF0-A32B-601F842A1029}" srcOrd="0" destOrd="0" presId="urn:microsoft.com/office/officeart/2005/8/layout/vList5"/>
    <dgm:cxn modelId="{91FFE86D-4872-4E14-BDF8-688773742764}" srcId="{211E8FCF-B016-48E6-962C-D107341643F9}" destId="{F7B40BFF-BBFA-425F-95CB-4100F6741394}" srcOrd="5" destOrd="0" parTransId="{A2865ACC-66A9-461E-9118-F455EB47DD46}" sibTransId="{9185AA84-E300-4AF6-9A76-ABDA4B830C2F}"/>
    <dgm:cxn modelId="{B7CB2A6F-B34A-4F74-A68A-3384CBAE0738}" srcId="{211E8FCF-B016-48E6-962C-D107341643F9}" destId="{D7C56515-282A-4696-8AC2-03E8C09B3EBF}" srcOrd="2" destOrd="0" parTransId="{4839C68A-3C19-4030-8F43-17F874585185}" sibTransId="{9A3DD62A-6D83-40C8-96FE-A57073CABADF}"/>
    <dgm:cxn modelId="{DCA9B786-A362-43D4-BA0E-C826EFDDE1DC}" type="presOf" srcId="{211E8FCF-B016-48E6-962C-D107341643F9}" destId="{143FAA0B-ECFA-46E7-BCBA-5C58C3CA3162}" srcOrd="0" destOrd="0" presId="urn:microsoft.com/office/officeart/2005/8/layout/vList5"/>
    <dgm:cxn modelId="{AD0D3288-02B5-4373-8A3D-C95D4F8BFD39}" srcId="{211E8FCF-B016-48E6-962C-D107341643F9}" destId="{C6F9BA6E-ECC2-4D64-B65C-9556D764313B}" srcOrd="0" destOrd="0" parTransId="{68ACE41B-2EC5-403F-A5C3-9A001595C7F4}" sibTransId="{3EA293EE-8059-41AA-AE9A-C1287F82C235}"/>
    <dgm:cxn modelId="{20F9728A-9323-4BE9-B42D-166BFB5FD56C}" srcId="{DC4CD012-BC42-4B13-B10E-5290CC8BF3E5}" destId="{211E8FCF-B016-48E6-962C-D107341643F9}" srcOrd="0" destOrd="0" parTransId="{9390CA31-54E1-47E3-A213-91961606AF6E}" sibTransId="{8DDB67B6-0BFB-463F-B072-C20812FB16A4}"/>
    <dgm:cxn modelId="{5A5F009F-DE44-40DE-8419-1659B87388D7}" srcId="{211E8FCF-B016-48E6-962C-D107341643F9}" destId="{000DF9DC-7E57-4C4D-9268-8385CD55EF11}" srcOrd="6" destOrd="0" parTransId="{D850CFB7-24DC-44EF-82C9-42592254220A}" sibTransId="{36BA7ED1-6202-4DDF-9FC4-CB86693227BA}"/>
    <dgm:cxn modelId="{B586479F-634A-4770-B5BE-87F282B6A7AD}" srcId="{211E8FCF-B016-48E6-962C-D107341643F9}" destId="{2BA1F2C4-BBF6-4634-BA63-283B7BB937E8}" srcOrd="4" destOrd="0" parTransId="{DC3F5738-4D5A-441E-B940-5ABDEA8D92DC}" sibTransId="{854BBE5E-7C20-4855-B330-7365D36BCB90}"/>
    <dgm:cxn modelId="{B3943AA0-26C2-405D-9773-102F9150784C}" type="presOf" srcId="{C6F9BA6E-ECC2-4D64-B65C-9556D764313B}" destId="{BA1E5CBC-7067-4102-AFD3-38A3F028E291}" srcOrd="0" destOrd="0" presId="urn:microsoft.com/office/officeart/2005/8/layout/vList5"/>
    <dgm:cxn modelId="{1DAD04A6-5966-42D4-863D-DF150A091072}" type="presOf" srcId="{F2AE9C98-1483-4947-8885-8D0662916E76}" destId="{BA1E5CBC-7067-4102-AFD3-38A3F028E291}" srcOrd="0" destOrd="3" presId="urn:microsoft.com/office/officeart/2005/8/layout/vList5"/>
    <dgm:cxn modelId="{0093D7C4-6DF3-4D19-B8B8-FBFF9011385E}" type="presOf" srcId="{D7C56515-282A-4696-8AC2-03E8C09B3EBF}" destId="{BA1E5CBC-7067-4102-AFD3-38A3F028E291}" srcOrd="0" destOrd="2" presId="urn:microsoft.com/office/officeart/2005/8/layout/vList5"/>
    <dgm:cxn modelId="{74E2CAE0-EDA4-423C-9641-E9EEF3D68807}" type="presOf" srcId="{2BA1F2C4-BBF6-4634-BA63-283B7BB937E8}" destId="{BA1E5CBC-7067-4102-AFD3-38A3F028E291}" srcOrd="0" destOrd="4" presId="urn:microsoft.com/office/officeart/2005/8/layout/vList5"/>
    <dgm:cxn modelId="{75741D15-878D-4B75-8950-B9602E68B3F8}" type="presParOf" srcId="{A677F494-A92C-4BF0-A32B-601F842A1029}" destId="{9F3DB715-C967-45B2-A1F4-B7ED4D9D894C}" srcOrd="0" destOrd="0" presId="urn:microsoft.com/office/officeart/2005/8/layout/vList5"/>
    <dgm:cxn modelId="{6616C79A-AFF7-464C-8ABC-24F161F1E4AF}" type="presParOf" srcId="{9F3DB715-C967-45B2-A1F4-B7ED4D9D894C}" destId="{143FAA0B-ECFA-46E7-BCBA-5C58C3CA3162}" srcOrd="0" destOrd="0" presId="urn:microsoft.com/office/officeart/2005/8/layout/vList5"/>
    <dgm:cxn modelId="{17ADF62E-2846-4602-BD45-BE72DF8182D1}" type="presParOf" srcId="{9F3DB715-C967-45B2-A1F4-B7ED4D9D894C}" destId="{BA1E5CBC-7067-4102-AFD3-38A3F028E2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31F58-13E5-42F4-AAAB-B80D5D77CA54}">
      <dsp:nvSpPr>
        <dsp:cNvPr id="0" name=""/>
        <dsp:cNvSpPr/>
      </dsp:nvSpPr>
      <dsp:spPr>
        <a:xfrm rot="16200000">
          <a:off x="-1206517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>
              <a:latin typeface="Hind Regular"/>
            </a:rPr>
            <a:t>Starobní důchod</a:t>
          </a:r>
        </a:p>
      </dsp:txBody>
      <dsp:txXfrm rot="5400000">
        <a:off x="4746" y="817562"/>
        <a:ext cx="1665289" cy="2452689"/>
      </dsp:txXfrm>
    </dsp:sp>
    <dsp:sp modelId="{D82ACC41-1CBC-484E-BA5E-494EDC6E7088}">
      <dsp:nvSpPr>
        <dsp:cNvPr id="0" name=""/>
        <dsp:cNvSpPr/>
      </dsp:nvSpPr>
      <dsp:spPr>
        <a:xfrm rot="16200000">
          <a:off x="583668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>
              <a:latin typeface="Hind Regular"/>
            </a:rPr>
            <a:t>Invalidní důchod I. – III. stupně</a:t>
          </a:r>
        </a:p>
      </dsp:txBody>
      <dsp:txXfrm rot="5400000">
        <a:off x="1794931" y="817562"/>
        <a:ext cx="1665289" cy="2452689"/>
      </dsp:txXfrm>
    </dsp:sp>
    <dsp:sp modelId="{F02F3271-A74E-433E-972C-3CDA19949603}">
      <dsp:nvSpPr>
        <dsp:cNvPr id="0" name=""/>
        <dsp:cNvSpPr/>
      </dsp:nvSpPr>
      <dsp:spPr>
        <a:xfrm rot="16200000">
          <a:off x="2373854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>
              <a:latin typeface="Hind Regular"/>
            </a:rPr>
            <a:t>Vdovský důchod</a:t>
          </a:r>
        </a:p>
      </dsp:txBody>
      <dsp:txXfrm rot="5400000">
        <a:off x="3585117" y="817562"/>
        <a:ext cx="1665289" cy="2452689"/>
      </dsp:txXfrm>
    </dsp:sp>
    <dsp:sp modelId="{3C8B0EA2-61D2-450E-AA92-E99262980522}">
      <dsp:nvSpPr>
        <dsp:cNvPr id="0" name=""/>
        <dsp:cNvSpPr/>
      </dsp:nvSpPr>
      <dsp:spPr>
        <a:xfrm rot="16200000">
          <a:off x="4164039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>
              <a:latin typeface="Hind Regular"/>
            </a:rPr>
            <a:t>Vdovecký důchod</a:t>
          </a:r>
        </a:p>
      </dsp:txBody>
      <dsp:txXfrm rot="5400000">
        <a:off x="5375302" y="817562"/>
        <a:ext cx="1665289" cy="2452689"/>
      </dsp:txXfrm>
    </dsp:sp>
    <dsp:sp modelId="{D86D93BC-4EED-46CF-B084-90A7D6000CC8}">
      <dsp:nvSpPr>
        <dsp:cNvPr id="0" name=""/>
        <dsp:cNvSpPr/>
      </dsp:nvSpPr>
      <dsp:spPr>
        <a:xfrm rot="16200000">
          <a:off x="5954225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>
              <a:latin typeface="Hind Regular"/>
            </a:rPr>
            <a:t>Sirotčí důchod</a:t>
          </a:r>
        </a:p>
      </dsp:txBody>
      <dsp:txXfrm rot="5400000">
        <a:off x="7165488" y="817562"/>
        <a:ext cx="1665289" cy="2452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E5CBC-7067-4102-AFD3-38A3F028E291}">
      <dsp:nvSpPr>
        <dsp:cNvPr id="0" name=""/>
        <dsp:cNvSpPr/>
      </dsp:nvSpPr>
      <dsp:spPr>
        <a:xfrm rot="5400000">
          <a:off x="3813543" y="-578944"/>
          <a:ext cx="4320480" cy="562238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u="none" kern="1200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ZÁKLADNÍ VÝMĚRA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u="none" kern="1200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od 2022 – 3 900,- Kč (od 1. 1. 2023 – 4 040,- Kč)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u="none" kern="1200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Stanovená pevnou částkou stejnou pro všechny druhy důchodů bez ohledu na délku doby pojištění a výši výdělků.</a:t>
          </a:r>
          <a:br>
            <a:rPr lang="cs-CZ" sz="1600" u="none" kern="1200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</a:b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u="none" kern="1200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PROCENTNÍ VÝMĚRA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i="0" u="none" kern="1200" dirty="0">
              <a:solidFill>
                <a:schemeClr val="tx1"/>
              </a:solidFill>
              <a:effectLst/>
              <a:latin typeface="Hind Regular"/>
            </a:rPr>
            <a:t>Starobní důchod - určuje se procentní sazbou z výpočtového základu podle získané doby pojištění.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i="0" kern="1200" dirty="0">
              <a:latin typeface="Hind Regular"/>
            </a:rPr>
            <a:t>Invalidní důchod - závisí na délce doby pojištění, příjmech dosahovaných před vznikem invalidity a na stupni invalidity.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u="none" kern="1200" dirty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Pozůstalostní důchody – závisí na délce</a:t>
          </a:r>
          <a:r>
            <a:rPr lang="cs-CZ" sz="1600" b="0" i="0" kern="1200" dirty="0">
              <a:latin typeface="Hind Regular"/>
            </a:rPr>
            <a:t> doby důchodového pojištění zemřelé osoby a výši jejích výdělků dosažených v rozhodném období.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sp:txBody>
      <dsp:txXfrm rot="-5400000">
        <a:off x="3162591" y="282916"/>
        <a:ext cx="5411476" cy="3898664"/>
      </dsp:txXfrm>
    </dsp:sp>
    <dsp:sp modelId="{143FAA0B-ECFA-46E7-BCBA-5C58C3CA3162}">
      <dsp:nvSpPr>
        <dsp:cNvPr id="0" name=""/>
        <dsp:cNvSpPr/>
      </dsp:nvSpPr>
      <dsp:spPr>
        <a:xfrm>
          <a:off x="44641" y="4359"/>
          <a:ext cx="3162591" cy="446013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Hind Regular"/>
              <a:cs typeface="Arial" panose="020B0604020202020204" pitchFamily="34" charset="0"/>
            </a:rPr>
            <a:t>Důchod se skládá ze dvou složek:</a:t>
          </a:r>
        </a:p>
      </dsp:txBody>
      <dsp:txXfrm>
        <a:off x="199026" y="158744"/>
        <a:ext cx="2853821" cy="4151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18.11.2022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2894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5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18.11.2022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cssz.cz/web/cz/starobni-duchod-podrobne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cs/photos/ruce-skl%C3%A1dac%C3%AD-%C5%BEena-star%C3%A9-prst-1209337/" TargetMode="External"/><Relationship Id="rId2" Type="http://schemas.openxmlformats.org/officeDocument/2006/relationships/hyperlink" Target="https://www.cssz.cz/web/cz/duchody-obecne-informa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5. Důchodové pojištění a dávky </a:t>
            </a:r>
            <a:br>
              <a:rPr lang="cs-CZ" b="1" dirty="0"/>
            </a:br>
            <a:r>
              <a:rPr lang="cs-CZ" b="1" dirty="0"/>
              <a:t>z něj plynoucí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Sociální politika 2</a:t>
            </a:r>
          </a:p>
          <a:p>
            <a:endParaRPr lang="cs-CZ" dirty="0"/>
          </a:p>
          <a:p>
            <a:r>
              <a:rPr lang="cs-CZ" sz="2400" dirty="0"/>
              <a:t>Mgr. Jan Matěj Bejček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Náhradní doba pojištění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330066"/>
              </a:buClr>
              <a:buSzPct val="7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Do doby pojištění se započítává i tzv. náhradní doba pojištění (§ 5 zákona o důchodovém pojištění), avšak pouze v rozsahu 80 %, pokud jde o:</a:t>
            </a:r>
          </a:p>
          <a:p>
            <a:pPr marL="800100" lvl="1" indent="-3429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dobu studia (studium probíhající po 31. prosinci 2009 se však 	již za náhradní dobu pojištění nepovažuje),</a:t>
            </a:r>
          </a:p>
          <a:p>
            <a:pPr marL="800100" lvl="1" indent="-3429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dobu vedení v evidenci úřadu práce jako uchazeči 	o zaměstnání, jestliže náleží podpora v nezaměstnanosti nebo 	podpora při rekvalifikaci a v rozsahu tří let také doba, kdy 	uvedené dávky nenáleží s tím, že před dosažením věku 55 let, se do ní započítává v rozsahu nejvýše jednoho roku,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84939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Náhradní doba pojištění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30287" lvl="2" indent="-4572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doby, po které jsou osoby se zdravotním postižením zařazené v teoretické a praktické přípravě pro zaměstnání nebo jinou výdělečnou činnost,</a:t>
            </a:r>
          </a:p>
          <a:p>
            <a:pPr marL="1030287" lvl="2" indent="-4572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doba výkonu civilní služby a</a:t>
            </a:r>
          </a:p>
          <a:p>
            <a:pPr marL="1030287" lvl="2" indent="-4572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doba pobírání invalidního důchodu pro invaliditu třetího stupně (před 1. lednem 2010 doba pobírání plného invalidního důchodu).</a:t>
            </a:r>
          </a:p>
        </p:txBody>
      </p:sp>
    </p:spTree>
    <p:extLst>
      <p:ext uri="{BB962C8B-B14F-4D97-AF65-F5344CB8AC3E}">
        <p14:creationId xmlns:p14="http://schemas.microsoft.com/office/powerpoint/2010/main" val="19374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Starobní důchod – podmínky nároku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Pojištěnec má nárok na starobní důchod, jestliže </a:t>
            </a:r>
            <a:r>
              <a:rPr lang="cs-CZ" sz="2200" b="1" dirty="0">
                <a:latin typeface="Hind Regular"/>
              </a:rPr>
              <a:t>získal potřebnou dobu pojištění a dosáhl stanoveného věku (důchodový věk)</a:t>
            </a:r>
            <a:r>
              <a:rPr lang="cs-CZ" sz="2200" dirty="0">
                <a:latin typeface="Hind Regular"/>
              </a:rPr>
              <a:t>, popř. splňuje další podmínky stanovené v zákoně.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Doba pojištění je stanovena v zákoně o důchodovém pojištění a pro pojištěnce, který dosáhl důchodového věku po roce 2018 je stanovena v délce 35 let (podrobněji viz § 29, zákona č. 155/1995 Sb., o důchodovém pojištění).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Zákon umožňuje využít institutu tzv. předčasného starobního důchodu (starobní důchod před dosažením důchodového věku) – viz § 31, zákona č. 155/1995 Sb., o důchodovém pojištění), který je však krácen.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71817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Starobní důchod – důchodový věk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547260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Důchodový věk je upraven v § 32, zákona č. 155/1995 Sb., o důchodovém pojištění, a je stanoven odlišně pro pojištěnce dle roku, ve kterém se narodili (pro porovnání je možné navštívit webové stránky ČSSZ - </a:t>
            </a:r>
            <a:r>
              <a:rPr lang="cs-CZ" sz="2400" dirty="0">
                <a:hlinkClick r:id="rId2"/>
              </a:rPr>
              <a:t>https://www.cssz.cz/web/</a:t>
            </a:r>
            <a:r>
              <a:rPr lang="cs-CZ" sz="2400" dirty="0" err="1">
                <a:hlinkClick r:id="rId2"/>
              </a:rPr>
              <a:t>cz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 err="1">
                <a:hlinkClick r:id="rId2"/>
              </a:rPr>
              <a:t>starobni-duchod-podrobne</a:t>
            </a:r>
            <a:r>
              <a:rPr lang="cs-CZ" sz="2400" dirty="0"/>
              <a:t>).</a:t>
            </a:r>
            <a:endParaRPr lang="cs-CZ" sz="2200" dirty="0">
              <a:latin typeface="Hind Regular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V současné době je důchodový věk pro pojištěnce narozené po roce 1971 stanoven na 65 let.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84168" y="1700808"/>
            <a:ext cx="2808312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ovéPole 3"/>
          <p:cNvSpPr txBox="1"/>
          <p:nvPr/>
        </p:nvSpPr>
        <p:spPr>
          <a:xfrm>
            <a:off x="8005255" y="17728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  <a:latin typeface="Hind Regular"/>
              </a:rPr>
              <a:t>Obr. 1</a:t>
            </a:r>
          </a:p>
        </p:txBody>
      </p:sp>
    </p:spTree>
    <p:extLst>
      <p:ext uri="{BB962C8B-B14F-4D97-AF65-F5344CB8AC3E}">
        <p14:creationId xmlns:p14="http://schemas.microsoft.com/office/powerpoint/2010/main" val="1694255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Výše starobního důchodu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9876" y="1556792"/>
            <a:ext cx="84249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Starobní důchod se skládá se </a:t>
            </a:r>
            <a:r>
              <a:rPr lang="cs-CZ" sz="2200" b="1" dirty="0">
                <a:latin typeface="Hind Regular"/>
              </a:rPr>
              <a:t>základní výměry </a:t>
            </a:r>
            <a:r>
              <a:rPr lang="cs-CZ" sz="2200" dirty="0">
                <a:latin typeface="Hind Regular"/>
              </a:rPr>
              <a:t>(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od 2022 – 3 900,- Kč, od 1. 1. 2023 – 4 040,- Kč) </a:t>
            </a:r>
            <a:r>
              <a:rPr lang="cs-CZ" sz="2200" dirty="0">
                <a:latin typeface="Hind Regular"/>
              </a:rPr>
              <a:t>a z </a:t>
            </a:r>
            <a:r>
              <a:rPr lang="cs-CZ" sz="2200" b="1" dirty="0">
                <a:latin typeface="Hind Regular"/>
              </a:rPr>
              <a:t>procentní výměry</a:t>
            </a:r>
            <a:r>
              <a:rPr lang="cs-CZ" sz="2200" dirty="0">
                <a:latin typeface="Hind Regular"/>
              </a:rPr>
              <a:t>, která se stanoví procentní sazbou z výpočtového základu podle rozhodné doby pojištění.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Při výpočtu výše starobního důchodu hraje roli: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rozhodné období 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vyloučené doby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vyměřovací 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všeobecný vyměřovací 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přepočítací koeficient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koeficient nárůstu všeobecného vyměřovacího základu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roční vyměřovací 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osobní vyměřovací 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výpočtový 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redukční hranice</a:t>
            </a:r>
            <a:endParaRPr lang="cs-CZ" dirty="0">
              <a:latin typeface="Hind Regular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88174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Invalidní důchod – podmínky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Pojištěnec  má nárok na invalidní důchod, jestliže nedosáhl věku 65 let a stal se:</a:t>
            </a:r>
          </a:p>
          <a:p>
            <a:pPr marL="0" lvl="0" indent="0" algn="just">
              <a:buNone/>
            </a:pPr>
            <a:endParaRPr lang="cs-CZ" sz="10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  <a:p>
            <a:pPr marL="457200" lvl="0" indent="-457200" algn="just">
              <a:buFont typeface="+mj-lt"/>
              <a:buAutoNum type="alphaLcParenR"/>
            </a:pPr>
            <a:r>
              <a:rPr lang="cs-CZ" sz="2200" dirty="0">
                <a:latin typeface="Hind Regular"/>
                <a:cs typeface="Arial" panose="020B0604020202020204" pitchFamily="34" charset="0"/>
              </a:rPr>
              <a:t>invalidním a získal potřebnou dobu pojištění, pokud nesplnil ke dni vzniku  invalidity  podmínky  nároku  na  starobní  důchod,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cs-CZ" sz="2200" dirty="0">
                <a:latin typeface="Hind Regular"/>
                <a:cs typeface="Arial" panose="020B0604020202020204" pitchFamily="34" charset="0"/>
              </a:rPr>
              <a:t>invalidním následkem pracovního úrazu.</a:t>
            </a:r>
          </a:p>
          <a:p>
            <a:pPr marL="0" lvl="0" indent="0" algn="just">
              <a:buNone/>
            </a:pPr>
            <a:endParaRPr lang="cs-CZ" sz="22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59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Invalidní důchod – posuzování invalidity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Pojištěnec je invalidní, jestliže z důvodu dlouhodobě nepříznivého zdravotního  stavu  nastal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pokles jeho pracovní schopnosti nejméně o 35 %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endParaRPr lang="cs-CZ" sz="1000" dirty="0">
              <a:latin typeface="Hind Regular"/>
              <a:cs typeface="Arial" panose="020B0604020202020204" pitchFamily="34" charset="0"/>
            </a:endParaRPr>
          </a:p>
          <a:p>
            <a:pPr lvl="0" algn="just"/>
            <a:r>
              <a:rPr lang="cs-CZ" sz="2200" u="sng" dirty="0">
                <a:latin typeface="Hind Regular"/>
                <a:cs typeface="Arial" panose="020B0604020202020204" pitchFamily="34" charset="0"/>
              </a:rPr>
              <a:t>Jestliže tedy pracovní schopnost pojištěnce poklesla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endParaRPr lang="cs-CZ" sz="1000" dirty="0">
              <a:latin typeface="Hind Regular"/>
            </a:endParaRPr>
          </a:p>
          <a:p>
            <a:pPr lvl="0"/>
            <a:r>
              <a:rPr lang="cs-CZ" sz="2200" dirty="0">
                <a:latin typeface="Hind Regular"/>
                <a:cs typeface="Arial" panose="020B0604020202020204" pitchFamily="34" charset="0"/>
              </a:rPr>
              <a:t>a)  nejméně o 35 %, avšak nejvíce o 49 %, jedná se o invaliditu I. stupně,</a:t>
            </a:r>
          </a:p>
          <a:p>
            <a:pPr lvl="0"/>
            <a:r>
              <a:rPr lang="cs-CZ" sz="2200" dirty="0">
                <a:latin typeface="Hind Regular"/>
                <a:cs typeface="Arial" panose="020B0604020202020204" pitchFamily="34" charset="0"/>
              </a:rPr>
              <a:t>b)  nejméně o 50 %, avšak nejvíce o 69 %, jedná se o invaliditu II. stupně,</a:t>
            </a:r>
          </a:p>
          <a:p>
            <a:pPr lvl="0"/>
            <a:r>
              <a:rPr lang="cs-CZ" sz="2200" dirty="0">
                <a:latin typeface="Hind Regular"/>
                <a:cs typeface="Arial" panose="020B0604020202020204" pitchFamily="34" charset="0"/>
              </a:rPr>
              <a:t>c) nejméně o 70 %, jedná se o invaliditu III. stupně.</a:t>
            </a:r>
          </a:p>
          <a:p>
            <a:pPr marL="0" lvl="0" indent="0" algn="just">
              <a:buNone/>
            </a:pPr>
            <a:endParaRPr lang="cs-CZ" sz="22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183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Pracovní schopnost a její pokles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b="1" dirty="0">
                <a:latin typeface="Hind Regular"/>
                <a:cs typeface="Arial" panose="020B0604020202020204" pitchFamily="34" charset="0"/>
              </a:rPr>
              <a:t>Pracovní  schopností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  se  rozumí  schopnost  pojištěnce  vykonávat výdělečnou  činnost  odpovídající  jeho  tělesným, smyslovým a duševním schopnostem,  s  přihlédnutím  k  dosaženému  vzdělání,  zkušenostem  a znalostem   a   předchozím   výdělečným  činnostem. </a:t>
            </a:r>
          </a:p>
          <a:p>
            <a:pPr algn="just"/>
            <a:r>
              <a:rPr lang="cs-CZ" sz="2200" b="1" dirty="0">
                <a:latin typeface="Hind Regular"/>
                <a:cs typeface="Arial" panose="020B0604020202020204" pitchFamily="34" charset="0"/>
              </a:rPr>
              <a:t>Poklesem  pracovní schopnosti 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se  rozumí pokles schopnosti vykonávat výdělečnou činnost v důsledku  omezení  tělesných,  smyslových  a  duševních  schopností  ve srovnání  se  stavem,  který  byl  u pojištěnce před vznikem dlouhodobě nepříznivého zdravotního stavu.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35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Invalidní důchod – doba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a) do 20 let méně než jeden rok,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b) od 20 let do 22 let jeden rok,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c) od 22 let do 24 let dva roky,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d) od 24 let do 26 let tři roky,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e) od 26 let do 28 let čtyři roky a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f) nad 28 let pět roků.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662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Invalidní důchod – rozhodné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Potřebná doba pojištění pro nárok na invalidní důchod se zjišťuje z období  před  vznikem  invalidity, a jde-li o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pojištěnce ve věku nad 28 let,  z  posledních  deseti  roků před vznikem invalidity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. 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r>
              <a:rPr lang="cs-CZ" sz="2200" b="1" dirty="0">
                <a:latin typeface="Hind Regular"/>
                <a:cs typeface="Arial" panose="020B0604020202020204" pitchFamily="34" charset="0"/>
              </a:rPr>
              <a:t>U pojištěnce staršího  38  let 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se  podmínka  potřebné  doby  pojištění pro nárok na invalidní  důchod považuje za splněnou též, byla-li tato doba získána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v období  posledních  20  let  před  vznikem  invalidity;  potřebná  doba pojištění  činí  přitom  10  roků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prezentace: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Důchodové pojištění – právní úprava v ČR, principy, způsoby financování</a:t>
            </a:r>
          </a:p>
          <a:p>
            <a:pPr algn="just"/>
            <a:r>
              <a:rPr lang="cs-CZ" sz="2200" dirty="0"/>
              <a:t>Dávky vyplácené z důchodového pojištění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000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Výše invalidního důchodu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základní výměry</a:t>
            </a:r>
            <a:r>
              <a:rPr lang="cs-CZ" altLang="cs-CZ" sz="2200" dirty="0">
                <a:latin typeface="Hind Regular"/>
              </a:rPr>
              <a:t> invalidního důchodu činí </a:t>
            </a:r>
            <a:r>
              <a:rPr lang="cs-CZ" altLang="cs-CZ" sz="2200" u="sng" dirty="0">
                <a:latin typeface="Hind Regular"/>
              </a:rPr>
              <a:t>3 900,- Kč měsíčně </a:t>
            </a:r>
            <a:r>
              <a:rPr lang="cs-CZ" altLang="cs-CZ" sz="2200" dirty="0">
                <a:latin typeface="Hind Regular"/>
              </a:rPr>
              <a:t>(od 1. 1. 2023 – 4 040,- Kč).</a:t>
            </a: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endParaRPr lang="cs-CZ" altLang="cs-CZ" sz="1000" dirty="0">
              <a:latin typeface="Hind Regular"/>
            </a:endParaRP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</a:rPr>
              <a:t>Výše  </a:t>
            </a:r>
            <a:r>
              <a:rPr lang="cs-CZ" altLang="cs-CZ" sz="2200" u="sng" dirty="0">
                <a:latin typeface="Hind Regular"/>
              </a:rPr>
              <a:t>procentní  výměry</a:t>
            </a:r>
            <a:r>
              <a:rPr lang="cs-CZ" altLang="cs-CZ" sz="2200" dirty="0">
                <a:latin typeface="Hind Regular"/>
              </a:rPr>
              <a:t> invalidního důchodu činí za každý celý rok doby pojištění:</a:t>
            </a: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endParaRPr lang="cs-CZ" altLang="cs-CZ" sz="1000" dirty="0">
              <a:latin typeface="Hind Regular"/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/>
            </a:pPr>
            <a:r>
              <a:rPr lang="cs-CZ" altLang="cs-CZ" sz="2200" u="sng" dirty="0">
                <a:latin typeface="Hind Regular"/>
              </a:rPr>
              <a:t>0,5  %</a:t>
            </a:r>
            <a:r>
              <a:rPr lang="cs-CZ" altLang="cs-CZ" sz="2200" i="1" dirty="0">
                <a:latin typeface="Hind Regular"/>
              </a:rPr>
              <a:t>  </a:t>
            </a:r>
            <a:r>
              <a:rPr lang="cs-CZ" altLang="cs-CZ" sz="2200" dirty="0">
                <a:latin typeface="Hind Regular"/>
              </a:rPr>
              <a:t>výpočtového základu měsíčně, jedná-li se o invalidní důchod pro invaliditu </a:t>
            </a:r>
            <a:r>
              <a:rPr lang="cs-CZ" altLang="cs-CZ" sz="2200" i="1" dirty="0">
                <a:latin typeface="Hind Regular"/>
              </a:rPr>
              <a:t>I. stupně</a:t>
            </a:r>
            <a:r>
              <a:rPr lang="cs-CZ" altLang="cs-CZ" sz="2200" dirty="0">
                <a:latin typeface="Hind Regular"/>
              </a:rPr>
              <a:t>, 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/>
            </a:pPr>
            <a:r>
              <a:rPr lang="cs-CZ" altLang="cs-CZ" sz="2200" u="sng" dirty="0">
                <a:latin typeface="Hind Regular"/>
              </a:rPr>
              <a:t>0,75  %</a:t>
            </a:r>
            <a:r>
              <a:rPr lang="cs-CZ" altLang="cs-CZ" sz="2200" dirty="0">
                <a:latin typeface="Hind Regular"/>
              </a:rPr>
              <a:t> výpočtového základu měsíčně, jedná-li se o invalidní důchod pro invaliditu </a:t>
            </a:r>
            <a:r>
              <a:rPr lang="cs-CZ" altLang="cs-CZ" sz="2200" i="1" dirty="0">
                <a:latin typeface="Hind Regular"/>
              </a:rPr>
              <a:t>II. stupně</a:t>
            </a:r>
            <a:r>
              <a:rPr lang="cs-CZ" altLang="cs-CZ" sz="2200" dirty="0">
                <a:latin typeface="Hind Regular"/>
              </a:rPr>
              <a:t>,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/>
            </a:pPr>
            <a:r>
              <a:rPr lang="cs-CZ" altLang="cs-CZ" sz="2200" u="sng" dirty="0">
                <a:latin typeface="Hind Regular"/>
              </a:rPr>
              <a:t>1,5  %</a:t>
            </a:r>
            <a:r>
              <a:rPr lang="cs-CZ" altLang="cs-CZ" sz="2200" dirty="0">
                <a:latin typeface="Hind Regular"/>
              </a:rPr>
              <a:t>  výpočtového základu měsíčně, jedná-li se o invalidní důchod pro invaliditu </a:t>
            </a:r>
            <a:r>
              <a:rPr lang="cs-CZ" altLang="cs-CZ" sz="2200" i="1" dirty="0">
                <a:latin typeface="Hind Regular"/>
              </a:rPr>
              <a:t>III. stupně</a:t>
            </a:r>
            <a:r>
              <a:rPr lang="cs-CZ" altLang="cs-CZ" sz="2200" dirty="0">
                <a:latin typeface="Hind Regular"/>
              </a:rPr>
              <a:t>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72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Invalidní důchod v mimořádných případech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SzPct val="100000"/>
            </a:pPr>
            <a:r>
              <a:rPr lang="cs-CZ" altLang="cs-CZ" sz="2200" dirty="0">
                <a:latin typeface="Hind Regular"/>
              </a:rPr>
              <a:t>Na  invalidní  důchod  pro  invaliditu třetího stupně má nárok též osoba,  která dosáhla aspoň 18 let věku, má trvalý pobyt na území České republiky  a  je invalidní pro invaliditu třetího stupně, jestliže tato invalidita  vznikla  před  dosažením  18  let  věku a tato osoba nebyla účastna  pojištění  po  potřebnou  dobu.</a:t>
            </a:r>
          </a:p>
          <a:p>
            <a:pPr algn="just">
              <a:spcBef>
                <a:spcPts val="600"/>
              </a:spcBef>
              <a:buSzPct val="100000"/>
            </a:pPr>
            <a:endParaRPr lang="cs-CZ" sz="1000" dirty="0">
              <a:latin typeface="Hind Regular"/>
            </a:endParaRPr>
          </a:p>
          <a:p>
            <a:pPr algn="just">
              <a:spcBef>
                <a:spcPts val="600"/>
              </a:spcBef>
              <a:buSzPct val="100000"/>
            </a:pPr>
            <a:r>
              <a:rPr lang="cs-CZ" sz="2200" dirty="0">
                <a:latin typeface="Hind Regular"/>
              </a:rPr>
              <a:t>Za invaliditu třetího stupně se pro tyto účely považuje též takové omezení tělesných, smyslových nebo duševních schopností, které má za následek neschopnost soustavné přípravy k pracovnímu uplatnění.</a:t>
            </a: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94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Výše invalidní důchod v mimořádných případech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</a:rPr>
              <a:t>Základní výměra je stejná jako v případě invalidního důchodu, výše </a:t>
            </a:r>
            <a:r>
              <a:rPr lang="cs-CZ" altLang="cs-CZ" sz="2200" u="sng" dirty="0">
                <a:latin typeface="Hind Regular"/>
              </a:rPr>
              <a:t>procentní výměry</a:t>
            </a:r>
            <a:r>
              <a:rPr lang="cs-CZ" altLang="cs-CZ" sz="2200" dirty="0">
                <a:latin typeface="Hind Regular"/>
              </a:rPr>
              <a:t> invalidního důchodu činí </a:t>
            </a:r>
            <a:r>
              <a:rPr lang="cs-CZ" altLang="cs-CZ" sz="2200" i="1" dirty="0">
                <a:latin typeface="Hind Regular"/>
              </a:rPr>
              <a:t>měsíčně </a:t>
            </a:r>
            <a:r>
              <a:rPr lang="cs-CZ" altLang="cs-CZ" sz="2200" u="sng" dirty="0">
                <a:latin typeface="Hind Regular"/>
              </a:rPr>
              <a:t>45 %  výpočtového  základu</a:t>
            </a:r>
            <a:r>
              <a:rPr lang="cs-CZ" altLang="cs-CZ" sz="2200" dirty="0">
                <a:latin typeface="Hind Regular"/>
              </a:rPr>
              <a:t>;  </a:t>
            </a:r>
          </a:p>
          <a:p>
            <a:pPr marL="0" indent="0" algn="just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</a:rPr>
              <a:t>pro  účely  stanovení výpočtového  základu  se za osobní vyměřovací základ považuje všeobecný vyměřovací základ, který o dva roky předchází roku přiznání invalidního důchodu, vynásobený přepočítacím koeficientem pro úpravu tohoto  všeobecného  vyměřovacího  základu.</a:t>
            </a:r>
          </a:p>
        </p:txBody>
      </p:sp>
    </p:spTree>
    <p:extLst>
      <p:ext uri="{BB962C8B-B14F-4D97-AF65-F5344CB8AC3E}">
        <p14:creationId xmlns:p14="http://schemas.microsoft.com/office/powerpoint/2010/main" val="1357868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Vdovský/vdovecký důchod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Vdovský a vdovecký důchod patří mezi pozůstalostní důchody (tzv. odvozené). </a:t>
            </a:r>
          </a:p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Náleží pozůstalému po zemřelé osobě, která byla/ byl poživatelem starobního nebo invalidního důchodu, nebo</a:t>
            </a:r>
          </a:p>
          <a:p>
            <a:pPr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splnila ke dni smrti podmínku potřebné doby pojištění pro nárok na invalidní důchod nebo podmínky nároku na starobní důchod anebo zemřela následkem pracovního úrazu. </a:t>
            </a:r>
          </a:p>
          <a:p>
            <a:pPr mar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algn="just"/>
            <a:r>
              <a:rPr lang="cs-CZ" sz="2200" i="1" dirty="0">
                <a:latin typeface="Hind Regular"/>
                <a:cs typeface="Arial" panose="020B0604020202020204" pitchFamily="34" charset="0"/>
              </a:rPr>
              <a:t>Tzn., že pro nárok na vdovský/vdovecký důchod nestačí pouze nastalá sociální událost „úmrtí živitele“, ale je potřeba ještě splnit jednu z výše uvedených podmínek. </a:t>
            </a:r>
          </a:p>
        </p:txBody>
      </p:sp>
    </p:spTree>
    <p:extLst>
      <p:ext uri="{BB962C8B-B14F-4D97-AF65-F5344CB8AC3E}">
        <p14:creationId xmlns:p14="http://schemas.microsoft.com/office/powerpoint/2010/main" val="3029691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dlouho náleží výplata vdovského/vdoveckého důchodu?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/>
            <a:r>
              <a:rPr lang="cs-CZ" sz="2200" b="1" dirty="0">
                <a:latin typeface="Hind Regular"/>
                <a:cs typeface="Arial" panose="020B0604020202020204" pitchFamily="34" charset="0"/>
              </a:rPr>
              <a:t>Vdovský/vdovecký důchod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 náleží po dobu jednoho roku od smrti manžela/manželky. Po uplynutí této doby má vdova/vdovec nárok na vdovský/vdovecký důchod, jestliže: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pečuje o nezaopatřené dítě,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pečuje o dítě, které je závislé na péči jiné osoby ve stupni II až IV,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pečuje o svého rodiče nebo rodiče zemřelého manžela/</a:t>
            </a:r>
            <a:r>
              <a:rPr lang="cs-CZ" sz="1800" i="1" dirty="0" err="1">
                <a:latin typeface="Hind Regular"/>
                <a:cs typeface="Arial" panose="020B0604020202020204" pitchFamily="34" charset="0"/>
              </a:rPr>
              <a:t>ky</a:t>
            </a:r>
            <a:r>
              <a:rPr lang="cs-CZ" sz="1800" i="1" dirty="0">
                <a:latin typeface="Hind Regular"/>
                <a:cs typeface="Arial" panose="020B0604020202020204" pitchFamily="34" charset="0"/>
              </a:rPr>
              <a:t>, který s ní/m žije v domácnosti a je závislý na péči jiné osoby ve stupni II až IV,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je invalidní ve třetím stupni,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dosáhl/a zákonem stanoveného  věku.</a:t>
            </a:r>
          </a:p>
          <a:p>
            <a:pPr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vznikne znovu, jestliže nastane jedna z výše uvedených podmínek do dvou let po zániku dřívějšího nároku na vdovský/vdovecký důchod.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51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Zánik nároku na vdovský/vdovecký důchod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>
                <a:latin typeface="Hind Regular"/>
              </a:rPr>
              <a:t>Nárok na výplatu zaniká, pokud po 12 měsících výplaty nedojde ke splnění alespoň jedné z výše uvedených podmínek, případně pokud jedna z podmínek nenastane do dvou let od zániku nároku na pozůstalostní důchod. 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>
                <a:latin typeface="Hind Regular"/>
              </a:rPr>
              <a:t>Nárok na pozůstalostní důchod zaniká také uzavřením nového manželství nebo dnem právní moci rozhodnutí soudu o tom, že vdovec/vdova úmyslně způsobil/a smrt manželky/manžela jako pachatel/</a:t>
            </a:r>
            <a:r>
              <a:rPr lang="cs-CZ" altLang="cs-CZ" sz="2200" dirty="0" err="1">
                <a:latin typeface="Hind Regular"/>
              </a:rPr>
              <a:t>ka</a:t>
            </a:r>
            <a:r>
              <a:rPr lang="cs-CZ" altLang="cs-CZ" sz="2200" dirty="0">
                <a:latin typeface="Hind Regular"/>
              </a:rPr>
              <a:t>, spolupachatel/</a:t>
            </a:r>
            <a:r>
              <a:rPr lang="cs-CZ" altLang="cs-CZ" sz="2200" dirty="0" err="1">
                <a:latin typeface="Hind Regular"/>
              </a:rPr>
              <a:t>ka</a:t>
            </a:r>
            <a:r>
              <a:rPr lang="cs-CZ" altLang="cs-CZ" sz="2200" dirty="0">
                <a:latin typeface="Hind Regular"/>
              </a:rPr>
              <a:t> nebo účastník/účastnice trestného činu.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433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Výše vdovského/vdoveckého důchodu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625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důchodu se skládá ze dvou složek, a to ze základní výměry a z procentní výměry.</a:t>
            </a:r>
          </a:p>
          <a:p>
            <a:pPr algn="just">
              <a:lnSpc>
                <a:spcPct val="80000"/>
              </a:lnSpc>
              <a:spcBef>
                <a:spcPts val="625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základní výměry </a:t>
            </a:r>
            <a:r>
              <a:rPr lang="cs-CZ" altLang="cs-CZ" sz="2200" dirty="0">
                <a:latin typeface="Hind Regular"/>
              </a:rPr>
              <a:t>důchodu činí </a:t>
            </a:r>
            <a:r>
              <a:rPr lang="cs-CZ" altLang="cs-CZ" sz="2200" u="sng" dirty="0">
                <a:latin typeface="Hind Regular"/>
              </a:rPr>
              <a:t>3 900,- Kč měsíčně </a:t>
            </a:r>
            <a:r>
              <a:rPr lang="cs-CZ" altLang="cs-CZ" sz="2200" dirty="0">
                <a:latin typeface="Hind Regular"/>
              </a:rPr>
              <a:t>(od 1. 1. 2023 – 4 040,- Kč).</a:t>
            </a:r>
          </a:p>
          <a:p>
            <a:pPr algn="just">
              <a:lnSpc>
                <a:spcPct val="80000"/>
              </a:lnSpc>
              <a:spcBef>
                <a:spcPts val="625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procentní výměry </a:t>
            </a:r>
            <a:r>
              <a:rPr lang="cs-CZ" altLang="cs-CZ" sz="2200" dirty="0">
                <a:latin typeface="Hind Regular"/>
              </a:rPr>
              <a:t>důchodu činí </a:t>
            </a:r>
            <a:r>
              <a:rPr lang="cs-CZ" altLang="cs-CZ" sz="2200" u="sng" dirty="0">
                <a:latin typeface="Hind Regular"/>
              </a:rPr>
              <a:t>50 % procentní výměry starobního nebo invalidního důchodu pro invaliditu třetího stupně</a:t>
            </a:r>
            <a:r>
              <a:rPr lang="cs-CZ" altLang="cs-CZ" sz="2200" dirty="0">
                <a:latin typeface="Hind Regular"/>
              </a:rPr>
              <a:t>), na který měl nebo by měl nárok zemřelý v době smrti.</a:t>
            </a:r>
          </a:p>
          <a:p>
            <a:pPr marL="0" indent="0" algn="just">
              <a:lnSpc>
                <a:spcPct val="80000"/>
              </a:lnSpc>
              <a:spcBef>
                <a:spcPts val="625"/>
              </a:spcBef>
              <a:buSzPct val="100000"/>
              <a:buNone/>
            </a:pPr>
            <a:endParaRPr lang="cs-CZ" alt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04163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Sirotčí důchod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má nezaopatřené dítě, zemřel-li rodič (osvojitel) dítěte nebo osoba, která převzala dítě do péče nahrazující péči rodičů a dítě bylo na tuto osobu v době její smrti převážně odkázáno výživou, kterou nemohli ze závažných důvodů zajistit jeho rodiče.</a:t>
            </a:r>
          </a:p>
          <a:p>
            <a:pPr marL="0" lvl="0" indent="0" algn="just">
              <a:buNone/>
            </a:pPr>
            <a:endParaRPr lang="cs-CZ" sz="1000" dirty="0">
              <a:latin typeface="Hind Regular"/>
              <a:cs typeface="Arial" panose="020B0604020202020204" pitchFamily="34" charset="0"/>
            </a:endParaRPr>
          </a:p>
          <a:p>
            <a:pPr algn="just"/>
            <a:r>
              <a:rPr lang="cs-CZ" sz="2200" i="1" dirty="0">
                <a:latin typeface="Hind Regular"/>
                <a:cs typeface="Arial" panose="020B0604020202020204" pitchFamily="34" charset="0"/>
              </a:rPr>
              <a:t>S účinností od 1. 2. 2018 se zmírnily podmínky nároku na sirotčí důchod. Osiřelé nezaopatřené dítě má nově nárok i v případě, že zemřelá osoba (zpravidla rodič) starší 28 let v období deseti let před úmrtím odpracovala aspoň jeden rok anebo zemřelá osoba starší 38 let v období dvaceti let před úmrtím odpracovala aspoň dva roky. 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50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Nárok na sirotčí důchod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Oboustranně osiřelé dítě má nárok na sirotčí důchod po každém ze zemřelých rodičů.</a:t>
            </a:r>
          </a:p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na sirotčí důchod nevzniká po pěstounovi nebo jeho manželovi.</a:t>
            </a:r>
          </a:p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na sirotčí důchod zaniká osvojením. Dojde-li ke zrušení osvojení, vznikne nárok na sirotčí důchod znovu.</a:t>
            </a:r>
          </a:p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Zaniká, přestane-li platit podmínka nezaopatřenosti.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587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Nárok na sirotčí důchod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důchodu se skládá ze dvou složek, a to ze základní výměry a z procentní výměry.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základní výměry</a:t>
            </a:r>
            <a:r>
              <a:rPr lang="cs-CZ" altLang="cs-CZ" sz="2200" dirty="0">
                <a:latin typeface="Hind Regular"/>
              </a:rPr>
              <a:t> důchodu činí  </a:t>
            </a:r>
            <a:r>
              <a:rPr lang="cs-CZ" altLang="cs-CZ" sz="2200" u="sng" dirty="0">
                <a:latin typeface="Hind Regular"/>
              </a:rPr>
              <a:t>3 900,-Kč měsíčně (od 1. 1. 2023 – 4 040,- Kč)</a:t>
            </a:r>
            <a:r>
              <a:rPr lang="cs-CZ" altLang="cs-CZ" sz="2200" dirty="0">
                <a:latin typeface="Hind Regular"/>
              </a:rPr>
              <a:t>; v případě oboustranného sirotka náleží základní výměra pouze jednou.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procentní výměry</a:t>
            </a:r>
            <a:r>
              <a:rPr lang="cs-CZ" altLang="cs-CZ" sz="2200" dirty="0">
                <a:latin typeface="Hind Regular"/>
              </a:rPr>
              <a:t> důchodu činí </a:t>
            </a:r>
            <a:r>
              <a:rPr lang="cs-CZ" altLang="cs-CZ" sz="2200" u="sng" dirty="0">
                <a:latin typeface="Hind Regular"/>
              </a:rPr>
              <a:t>40 % procentní výměry důchodu, na který měl nebo by měl nárok zemřelý v době smrti</a:t>
            </a:r>
            <a:r>
              <a:rPr lang="cs-CZ" altLang="cs-CZ" sz="2200" dirty="0">
                <a:latin typeface="Hind Regular"/>
              </a:rPr>
              <a:t>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1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Důchodové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r>
              <a:rPr lang="cs-CZ" altLang="cs-CZ" sz="2200" i="1" dirty="0">
                <a:solidFill>
                  <a:srgbClr val="4E3B30"/>
                </a:solidFill>
                <a:latin typeface="Hind Regular"/>
              </a:rPr>
              <a:t>„V rámci základního důchodového pojištění jsou zabezpečeny všechny případy dlouhodobého ohrožení následkem sociální události, při které dochází ke ztrátě zdroje obživy (tedy výdělku) a schopnosti si takový zdroj opatřit. Podle příčiny vzniku a jim odpovídajících způsobů řešení jsou rozlišovány následující sociální situace zabezpečené dlouhodobými dávkami: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200" i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stáří,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200" i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invalidita,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200" i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ovdovění a osiření.“  </a:t>
            </a:r>
          </a:p>
          <a:p>
            <a:pPr marL="400050" lvl="1" indent="0">
              <a:buNone/>
            </a:pPr>
            <a:r>
              <a:rPr lang="cs-CZ" sz="2200" i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						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(Krebs, 2015: 226) </a:t>
            </a: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580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425355"/>
          </a:xfrm>
        </p:spPr>
        <p:txBody>
          <a:bodyPr>
            <a:normAutofit/>
          </a:bodyPr>
          <a:lstStyle/>
          <a:p>
            <a:r>
              <a:rPr lang="cs-CZ" sz="2200" dirty="0"/>
              <a:t>KREBS, Vojtěch. </a:t>
            </a:r>
            <a:r>
              <a:rPr lang="cs-CZ" sz="2200" i="1" dirty="0"/>
              <a:t>Sociální politika</a:t>
            </a:r>
            <a:r>
              <a:rPr lang="cs-CZ" sz="2200" dirty="0"/>
              <a:t>. Praha: Wolters Kluwer, 2015. ISBN 978-80-7478-921-2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2200" dirty="0"/>
              <a:t>Zákon č. 155/1995 Sb., o důchodovém pojištění, ve znění pozdějších předpisů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2200" dirty="0">
                <a:hlinkClick r:id="rId2"/>
              </a:rPr>
              <a:t>https</a:t>
            </a:r>
            <a:r>
              <a:rPr lang="cs-CZ" sz="2200">
                <a:hlinkClick r:id="rId2"/>
              </a:rPr>
              <a:t>://www.cssz.cz/web/cz/duchody-obecne-informace</a:t>
            </a:r>
            <a:endParaRPr lang="cs-CZ" sz="2200"/>
          </a:p>
          <a:p>
            <a:pPr marL="0" indent="0">
              <a:buNone/>
            </a:pPr>
            <a:endParaRPr lang="cs-CZ" sz="2200" dirty="0"/>
          </a:p>
          <a:p>
            <a:r>
              <a:rPr lang="cs-CZ" sz="2200" b="1" dirty="0"/>
              <a:t>Obrazové zdroje:</a:t>
            </a:r>
          </a:p>
          <a:p>
            <a:pPr marL="0" indent="0">
              <a:buNone/>
            </a:pPr>
            <a:r>
              <a:rPr lang="cs-CZ" sz="2200" dirty="0"/>
              <a:t>Obr. 1 - </a:t>
            </a:r>
            <a:r>
              <a:rPr lang="cs-CZ" sz="2200" dirty="0">
                <a:hlinkClick r:id="rId3"/>
              </a:rPr>
              <a:t>https://pixabay.com/cs/photos/ruce-skl%C3%A1dac%C3%AD-%C5%BEena-star%C3%A9-prst-1209337/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9743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legislativní úprava důchodového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Základním právním předpisem, který upravuje nároky na důchody ze základního důchodového pojištění, způsob stanovení výše důchodů a podmínky pro jejich výplatu, je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zákon č. 155/1995 Sb., o důchodovém pojištění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, ve znění pozdějších předpisů, který nabyl účinnosti dnem 1. ledna 1996.</a:t>
            </a:r>
          </a:p>
        </p:txBody>
      </p:sp>
    </p:spTree>
    <p:extLst>
      <p:ext uri="{BB962C8B-B14F-4D97-AF65-F5344CB8AC3E}">
        <p14:creationId xmlns:p14="http://schemas.microsoft.com/office/powerpoint/2010/main" val="45029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Dávky důchodového pojištění</a:t>
            </a:r>
          </a:p>
        </p:txBody>
      </p:sp>
      <p:graphicFrame>
        <p:nvGraphicFramePr>
          <p:cNvPr id="4" name="Zástupný symbol pro obsah 1"/>
          <p:cNvGraphicFramePr>
            <a:graphicFrameLocks/>
          </p:cNvGraphicFramePr>
          <p:nvPr>
            <p:extLst/>
          </p:nvPr>
        </p:nvGraphicFramePr>
        <p:xfrm>
          <a:off x="164582" y="1700808"/>
          <a:ext cx="8835523" cy="408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699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systému důchodového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Základní důchodová soustava je </a:t>
            </a:r>
            <a:r>
              <a:rPr lang="cs-CZ" sz="2200" b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povinná pro všechny fyzické osoby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, které jsou výdělečně činné na území ČR. Důchodový systém se skládá ze dvou pilířů:</a:t>
            </a:r>
          </a:p>
          <a:p>
            <a:pPr marL="0" lvl="0" indent="0" algn="just">
              <a:buNone/>
            </a:pPr>
            <a:endParaRPr lang="cs-CZ" sz="10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cs-CZ" sz="2200" b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1. pilíř - povinné základní důchodové pojištění:</a:t>
            </a:r>
          </a:p>
          <a:p>
            <a:pPr lvl="0" algn="just">
              <a:buFontTx/>
              <a:buChar char="-"/>
            </a:pPr>
            <a:r>
              <a:rPr lang="cs-CZ" sz="2200" dirty="0">
                <a:latin typeface="Hind Regular"/>
              </a:rPr>
              <a:t> 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dávkově definované a průběžně financované (PAYGO),</a:t>
            </a:r>
          </a:p>
          <a:p>
            <a:pPr lvl="0" algn="just">
              <a:buFontTx/>
              <a:buChar char="-"/>
            </a:pP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univerzální a zabezpečuje všechny ekonomicky aktivní osoby,</a:t>
            </a:r>
          </a:p>
          <a:p>
            <a:pPr lvl="0" algn="just">
              <a:buFontTx/>
              <a:buChar char="-"/>
            </a:pP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právní úprava je jednotná pro všechny pojištěnce.</a:t>
            </a:r>
          </a:p>
          <a:p>
            <a:pPr marL="0" lvl="0" indent="0" algn="just">
              <a:buNone/>
            </a:pPr>
            <a:r>
              <a:rPr lang="cs-CZ" sz="2200" dirty="0">
                <a:solidFill>
                  <a:srgbClr val="FF0000"/>
                </a:solidFill>
                <a:latin typeface="Hind Regular"/>
                <a:cs typeface="Arial" panose="020B0604020202020204" pitchFamily="34" charset="0"/>
              </a:rPr>
              <a:t>X 2. pilíř – zrušen k 31. 12. 2015</a:t>
            </a:r>
          </a:p>
          <a:p>
            <a:pPr marL="0" lvl="0" indent="0" algn="just">
              <a:buNone/>
            </a:pPr>
            <a:r>
              <a:rPr lang="cs-CZ" sz="2200" b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3. pilíř - doplňkové penzijní připojištění 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se státním příspěvkem, které je kapitálově financované – komerční produkty</a:t>
            </a: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25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 čeho se skládá každý důchod?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90115183"/>
              </p:ext>
            </p:extLst>
          </p:nvPr>
        </p:nvGraphicFramePr>
        <p:xfrm>
          <a:off x="189856" y="1556792"/>
          <a:ext cx="878497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862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Nárok na výplatu dávek z důchodového pojištění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  <a:cs typeface="Arial" panose="020B0604020202020204" pitchFamily="34" charset="0"/>
              </a:rPr>
              <a:t>Pro každý typ důchodu jsou stanoveny specifické podmínky pro výplatu dávky (viz dále).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  <a:cs typeface="Arial" panose="020B0604020202020204" pitchFamily="34" charset="0"/>
              </a:rPr>
              <a:t>Důležitou podmínkou je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doba pojištění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, tedy doba účasti osob na pojištění u osob uvedených v zákoně (i dobrovolně účastných).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  <a:cs typeface="Arial" panose="020B0604020202020204" pitchFamily="34" charset="0"/>
              </a:rPr>
              <a:t>Pakliže není možné naplnit potřebnou dobu pojištění výdělečnou činností nebo dobrovolnou účastí, je možné ji do určité míry splnit tzv.  náhradní dobou pojištění.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9862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Náhradní doba pojištění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Náhradní doba pojištění je období, ve kterém se </a:t>
            </a:r>
            <a:r>
              <a:rPr lang="cs-CZ" sz="2200" b="1" dirty="0">
                <a:latin typeface="Hind Regular"/>
              </a:rPr>
              <a:t>neodvádí žádné pojistné</a:t>
            </a:r>
            <a:r>
              <a:rPr lang="cs-CZ" sz="2200" dirty="0">
                <a:latin typeface="Hind Regular"/>
              </a:rPr>
              <a:t>, přesto se tyto </a:t>
            </a:r>
            <a:r>
              <a:rPr lang="cs-CZ" sz="2200" b="1" dirty="0">
                <a:latin typeface="Hind Regular"/>
              </a:rPr>
              <a:t>doby za určitých podmínek započítávají do potřebných let pojištění pro důchod</a:t>
            </a:r>
            <a:r>
              <a:rPr lang="cs-CZ" sz="2200" dirty="0">
                <a:latin typeface="Hind Regular"/>
              </a:rPr>
              <a:t>.</a:t>
            </a:r>
          </a:p>
          <a:p>
            <a:pPr lvl="0" algn="just"/>
            <a:endParaRPr lang="cs-CZ" sz="2200" dirty="0">
              <a:latin typeface="Hind Regular"/>
            </a:endParaRPr>
          </a:p>
          <a:p>
            <a:pPr marL="342900" indent="-342900" algn="just">
              <a:buClr>
                <a:srgbClr val="330066"/>
              </a:buClr>
              <a:buSzPct val="7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Náhradní doba pojištění, která se započítává ze 100%:</a:t>
            </a:r>
          </a:p>
          <a:p>
            <a:pPr algn="just">
              <a:buClr>
                <a:srgbClr val="330066"/>
              </a:buClr>
              <a:buSzPct val="70000"/>
            </a:pPr>
            <a:endParaRPr lang="cs-CZ" altLang="cs-CZ" sz="2200" dirty="0">
              <a:latin typeface="Hind Regular"/>
            </a:endParaRPr>
          </a:p>
          <a:p>
            <a:pPr marL="457200" indent="-457200" algn="just"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péče o dítě do 4 let věku,</a:t>
            </a:r>
          </a:p>
          <a:p>
            <a:pPr marL="457200" indent="-457200" algn="just"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péče o závislou osobu,</a:t>
            </a:r>
          </a:p>
          <a:p>
            <a:pPr marL="457200" indent="-457200" algn="just"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vojenská služba.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8962699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53</TotalTime>
  <Words>2282</Words>
  <Application>Microsoft Macintosh PowerPoint</Application>
  <PresentationFormat>Předvádění na obrazovce (4:3)</PresentationFormat>
  <Paragraphs>175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Hind Bold</vt:lpstr>
      <vt:lpstr>Hind Regular</vt:lpstr>
      <vt:lpstr>Prezentace01</vt:lpstr>
      <vt:lpstr>5. Důchodové pojištění a dávky  z něj plynoucí</vt:lpstr>
      <vt:lpstr>Struktura prezentace:</vt:lpstr>
      <vt:lpstr>Důchodové pojištění</vt:lpstr>
      <vt:lpstr>Základní legislativní úprava důchodového pojištění</vt:lpstr>
      <vt:lpstr>Dávky důchodového pojištění</vt:lpstr>
      <vt:lpstr>Charakteristika systému důchodového pojištění</vt:lpstr>
      <vt:lpstr>Z čeho se skládá každý důchod?</vt:lpstr>
      <vt:lpstr>Nárok na výplatu dávek z důchodového pojištění </vt:lpstr>
      <vt:lpstr>Náhradní doba pojištění</vt:lpstr>
      <vt:lpstr>Náhradní doba pojištění</vt:lpstr>
      <vt:lpstr>Náhradní doba pojištění</vt:lpstr>
      <vt:lpstr>Starobní důchod – podmínky nároku</vt:lpstr>
      <vt:lpstr>Starobní důchod – důchodový věk </vt:lpstr>
      <vt:lpstr>Výše starobního důchodu</vt:lpstr>
      <vt:lpstr>Invalidní důchod – podmínky nároku</vt:lpstr>
      <vt:lpstr>Invalidní důchod – posuzování invalidity</vt:lpstr>
      <vt:lpstr>Pracovní schopnost a její pokles</vt:lpstr>
      <vt:lpstr>Invalidní důchod – doba pojištění</vt:lpstr>
      <vt:lpstr>Invalidní důchod – rozhodné období</vt:lpstr>
      <vt:lpstr>Výše invalidního důchodu</vt:lpstr>
      <vt:lpstr>Invalidní důchod v mimořádných případech</vt:lpstr>
      <vt:lpstr>Výše invalidní důchod v mimořádných případech</vt:lpstr>
      <vt:lpstr>Vdovský/vdovecký důchod</vt:lpstr>
      <vt:lpstr>Jak dlouho náleží výplata vdovského/vdoveckého důchodu?</vt:lpstr>
      <vt:lpstr>Zánik nároku na vdovský/vdovecký důchod</vt:lpstr>
      <vt:lpstr>Výše vdovského/vdoveckého důchodu</vt:lpstr>
      <vt:lpstr>Sirotčí důchod</vt:lpstr>
      <vt:lpstr>Nárok na sirotčí důchod</vt:lpstr>
      <vt:lpstr>Nárok na sirotčí důchod</vt:lpstr>
      <vt:lpstr>Zdroje: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Microsoft Office User</cp:lastModifiedBy>
  <cp:revision>15</cp:revision>
  <dcterms:created xsi:type="dcterms:W3CDTF">2019-01-27T17:04:57Z</dcterms:created>
  <dcterms:modified xsi:type="dcterms:W3CDTF">2022-11-18T08:06:40Z</dcterms:modified>
</cp:coreProperties>
</file>