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7"/>
  </p:notesMasterIdLst>
  <p:handoutMasterIdLst>
    <p:handoutMasterId r:id="rId28"/>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F"/>
    <a:srgbClr val="FFEA9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341" autoAdjust="0"/>
  </p:normalViewPr>
  <p:slideViewPr>
    <p:cSldViewPr>
      <p:cViewPr varScale="1">
        <p:scale>
          <a:sx n="105" d="100"/>
          <a:sy n="105" d="100"/>
        </p:scale>
        <p:origin x="18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C1618-4DA8-4F27-9EEB-16BFAAC633B5}"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cs-CZ"/>
        </a:p>
      </dgm:t>
    </dgm:pt>
    <dgm:pt modelId="{72F3304A-FC29-419F-A8DC-D953ED595403}">
      <dgm:prSet custT="1"/>
      <dgm:spPr/>
      <dgm:t>
        <a:bodyPr/>
        <a:lstStyle/>
        <a:p>
          <a:pPr rtl="0"/>
          <a:r>
            <a:rPr lang="cs-CZ" sz="1600" b="0">
              <a:latin typeface="Hind Regular"/>
            </a:rPr>
            <a:t>Nemocenské</a:t>
          </a:r>
          <a:endParaRPr lang="cs-CZ" sz="1600" b="0" dirty="0">
            <a:latin typeface="Hind Regular"/>
          </a:endParaRPr>
        </a:p>
      </dgm:t>
    </dgm:pt>
    <dgm:pt modelId="{AFE69C89-7094-440C-B684-540EE5A41F57}" type="parTrans" cxnId="{D49581B6-750E-4AB4-9EDD-546EA8BF8CD4}">
      <dgm:prSet/>
      <dgm:spPr/>
      <dgm:t>
        <a:bodyPr/>
        <a:lstStyle/>
        <a:p>
          <a:endParaRPr lang="cs-CZ" sz="1600" b="0">
            <a:latin typeface="Hind Regular"/>
          </a:endParaRPr>
        </a:p>
      </dgm:t>
    </dgm:pt>
    <dgm:pt modelId="{D9D72CB8-472D-4ACA-8797-29BBACCD1278}" type="sibTrans" cxnId="{D49581B6-750E-4AB4-9EDD-546EA8BF8CD4}">
      <dgm:prSet/>
      <dgm:spPr/>
      <dgm:t>
        <a:bodyPr/>
        <a:lstStyle/>
        <a:p>
          <a:endParaRPr lang="cs-CZ" sz="1600" b="0">
            <a:latin typeface="Hind Regular"/>
          </a:endParaRPr>
        </a:p>
      </dgm:t>
    </dgm:pt>
    <dgm:pt modelId="{4B4BBA42-B42A-4701-9B19-2D5472CA2A43}">
      <dgm:prSet custT="1"/>
      <dgm:spPr/>
      <dgm:t>
        <a:bodyPr/>
        <a:lstStyle/>
        <a:p>
          <a:pPr rtl="0"/>
          <a:r>
            <a:rPr lang="cs-CZ" sz="1600" b="0" dirty="0">
              <a:latin typeface="Hind Regular"/>
            </a:rPr>
            <a:t>Ošetřovné</a:t>
          </a:r>
        </a:p>
      </dgm:t>
    </dgm:pt>
    <dgm:pt modelId="{51E3656B-1D68-4F00-939E-80AACB6B07B3}" type="parTrans" cxnId="{B436DF6A-75DC-4610-80D4-41341BD69607}">
      <dgm:prSet/>
      <dgm:spPr/>
      <dgm:t>
        <a:bodyPr/>
        <a:lstStyle/>
        <a:p>
          <a:endParaRPr lang="cs-CZ" sz="1600" b="0">
            <a:latin typeface="Hind Regular"/>
          </a:endParaRPr>
        </a:p>
      </dgm:t>
    </dgm:pt>
    <dgm:pt modelId="{0F7F892C-58A6-46FF-91AF-E3F16976D74F}" type="sibTrans" cxnId="{B436DF6A-75DC-4610-80D4-41341BD69607}">
      <dgm:prSet/>
      <dgm:spPr/>
      <dgm:t>
        <a:bodyPr/>
        <a:lstStyle/>
        <a:p>
          <a:endParaRPr lang="cs-CZ" sz="1600" b="0">
            <a:latin typeface="Hind Regular"/>
          </a:endParaRPr>
        </a:p>
      </dgm:t>
    </dgm:pt>
    <dgm:pt modelId="{4228CAE4-05C1-4384-AB0B-0ADCA005E96F}">
      <dgm:prSet custT="1"/>
      <dgm:spPr/>
      <dgm:t>
        <a:bodyPr/>
        <a:lstStyle/>
        <a:p>
          <a:pPr rtl="0"/>
          <a:r>
            <a:rPr lang="cs-CZ" sz="1600" b="0" dirty="0">
              <a:latin typeface="Hind Regular"/>
            </a:rPr>
            <a:t>Peněžitá pomoc v mateřství</a:t>
          </a:r>
        </a:p>
      </dgm:t>
    </dgm:pt>
    <dgm:pt modelId="{4CE93BCE-59FE-4216-B6A7-51A953EE9AFC}" type="parTrans" cxnId="{BC25CEF6-913F-4135-AE38-D340FC03FE46}">
      <dgm:prSet/>
      <dgm:spPr/>
      <dgm:t>
        <a:bodyPr/>
        <a:lstStyle/>
        <a:p>
          <a:endParaRPr lang="cs-CZ" sz="1600" b="0">
            <a:latin typeface="Hind Regular"/>
          </a:endParaRPr>
        </a:p>
      </dgm:t>
    </dgm:pt>
    <dgm:pt modelId="{55563F37-DB64-44B2-9AAB-43903D5066F6}" type="sibTrans" cxnId="{BC25CEF6-913F-4135-AE38-D340FC03FE46}">
      <dgm:prSet/>
      <dgm:spPr/>
      <dgm:t>
        <a:bodyPr/>
        <a:lstStyle/>
        <a:p>
          <a:endParaRPr lang="cs-CZ" sz="1600" b="0">
            <a:latin typeface="Hind Regular"/>
          </a:endParaRPr>
        </a:p>
      </dgm:t>
    </dgm:pt>
    <dgm:pt modelId="{49BADE8D-7655-4FC1-A644-2B887CEACD58}">
      <dgm:prSet custT="1"/>
      <dgm:spPr/>
      <dgm:t>
        <a:bodyPr/>
        <a:lstStyle/>
        <a:p>
          <a:pPr rtl="0"/>
          <a:r>
            <a:rPr lang="cs-CZ" sz="1600" b="0" dirty="0">
              <a:latin typeface="Hind Regular"/>
            </a:rPr>
            <a:t>Vyrovnávací příspěvek v těhotenství a mateřství</a:t>
          </a:r>
        </a:p>
      </dgm:t>
    </dgm:pt>
    <dgm:pt modelId="{A2E24AAE-3AFA-4E7A-A004-99B00C8BDDBA}" type="parTrans" cxnId="{C9CBA67F-DA37-49F4-A68A-25A1E806A280}">
      <dgm:prSet/>
      <dgm:spPr/>
      <dgm:t>
        <a:bodyPr/>
        <a:lstStyle/>
        <a:p>
          <a:endParaRPr lang="cs-CZ" sz="1600" b="0">
            <a:latin typeface="Hind Regular"/>
          </a:endParaRPr>
        </a:p>
      </dgm:t>
    </dgm:pt>
    <dgm:pt modelId="{A032045C-1E1F-4ADF-954D-EE45B2099CE8}" type="sibTrans" cxnId="{C9CBA67F-DA37-49F4-A68A-25A1E806A280}">
      <dgm:prSet/>
      <dgm:spPr/>
      <dgm:t>
        <a:bodyPr/>
        <a:lstStyle/>
        <a:p>
          <a:endParaRPr lang="cs-CZ" sz="1600" b="0">
            <a:latin typeface="Hind Regular"/>
          </a:endParaRPr>
        </a:p>
      </dgm:t>
    </dgm:pt>
    <dgm:pt modelId="{9EC94055-303D-486E-AC87-AD06A8992B00}">
      <dgm:prSet custT="1"/>
      <dgm:spPr/>
      <dgm:t>
        <a:bodyPr/>
        <a:lstStyle/>
        <a:p>
          <a:r>
            <a:rPr lang="cs-CZ" sz="1600" b="0" dirty="0">
              <a:latin typeface="Hind Regular"/>
            </a:rPr>
            <a:t>Dávka otcovské poporodní péče, tzv. otcovská</a:t>
          </a:r>
        </a:p>
        <a:p>
          <a:r>
            <a:rPr lang="cs-CZ" sz="1600" b="0" dirty="0">
              <a:latin typeface="Hind Regular"/>
            </a:rPr>
            <a:t>- </a:t>
          </a:r>
        </a:p>
        <a:p>
          <a:r>
            <a:rPr lang="cs-CZ" sz="1600" b="0" dirty="0">
              <a:latin typeface="Hind Regular"/>
            </a:rPr>
            <a:t>Od 1. 2. 2018</a:t>
          </a:r>
        </a:p>
      </dgm:t>
    </dgm:pt>
    <dgm:pt modelId="{449D16D2-3D21-45BC-A27D-CE4CC297A827}" type="parTrans" cxnId="{527D97D2-D2E4-43D0-A981-8DE70766E36F}">
      <dgm:prSet/>
      <dgm:spPr/>
      <dgm:t>
        <a:bodyPr/>
        <a:lstStyle/>
        <a:p>
          <a:endParaRPr lang="cs-CZ" sz="1600" b="0">
            <a:latin typeface="Hind Regular"/>
          </a:endParaRPr>
        </a:p>
      </dgm:t>
    </dgm:pt>
    <dgm:pt modelId="{50B5E7ED-E63E-48FC-81A2-94768CA69C32}" type="sibTrans" cxnId="{527D97D2-D2E4-43D0-A981-8DE70766E36F}">
      <dgm:prSet/>
      <dgm:spPr/>
      <dgm:t>
        <a:bodyPr/>
        <a:lstStyle/>
        <a:p>
          <a:endParaRPr lang="cs-CZ" sz="1600" b="0">
            <a:latin typeface="Hind Regular"/>
          </a:endParaRPr>
        </a:p>
      </dgm:t>
    </dgm:pt>
    <dgm:pt modelId="{F37BDA1A-A142-4DBD-83C2-A12C08C6429D}">
      <dgm:prSet custT="1"/>
      <dgm:spPr/>
      <dgm:t>
        <a:bodyPr/>
        <a:lstStyle/>
        <a:p>
          <a:r>
            <a:rPr lang="cs-CZ" sz="1600" b="0" dirty="0">
              <a:latin typeface="Hind Regular"/>
            </a:rPr>
            <a:t>Dlouhodobé ošetřovné</a:t>
          </a:r>
        </a:p>
        <a:p>
          <a:r>
            <a:rPr lang="cs-CZ" sz="1600" b="0" dirty="0">
              <a:latin typeface="Hind Regular"/>
            </a:rPr>
            <a:t>- </a:t>
          </a:r>
        </a:p>
        <a:p>
          <a:r>
            <a:rPr lang="cs-CZ" sz="1600" b="0" dirty="0">
              <a:latin typeface="Hind Regular"/>
            </a:rPr>
            <a:t>Od 1. 6. 2018</a:t>
          </a:r>
        </a:p>
      </dgm:t>
    </dgm:pt>
    <dgm:pt modelId="{20639DB4-B33D-491A-83D6-EBBF0153EDA8}" type="parTrans" cxnId="{8EC3EDD0-532B-4400-9719-C84625524B16}">
      <dgm:prSet/>
      <dgm:spPr/>
      <dgm:t>
        <a:bodyPr/>
        <a:lstStyle/>
        <a:p>
          <a:endParaRPr lang="cs-CZ" sz="1600" b="0">
            <a:latin typeface="Hind Regular"/>
          </a:endParaRPr>
        </a:p>
      </dgm:t>
    </dgm:pt>
    <dgm:pt modelId="{95097BDC-77E4-45D3-9451-21390122CF1E}" type="sibTrans" cxnId="{8EC3EDD0-532B-4400-9719-C84625524B16}">
      <dgm:prSet/>
      <dgm:spPr/>
      <dgm:t>
        <a:bodyPr/>
        <a:lstStyle/>
        <a:p>
          <a:endParaRPr lang="cs-CZ" sz="1600" b="0">
            <a:latin typeface="Hind Regular"/>
          </a:endParaRPr>
        </a:p>
      </dgm:t>
    </dgm:pt>
    <dgm:pt modelId="{578A16DB-2D1F-4562-9B99-38D4082B7F2A}" type="pres">
      <dgm:prSet presAssocID="{0D5C1618-4DA8-4F27-9EEB-16BFAAC633B5}" presName="Name0" presStyleCnt="0">
        <dgm:presLayoutVars>
          <dgm:dir/>
          <dgm:resizeHandles val="exact"/>
        </dgm:presLayoutVars>
      </dgm:prSet>
      <dgm:spPr/>
    </dgm:pt>
    <dgm:pt modelId="{19A31F58-13E5-42F4-AAAB-B80D5D77CA54}" type="pres">
      <dgm:prSet presAssocID="{72F3304A-FC29-419F-A8DC-D953ED595403}" presName="node" presStyleLbl="node1" presStyleIdx="0" presStyleCnt="6">
        <dgm:presLayoutVars>
          <dgm:bulletEnabled val="1"/>
        </dgm:presLayoutVars>
      </dgm:prSet>
      <dgm:spPr/>
    </dgm:pt>
    <dgm:pt modelId="{8B884CC2-F1EC-41F1-B260-1E54C9ABB3FD}" type="pres">
      <dgm:prSet presAssocID="{D9D72CB8-472D-4ACA-8797-29BBACCD1278}" presName="sibTrans" presStyleCnt="0"/>
      <dgm:spPr/>
    </dgm:pt>
    <dgm:pt modelId="{D82ACC41-1CBC-484E-BA5E-494EDC6E7088}" type="pres">
      <dgm:prSet presAssocID="{4B4BBA42-B42A-4701-9B19-2D5472CA2A43}" presName="node" presStyleLbl="node1" presStyleIdx="1" presStyleCnt="6">
        <dgm:presLayoutVars>
          <dgm:bulletEnabled val="1"/>
        </dgm:presLayoutVars>
      </dgm:prSet>
      <dgm:spPr/>
    </dgm:pt>
    <dgm:pt modelId="{942D4C53-77DA-43C6-8F61-B1029DCAADED}" type="pres">
      <dgm:prSet presAssocID="{0F7F892C-58A6-46FF-91AF-E3F16976D74F}" presName="sibTrans" presStyleCnt="0"/>
      <dgm:spPr/>
    </dgm:pt>
    <dgm:pt modelId="{F02F3271-A74E-433E-972C-3CDA19949603}" type="pres">
      <dgm:prSet presAssocID="{4228CAE4-05C1-4384-AB0B-0ADCA005E96F}" presName="node" presStyleLbl="node1" presStyleIdx="2" presStyleCnt="6">
        <dgm:presLayoutVars>
          <dgm:bulletEnabled val="1"/>
        </dgm:presLayoutVars>
      </dgm:prSet>
      <dgm:spPr/>
    </dgm:pt>
    <dgm:pt modelId="{586AE1C8-076F-4772-95E3-D46687F21B45}" type="pres">
      <dgm:prSet presAssocID="{55563F37-DB64-44B2-9AAB-43903D5066F6}" presName="sibTrans" presStyleCnt="0"/>
      <dgm:spPr/>
    </dgm:pt>
    <dgm:pt modelId="{3C8B0EA2-61D2-450E-AA92-E99262980522}" type="pres">
      <dgm:prSet presAssocID="{49BADE8D-7655-4FC1-A644-2B887CEACD58}" presName="node" presStyleLbl="node1" presStyleIdx="3" presStyleCnt="6">
        <dgm:presLayoutVars>
          <dgm:bulletEnabled val="1"/>
        </dgm:presLayoutVars>
      </dgm:prSet>
      <dgm:spPr/>
    </dgm:pt>
    <dgm:pt modelId="{803FE96B-6CBB-4046-9C8C-E7C330AF3827}" type="pres">
      <dgm:prSet presAssocID="{A032045C-1E1F-4ADF-954D-EE45B2099CE8}" presName="sibTrans" presStyleCnt="0"/>
      <dgm:spPr/>
    </dgm:pt>
    <dgm:pt modelId="{D86D93BC-4EED-46CF-B084-90A7D6000CC8}" type="pres">
      <dgm:prSet presAssocID="{9EC94055-303D-486E-AC87-AD06A8992B00}" presName="node" presStyleLbl="node1" presStyleIdx="4" presStyleCnt="6">
        <dgm:presLayoutVars>
          <dgm:bulletEnabled val="1"/>
        </dgm:presLayoutVars>
      </dgm:prSet>
      <dgm:spPr/>
    </dgm:pt>
    <dgm:pt modelId="{C64F4CAA-5F30-4038-838E-31DB4DA49152}" type="pres">
      <dgm:prSet presAssocID="{50B5E7ED-E63E-48FC-81A2-94768CA69C32}" presName="sibTrans" presStyleCnt="0"/>
      <dgm:spPr/>
    </dgm:pt>
    <dgm:pt modelId="{D71FC1E4-C5E1-428E-A699-AD1DE0A07363}" type="pres">
      <dgm:prSet presAssocID="{F37BDA1A-A142-4DBD-83C2-A12C08C6429D}" presName="node" presStyleLbl="node1" presStyleIdx="5" presStyleCnt="6">
        <dgm:presLayoutVars>
          <dgm:bulletEnabled val="1"/>
        </dgm:presLayoutVars>
      </dgm:prSet>
      <dgm:spPr/>
    </dgm:pt>
  </dgm:ptLst>
  <dgm:cxnLst>
    <dgm:cxn modelId="{911A4903-47D2-4DC1-BF1B-7B687EE6385E}" type="presOf" srcId="{4B4BBA42-B42A-4701-9B19-2D5472CA2A43}" destId="{D82ACC41-1CBC-484E-BA5E-494EDC6E7088}" srcOrd="0" destOrd="0" presId="urn:microsoft.com/office/officeart/2005/8/layout/hList6"/>
    <dgm:cxn modelId="{E86B1D2A-67C2-4B84-832C-8874C4EAB81D}" type="presOf" srcId="{F37BDA1A-A142-4DBD-83C2-A12C08C6429D}" destId="{D71FC1E4-C5E1-428E-A699-AD1DE0A07363}" srcOrd="0" destOrd="0" presId="urn:microsoft.com/office/officeart/2005/8/layout/hList6"/>
    <dgm:cxn modelId="{6E176740-9250-46A9-945F-24F4D930CA6A}" type="presOf" srcId="{0D5C1618-4DA8-4F27-9EEB-16BFAAC633B5}" destId="{578A16DB-2D1F-4562-9B99-38D4082B7F2A}" srcOrd="0" destOrd="0" presId="urn:microsoft.com/office/officeart/2005/8/layout/hList6"/>
    <dgm:cxn modelId="{DC83DC58-3AD2-408A-946E-BC06C718F80D}" type="presOf" srcId="{9EC94055-303D-486E-AC87-AD06A8992B00}" destId="{D86D93BC-4EED-46CF-B084-90A7D6000CC8}" srcOrd="0" destOrd="0" presId="urn:microsoft.com/office/officeart/2005/8/layout/hList6"/>
    <dgm:cxn modelId="{B436DF6A-75DC-4610-80D4-41341BD69607}" srcId="{0D5C1618-4DA8-4F27-9EEB-16BFAAC633B5}" destId="{4B4BBA42-B42A-4701-9B19-2D5472CA2A43}" srcOrd="1" destOrd="0" parTransId="{51E3656B-1D68-4F00-939E-80AACB6B07B3}" sibTransId="{0F7F892C-58A6-46FF-91AF-E3F16976D74F}"/>
    <dgm:cxn modelId="{C9CBA67F-DA37-49F4-A68A-25A1E806A280}" srcId="{0D5C1618-4DA8-4F27-9EEB-16BFAAC633B5}" destId="{49BADE8D-7655-4FC1-A644-2B887CEACD58}" srcOrd="3" destOrd="0" parTransId="{A2E24AAE-3AFA-4E7A-A004-99B00C8BDDBA}" sibTransId="{A032045C-1E1F-4ADF-954D-EE45B2099CE8}"/>
    <dgm:cxn modelId="{4EBBFCB2-7381-4308-A2B2-7948B3F61BEC}" type="presOf" srcId="{4228CAE4-05C1-4384-AB0B-0ADCA005E96F}" destId="{F02F3271-A74E-433E-972C-3CDA19949603}" srcOrd="0" destOrd="0" presId="urn:microsoft.com/office/officeart/2005/8/layout/hList6"/>
    <dgm:cxn modelId="{D49581B6-750E-4AB4-9EDD-546EA8BF8CD4}" srcId="{0D5C1618-4DA8-4F27-9EEB-16BFAAC633B5}" destId="{72F3304A-FC29-419F-A8DC-D953ED595403}" srcOrd="0" destOrd="0" parTransId="{AFE69C89-7094-440C-B684-540EE5A41F57}" sibTransId="{D9D72CB8-472D-4ACA-8797-29BBACCD1278}"/>
    <dgm:cxn modelId="{31CD7BBC-3989-4FB2-B208-ECCCB7BE9C60}" type="presOf" srcId="{72F3304A-FC29-419F-A8DC-D953ED595403}" destId="{19A31F58-13E5-42F4-AAAB-B80D5D77CA54}" srcOrd="0" destOrd="0" presId="urn:microsoft.com/office/officeart/2005/8/layout/hList6"/>
    <dgm:cxn modelId="{8EC3EDD0-532B-4400-9719-C84625524B16}" srcId="{0D5C1618-4DA8-4F27-9EEB-16BFAAC633B5}" destId="{F37BDA1A-A142-4DBD-83C2-A12C08C6429D}" srcOrd="5" destOrd="0" parTransId="{20639DB4-B33D-491A-83D6-EBBF0153EDA8}" sibTransId="{95097BDC-77E4-45D3-9451-21390122CF1E}"/>
    <dgm:cxn modelId="{527D97D2-D2E4-43D0-A981-8DE70766E36F}" srcId="{0D5C1618-4DA8-4F27-9EEB-16BFAAC633B5}" destId="{9EC94055-303D-486E-AC87-AD06A8992B00}" srcOrd="4" destOrd="0" parTransId="{449D16D2-3D21-45BC-A27D-CE4CC297A827}" sibTransId="{50B5E7ED-E63E-48FC-81A2-94768CA69C32}"/>
    <dgm:cxn modelId="{BC25CEF6-913F-4135-AE38-D340FC03FE46}" srcId="{0D5C1618-4DA8-4F27-9EEB-16BFAAC633B5}" destId="{4228CAE4-05C1-4384-AB0B-0ADCA005E96F}" srcOrd="2" destOrd="0" parTransId="{4CE93BCE-59FE-4216-B6A7-51A953EE9AFC}" sibTransId="{55563F37-DB64-44B2-9AAB-43903D5066F6}"/>
    <dgm:cxn modelId="{9B8074FB-5BB9-4220-BB60-F5FAAC8B24E4}" type="presOf" srcId="{49BADE8D-7655-4FC1-A644-2B887CEACD58}" destId="{3C8B0EA2-61D2-450E-AA92-E99262980522}" srcOrd="0" destOrd="0" presId="urn:microsoft.com/office/officeart/2005/8/layout/hList6"/>
    <dgm:cxn modelId="{97F80D9A-6D80-4BD1-9C71-C4DB21493752}" type="presParOf" srcId="{578A16DB-2D1F-4562-9B99-38D4082B7F2A}" destId="{19A31F58-13E5-42F4-AAAB-B80D5D77CA54}" srcOrd="0" destOrd="0" presId="urn:microsoft.com/office/officeart/2005/8/layout/hList6"/>
    <dgm:cxn modelId="{BBCA8E5E-34BC-4E47-9D77-D785F69E49A4}" type="presParOf" srcId="{578A16DB-2D1F-4562-9B99-38D4082B7F2A}" destId="{8B884CC2-F1EC-41F1-B260-1E54C9ABB3FD}" srcOrd="1" destOrd="0" presId="urn:microsoft.com/office/officeart/2005/8/layout/hList6"/>
    <dgm:cxn modelId="{7C5014E5-E87B-44EC-A170-3CB1095BF78F}" type="presParOf" srcId="{578A16DB-2D1F-4562-9B99-38D4082B7F2A}" destId="{D82ACC41-1CBC-484E-BA5E-494EDC6E7088}" srcOrd="2" destOrd="0" presId="urn:microsoft.com/office/officeart/2005/8/layout/hList6"/>
    <dgm:cxn modelId="{2EE7934E-D22E-4708-AEC6-3B2913F51F9E}" type="presParOf" srcId="{578A16DB-2D1F-4562-9B99-38D4082B7F2A}" destId="{942D4C53-77DA-43C6-8F61-B1029DCAADED}" srcOrd="3" destOrd="0" presId="urn:microsoft.com/office/officeart/2005/8/layout/hList6"/>
    <dgm:cxn modelId="{AC051206-E568-45F7-8A4A-19D2A1A2299C}" type="presParOf" srcId="{578A16DB-2D1F-4562-9B99-38D4082B7F2A}" destId="{F02F3271-A74E-433E-972C-3CDA19949603}" srcOrd="4" destOrd="0" presId="urn:microsoft.com/office/officeart/2005/8/layout/hList6"/>
    <dgm:cxn modelId="{C3714224-E1B8-41CB-9AEA-111A3D478FB6}" type="presParOf" srcId="{578A16DB-2D1F-4562-9B99-38D4082B7F2A}" destId="{586AE1C8-076F-4772-95E3-D46687F21B45}" srcOrd="5" destOrd="0" presId="urn:microsoft.com/office/officeart/2005/8/layout/hList6"/>
    <dgm:cxn modelId="{0C560A7E-5211-43AD-B712-D1CD793AE62A}" type="presParOf" srcId="{578A16DB-2D1F-4562-9B99-38D4082B7F2A}" destId="{3C8B0EA2-61D2-450E-AA92-E99262980522}" srcOrd="6" destOrd="0" presId="urn:microsoft.com/office/officeart/2005/8/layout/hList6"/>
    <dgm:cxn modelId="{16D5D347-1804-4A58-B8A7-19599AAFF0E3}" type="presParOf" srcId="{578A16DB-2D1F-4562-9B99-38D4082B7F2A}" destId="{803FE96B-6CBB-4046-9C8C-E7C330AF3827}" srcOrd="7" destOrd="0" presId="urn:microsoft.com/office/officeart/2005/8/layout/hList6"/>
    <dgm:cxn modelId="{4BA232F8-EE21-41DD-BC07-C7CA3118F86F}" type="presParOf" srcId="{578A16DB-2D1F-4562-9B99-38D4082B7F2A}" destId="{D86D93BC-4EED-46CF-B084-90A7D6000CC8}" srcOrd="8" destOrd="0" presId="urn:microsoft.com/office/officeart/2005/8/layout/hList6"/>
    <dgm:cxn modelId="{79F57136-185D-4484-8B95-48AB9AFBCE15}" type="presParOf" srcId="{578A16DB-2D1F-4562-9B99-38D4082B7F2A}" destId="{C64F4CAA-5F30-4038-838E-31DB4DA49152}" srcOrd="9" destOrd="0" presId="urn:microsoft.com/office/officeart/2005/8/layout/hList6"/>
    <dgm:cxn modelId="{3641ADF8-38D3-4906-8E49-CE907D2127FC}" type="presParOf" srcId="{578A16DB-2D1F-4562-9B99-38D4082B7F2A}" destId="{D71FC1E4-C5E1-428E-A699-AD1DE0A07363}"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EABF8DB-0C6F-42CB-A800-5CC2224776F7}" type="doc">
      <dgm:prSet loTypeId="urn:microsoft.com/office/officeart/2005/8/layout/venn3" loCatId="relationship" qsTypeId="urn:microsoft.com/office/officeart/2005/8/quickstyle/simple1" qsCatId="simple" csTypeId="urn:microsoft.com/office/officeart/2005/8/colors/accent3_3" csCatId="accent3" phldr="1"/>
      <dgm:spPr/>
      <dgm:t>
        <a:bodyPr/>
        <a:lstStyle/>
        <a:p>
          <a:endParaRPr lang="cs-CZ"/>
        </a:p>
      </dgm:t>
    </dgm:pt>
    <dgm:pt modelId="{AC943B3A-547B-4336-AF13-F8A1D866B3AD}">
      <dgm:prSet custT="1"/>
      <dgm:spPr/>
      <dgm:t>
        <a:bodyPr/>
        <a:lstStyle/>
        <a:p>
          <a:pPr rtl="0"/>
          <a:r>
            <a:rPr lang="cs-CZ" sz="1700" b="0" dirty="0">
              <a:latin typeface="Hind Regular"/>
            </a:rPr>
            <a:t>1. redukční hranice 1 298,- Kč - se u nemocenského počítá 90% </a:t>
          </a:r>
        </a:p>
        <a:p>
          <a:pPr rtl="0"/>
          <a:r>
            <a:rPr lang="cs-CZ" sz="1700" b="0" dirty="0">
              <a:latin typeface="Hind Regular"/>
            </a:rPr>
            <a:t>(u PPM 100%), </a:t>
          </a:r>
        </a:p>
      </dgm:t>
    </dgm:pt>
    <dgm:pt modelId="{A0EE8895-590F-4299-AD86-378CB9DC08D5}" type="parTrans" cxnId="{51321E5A-E715-4B2E-8198-46FB2E1722D5}">
      <dgm:prSet/>
      <dgm:spPr/>
      <dgm:t>
        <a:bodyPr/>
        <a:lstStyle/>
        <a:p>
          <a:endParaRPr lang="cs-CZ" sz="1700" b="0">
            <a:latin typeface="Hind Regular"/>
          </a:endParaRPr>
        </a:p>
      </dgm:t>
    </dgm:pt>
    <dgm:pt modelId="{31938B61-A6E0-4672-BE57-77423F8DEEE9}" type="sibTrans" cxnId="{51321E5A-E715-4B2E-8198-46FB2E1722D5}">
      <dgm:prSet/>
      <dgm:spPr/>
      <dgm:t>
        <a:bodyPr/>
        <a:lstStyle/>
        <a:p>
          <a:endParaRPr lang="cs-CZ" sz="1700" b="0">
            <a:latin typeface="Hind Regular"/>
          </a:endParaRPr>
        </a:p>
      </dgm:t>
    </dgm:pt>
    <dgm:pt modelId="{45464C8E-67F6-42AB-8BE6-F0464A9C53F3}">
      <dgm:prSet custT="1"/>
      <dgm:spPr/>
      <dgm:t>
        <a:bodyPr/>
        <a:lstStyle/>
        <a:p>
          <a:pPr rtl="0"/>
          <a:r>
            <a:rPr lang="cs-CZ" sz="1700" b="0" dirty="0">
              <a:latin typeface="Hind Regular"/>
            </a:rPr>
            <a:t>z částky nad 1. redukční hranici do 2. redukční hranice - 1 946,- Kč - se počítá 60%,</a:t>
          </a:r>
        </a:p>
      </dgm:t>
    </dgm:pt>
    <dgm:pt modelId="{82E58F43-7847-4693-9B7A-50C8F19F0D46}" type="parTrans" cxnId="{AADFC883-3F65-4125-8DAC-7C93EB6E1391}">
      <dgm:prSet/>
      <dgm:spPr/>
      <dgm:t>
        <a:bodyPr/>
        <a:lstStyle/>
        <a:p>
          <a:endParaRPr lang="cs-CZ" sz="1700" b="0">
            <a:latin typeface="Hind Regular"/>
          </a:endParaRPr>
        </a:p>
      </dgm:t>
    </dgm:pt>
    <dgm:pt modelId="{039CAEA7-41E0-4132-BFDC-8B8C8BCE6A48}" type="sibTrans" cxnId="{AADFC883-3F65-4125-8DAC-7C93EB6E1391}">
      <dgm:prSet/>
      <dgm:spPr/>
      <dgm:t>
        <a:bodyPr/>
        <a:lstStyle/>
        <a:p>
          <a:endParaRPr lang="cs-CZ" sz="1700" b="0">
            <a:latin typeface="Hind Regular"/>
          </a:endParaRPr>
        </a:p>
      </dgm:t>
    </dgm:pt>
    <dgm:pt modelId="{7541AC4E-A86B-4645-88C4-4E08493B9E54}">
      <dgm:prSet custT="1"/>
      <dgm:spPr/>
      <dgm:t>
        <a:bodyPr/>
        <a:lstStyle/>
        <a:p>
          <a:pPr rtl="0"/>
          <a:r>
            <a:rPr lang="cs-CZ" sz="1700" b="0" dirty="0">
              <a:latin typeface="Hind Regular"/>
            </a:rPr>
            <a:t>z částky nad 2. redukční hranici do 3. redukční hranice – 3 892,- Kč - se počítá 30%,</a:t>
          </a:r>
        </a:p>
      </dgm:t>
    </dgm:pt>
    <dgm:pt modelId="{FCA14760-8D4A-4E66-AB6F-BBCCC0ED4543}" type="parTrans" cxnId="{02A0B7AE-85F6-434B-B6A0-C2517CA07228}">
      <dgm:prSet/>
      <dgm:spPr/>
      <dgm:t>
        <a:bodyPr/>
        <a:lstStyle/>
        <a:p>
          <a:endParaRPr lang="cs-CZ" sz="1700" b="0">
            <a:latin typeface="Hind Regular"/>
          </a:endParaRPr>
        </a:p>
      </dgm:t>
    </dgm:pt>
    <dgm:pt modelId="{4255B28C-9521-4F12-9FC5-CFEC6DDBE3D8}" type="sibTrans" cxnId="{02A0B7AE-85F6-434B-B6A0-C2517CA07228}">
      <dgm:prSet/>
      <dgm:spPr/>
      <dgm:t>
        <a:bodyPr/>
        <a:lstStyle/>
        <a:p>
          <a:endParaRPr lang="cs-CZ" sz="1700" b="0">
            <a:latin typeface="Hind Regular"/>
          </a:endParaRPr>
        </a:p>
      </dgm:t>
    </dgm:pt>
    <dgm:pt modelId="{7FB84C3C-6EBA-44F3-9A6A-39C535D28621}">
      <dgm:prSet custT="1"/>
      <dgm:spPr/>
      <dgm:t>
        <a:bodyPr/>
        <a:lstStyle/>
        <a:p>
          <a:pPr rtl="0"/>
          <a:r>
            <a:rPr lang="cs-CZ" sz="1700" b="0" dirty="0">
              <a:latin typeface="Hind Regular"/>
            </a:rPr>
            <a:t>k částce nad 3. redukční hranici se nepřihlíží.</a:t>
          </a:r>
        </a:p>
      </dgm:t>
    </dgm:pt>
    <dgm:pt modelId="{E95F1EDD-5FA0-4B0A-AF03-A7EB77A51483}" type="parTrans" cxnId="{7BB0C1D4-DE36-4666-ADBE-D08E7CD4D195}">
      <dgm:prSet/>
      <dgm:spPr/>
      <dgm:t>
        <a:bodyPr/>
        <a:lstStyle/>
        <a:p>
          <a:endParaRPr lang="cs-CZ" sz="1700" b="0">
            <a:latin typeface="Hind Regular"/>
          </a:endParaRPr>
        </a:p>
      </dgm:t>
    </dgm:pt>
    <dgm:pt modelId="{F14ACF20-E3C7-46C2-B2DC-590D99B52590}" type="sibTrans" cxnId="{7BB0C1D4-DE36-4666-ADBE-D08E7CD4D195}">
      <dgm:prSet/>
      <dgm:spPr/>
      <dgm:t>
        <a:bodyPr/>
        <a:lstStyle/>
        <a:p>
          <a:endParaRPr lang="cs-CZ" sz="1700" b="0">
            <a:latin typeface="Hind Regular"/>
          </a:endParaRPr>
        </a:p>
      </dgm:t>
    </dgm:pt>
    <dgm:pt modelId="{FCAB83BD-A5A8-4A99-9B4F-DE179C9EAAF9}" type="pres">
      <dgm:prSet presAssocID="{3EABF8DB-0C6F-42CB-A800-5CC2224776F7}" presName="Name0" presStyleCnt="0">
        <dgm:presLayoutVars>
          <dgm:dir/>
          <dgm:resizeHandles val="exact"/>
        </dgm:presLayoutVars>
      </dgm:prSet>
      <dgm:spPr/>
    </dgm:pt>
    <dgm:pt modelId="{27940D5D-02E1-423D-A39C-562FE776D5B9}" type="pres">
      <dgm:prSet presAssocID="{AC943B3A-547B-4336-AF13-F8A1D866B3AD}" presName="Name5" presStyleLbl="vennNode1" presStyleIdx="0" presStyleCnt="4">
        <dgm:presLayoutVars>
          <dgm:bulletEnabled val="1"/>
        </dgm:presLayoutVars>
      </dgm:prSet>
      <dgm:spPr/>
    </dgm:pt>
    <dgm:pt modelId="{02AE37A1-7D97-415D-9AE2-C931E56B560C}" type="pres">
      <dgm:prSet presAssocID="{31938B61-A6E0-4672-BE57-77423F8DEEE9}" presName="space" presStyleCnt="0"/>
      <dgm:spPr/>
    </dgm:pt>
    <dgm:pt modelId="{33DF63DF-017B-4225-9766-C1039572CFE9}" type="pres">
      <dgm:prSet presAssocID="{45464C8E-67F6-42AB-8BE6-F0464A9C53F3}" presName="Name5" presStyleLbl="vennNode1" presStyleIdx="1" presStyleCnt="4">
        <dgm:presLayoutVars>
          <dgm:bulletEnabled val="1"/>
        </dgm:presLayoutVars>
      </dgm:prSet>
      <dgm:spPr/>
    </dgm:pt>
    <dgm:pt modelId="{98D92F0F-33A5-410D-AD6F-853277C8C8A3}" type="pres">
      <dgm:prSet presAssocID="{039CAEA7-41E0-4132-BFDC-8B8C8BCE6A48}" presName="space" presStyleCnt="0"/>
      <dgm:spPr/>
    </dgm:pt>
    <dgm:pt modelId="{E83C501B-CF83-4F69-BA9F-01D6D35A4610}" type="pres">
      <dgm:prSet presAssocID="{7541AC4E-A86B-4645-88C4-4E08493B9E54}" presName="Name5" presStyleLbl="vennNode1" presStyleIdx="2" presStyleCnt="4">
        <dgm:presLayoutVars>
          <dgm:bulletEnabled val="1"/>
        </dgm:presLayoutVars>
      </dgm:prSet>
      <dgm:spPr/>
    </dgm:pt>
    <dgm:pt modelId="{EC442807-A480-4928-900B-C1B0D8A537CB}" type="pres">
      <dgm:prSet presAssocID="{4255B28C-9521-4F12-9FC5-CFEC6DDBE3D8}" presName="space" presStyleCnt="0"/>
      <dgm:spPr/>
    </dgm:pt>
    <dgm:pt modelId="{13E6DC56-2F5E-47EB-BE5A-7389C3F3CFEF}" type="pres">
      <dgm:prSet presAssocID="{7FB84C3C-6EBA-44F3-9A6A-39C535D28621}" presName="Name5" presStyleLbl="vennNode1" presStyleIdx="3" presStyleCnt="4">
        <dgm:presLayoutVars>
          <dgm:bulletEnabled val="1"/>
        </dgm:presLayoutVars>
      </dgm:prSet>
      <dgm:spPr/>
    </dgm:pt>
  </dgm:ptLst>
  <dgm:cxnLst>
    <dgm:cxn modelId="{209A7A1A-AF7C-42CE-96A0-4CEE74108CBB}" type="presOf" srcId="{45464C8E-67F6-42AB-8BE6-F0464A9C53F3}" destId="{33DF63DF-017B-4225-9766-C1039572CFE9}" srcOrd="0" destOrd="0" presId="urn:microsoft.com/office/officeart/2005/8/layout/venn3"/>
    <dgm:cxn modelId="{1FCE2D26-D170-42F9-B044-75E5F352B491}" type="presOf" srcId="{3EABF8DB-0C6F-42CB-A800-5CC2224776F7}" destId="{FCAB83BD-A5A8-4A99-9B4F-DE179C9EAAF9}" srcOrd="0" destOrd="0" presId="urn:microsoft.com/office/officeart/2005/8/layout/venn3"/>
    <dgm:cxn modelId="{B0A80137-DC58-41C8-B1C5-9CCB9A01807A}" type="presOf" srcId="{7541AC4E-A86B-4645-88C4-4E08493B9E54}" destId="{E83C501B-CF83-4F69-BA9F-01D6D35A4610}" srcOrd="0" destOrd="0" presId="urn:microsoft.com/office/officeart/2005/8/layout/venn3"/>
    <dgm:cxn modelId="{51321E5A-E715-4B2E-8198-46FB2E1722D5}" srcId="{3EABF8DB-0C6F-42CB-A800-5CC2224776F7}" destId="{AC943B3A-547B-4336-AF13-F8A1D866B3AD}" srcOrd="0" destOrd="0" parTransId="{A0EE8895-590F-4299-AD86-378CB9DC08D5}" sibTransId="{31938B61-A6E0-4672-BE57-77423F8DEEE9}"/>
    <dgm:cxn modelId="{F469216E-645B-471E-898F-AE7AF9EA84A0}" type="presOf" srcId="{AC943B3A-547B-4336-AF13-F8A1D866B3AD}" destId="{27940D5D-02E1-423D-A39C-562FE776D5B9}" srcOrd="0" destOrd="0" presId="urn:microsoft.com/office/officeart/2005/8/layout/venn3"/>
    <dgm:cxn modelId="{AADFC883-3F65-4125-8DAC-7C93EB6E1391}" srcId="{3EABF8DB-0C6F-42CB-A800-5CC2224776F7}" destId="{45464C8E-67F6-42AB-8BE6-F0464A9C53F3}" srcOrd="1" destOrd="0" parTransId="{82E58F43-7847-4693-9B7A-50C8F19F0D46}" sibTransId="{039CAEA7-41E0-4132-BFDC-8B8C8BCE6A48}"/>
    <dgm:cxn modelId="{32E2C8AB-28A7-4D54-AFE2-635464BF468A}" type="presOf" srcId="{7FB84C3C-6EBA-44F3-9A6A-39C535D28621}" destId="{13E6DC56-2F5E-47EB-BE5A-7389C3F3CFEF}" srcOrd="0" destOrd="0" presId="urn:microsoft.com/office/officeart/2005/8/layout/venn3"/>
    <dgm:cxn modelId="{02A0B7AE-85F6-434B-B6A0-C2517CA07228}" srcId="{3EABF8DB-0C6F-42CB-A800-5CC2224776F7}" destId="{7541AC4E-A86B-4645-88C4-4E08493B9E54}" srcOrd="2" destOrd="0" parTransId="{FCA14760-8D4A-4E66-AB6F-BBCCC0ED4543}" sibTransId="{4255B28C-9521-4F12-9FC5-CFEC6DDBE3D8}"/>
    <dgm:cxn modelId="{7BB0C1D4-DE36-4666-ADBE-D08E7CD4D195}" srcId="{3EABF8DB-0C6F-42CB-A800-5CC2224776F7}" destId="{7FB84C3C-6EBA-44F3-9A6A-39C535D28621}" srcOrd="3" destOrd="0" parTransId="{E95F1EDD-5FA0-4B0A-AF03-A7EB77A51483}" sibTransId="{F14ACF20-E3C7-46C2-B2DC-590D99B52590}"/>
    <dgm:cxn modelId="{D2A7B490-561C-4E71-A9A8-1D48F29EFFDA}" type="presParOf" srcId="{FCAB83BD-A5A8-4A99-9B4F-DE179C9EAAF9}" destId="{27940D5D-02E1-423D-A39C-562FE776D5B9}" srcOrd="0" destOrd="0" presId="urn:microsoft.com/office/officeart/2005/8/layout/venn3"/>
    <dgm:cxn modelId="{68BD29C5-F4EE-4665-A369-3B421E9E5F8C}" type="presParOf" srcId="{FCAB83BD-A5A8-4A99-9B4F-DE179C9EAAF9}" destId="{02AE37A1-7D97-415D-9AE2-C931E56B560C}" srcOrd="1" destOrd="0" presId="urn:microsoft.com/office/officeart/2005/8/layout/venn3"/>
    <dgm:cxn modelId="{49D864C5-F0A0-411D-B30F-0EBFCA996591}" type="presParOf" srcId="{FCAB83BD-A5A8-4A99-9B4F-DE179C9EAAF9}" destId="{33DF63DF-017B-4225-9766-C1039572CFE9}" srcOrd="2" destOrd="0" presId="urn:microsoft.com/office/officeart/2005/8/layout/venn3"/>
    <dgm:cxn modelId="{C9D7B685-938A-4EC0-B007-BD8E93457FAD}" type="presParOf" srcId="{FCAB83BD-A5A8-4A99-9B4F-DE179C9EAAF9}" destId="{98D92F0F-33A5-410D-AD6F-853277C8C8A3}" srcOrd="3" destOrd="0" presId="urn:microsoft.com/office/officeart/2005/8/layout/venn3"/>
    <dgm:cxn modelId="{50A3D23E-2375-42B9-8080-DC59E0A4000D}" type="presParOf" srcId="{FCAB83BD-A5A8-4A99-9B4F-DE179C9EAAF9}" destId="{E83C501B-CF83-4F69-BA9F-01D6D35A4610}" srcOrd="4" destOrd="0" presId="urn:microsoft.com/office/officeart/2005/8/layout/venn3"/>
    <dgm:cxn modelId="{6C24C3B4-0F23-4722-B939-72730903F742}" type="presParOf" srcId="{FCAB83BD-A5A8-4A99-9B4F-DE179C9EAAF9}" destId="{EC442807-A480-4928-900B-C1B0D8A537CB}" srcOrd="5" destOrd="0" presId="urn:microsoft.com/office/officeart/2005/8/layout/venn3"/>
    <dgm:cxn modelId="{89D9CAB9-47FB-4922-9411-616963FCB7E8}" type="presParOf" srcId="{FCAB83BD-A5A8-4A99-9B4F-DE179C9EAAF9}" destId="{13E6DC56-2F5E-47EB-BE5A-7389C3F3CFE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31F58-13E5-42F4-AAAB-B80D5D77CA54}">
      <dsp:nvSpPr>
        <dsp:cNvPr id="0" name=""/>
        <dsp:cNvSpPr/>
      </dsp:nvSpPr>
      <dsp:spPr>
        <a:xfrm rot="16200000">
          <a:off x="-1347969" y="1351475"/>
          <a:ext cx="4087815" cy="1384864"/>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cs-CZ" sz="1600" b="0" kern="1200">
              <a:latin typeface="Hind Regular"/>
            </a:rPr>
            <a:t>Nemocenské</a:t>
          </a:r>
          <a:endParaRPr lang="cs-CZ" sz="1600" b="0" kern="1200" dirty="0">
            <a:latin typeface="Hind Regular"/>
          </a:endParaRPr>
        </a:p>
      </dsp:txBody>
      <dsp:txXfrm rot="5400000">
        <a:off x="3506" y="817563"/>
        <a:ext cx="1384864" cy="2452689"/>
      </dsp:txXfrm>
    </dsp:sp>
    <dsp:sp modelId="{D82ACC41-1CBC-484E-BA5E-494EDC6E7088}">
      <dsp:nvSpPr>
        <dsp:cNvPr id="0" name=""/>
        <dsp:cNvSpPr/>
      </dsp:nvSpPr>
      <dsp:spPr>
        <a:xfrm rot="16200000">
          <a:off x="140759" y="1351475"/>
          <a:ext cx="4087815" cy="1384864"/>
        </a:xfrm>
        <a:prstGeom prst="flowChartManualOperation">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cs-CZ" sz="1600" b="0" kern="1200" dirty="0">
              <a:latin typeface="Hind Regular"/>
            </a:rPr>
            <a:t>Ošetřovné</a:t>
          </a:r>
        </a:p>
      </dsp:txBody>
      <dsp:txXfrm rot="5400000">
        <a:off x="1492234" y="817563"/>
        <a:ext cx="1384864" cy="2452689"/>
      </dsp:txXfrm>
    </dsp:sp>
    <dsp:sp modelId="{F02F3271-A74E-433E-972C-3CDA19949603}">
      <dsp:nvSpPr>
        <dsp:cNvPr id="0" name=""/>
        <dsp:cNvSpPr/>
      </dsp:nvSpPr>
      <dsp:spPr>
        <a:xfrm rot="16200000">
          <a:off x="1629489" y="1351475"/>
          <a:ext cx="4087815" cy="1384864"/>
        </a:xfrm>
        <a:prstGeom prst="flowChartManualOperation">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cs-CZ" sz="1600" b="0" kern="1200" dirty="0">
              <a:latin typeface="Hind Regular"/>
            </a:rPr>
            <a:t>Peněžitá pomoc v mateřství</a:t>
          </a:r>
        </a:p>
      </dsp:txBody>
      <dsp:txXfrm rot="5400000">
        <a:off x="2980964" y="817563"/>
        <a:ext cx="1384864" cy="2452689"/>
      </dsp:txXfrm>
    </dsp:sp>
    <dsp:sp modelId="{3C8B0EA2-61D2-450E-AA92-E99262980522}">
      <dsp:nvSpPr>
        <dsp:cNvPr id="0" name=""/>
        <dsp:cNvSpPr/>
      </dsp:nvSpPr>
      <dsp:spPr>
        <a:xfrm rot="16200000">
          <a:off x="3118218" y="1351475"/>
          <a:ext cx="4087815" cy="1384864"/>
        </a:xfrm>
        <a:prstGeom prst="flowChartManualOperation">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cs-CZ" sz="1600" b="0" kern="1200" dirty="0">
              <a:latin typeface="Hind Regular"/>
            </a:rPr>
            <a:t>Vyrovnávací příspěvek v těhotenství a mateřství</a:t>
          </a:r>
        </a:p>
      </dsp:txBody>
      <dsp:txXfrm rot="5400000">
        <a:off x="4469693" y="817563"/>
        <a:ext cx="1384864" cy="2452689"/>
      </dsp:txXfrm>
    </dsp:sp>
    <dsp:sp modelId="{D86D93BC-4EED-46CF-B084-90A7D6000CC8}">
      <dsp:nvSpPr>
        <dsp:cNvPr id="0" name=""/>
        <dsp:cNvSpPr/>
      </dsp:nvSpPr>
      <dsp:spPr>
        <a:xfrm rot="16200000">
          <a:off x="4606948" y="1351475"/>
          <a:ext cx="4087815" cy="1384864"/>
        </a:xfrm>
        <a:prstGeom prst="flowChartManualOperation">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cs-CZ" sz="1600" b="0" kern="1200" dirty="0">
              <a:latin typeface="Hind Regular"/>
            </a:rPr>
            <a:t>Dávka otcovské poporodní péče, tzv. otcovská</a:t>
          </a:r>
        </a:p>
        <a:p>
          <a:pPr marL="0" lvl="0" indent="0" algn="ctr" defTabSz="711200">
            <a:lnSpc>
              <a:spcPct val="90000"/>
            </a:lnSpc>
            <a:spcBef>
              <a:spcPct val="0"/>
            </a:spcBef>
            <a:spcAft>
              <a:spcPct val="35000"/>
            </a:spcAft>
            <a:buNone/>
          </a:pPr>
          <a:r>
            <a:rPr lang="cs-CZ" sz="1600" b="0" kern="1200" dirty="0">
              <a:latin typeface="Hind Regular"/>
            </a:rPr>
            <a:t>- </a:t>
          </a:r>
        </a:p>
        <a:p>
          <a:pPr marL="0" lvl="0" indent="0" algn="ctr" defTabSz="711200">
            <a:lnSpc>
              <a:spcPct val="90000"/>
            </a:lnSpc>
            <a:spcBef>
              <a:spcPct val="0"/>
            </a:spcBef>
            <a:spcAft>
              <a:spcPct val="35000"/>
            </a:spcAft>
            <a:buNone/>
          </a:pPr>
          <a:r>
            <a:rPr lang="cs-CZ" sz="1600" b="0" kern="1200" dirty="0">
              <a:latin typeface="Hind Regular"/>
            </a:rPr>
            <a:t>Od 1. 2. 2018</a:t>
          </a:r>
        </a:p>
      </dsp:txBody>
      <dsp:txXfrm rot="5400000">
        <a:off x="5958423" y="817563"/>
        <a:ext cx="1384864" cy="2452689"/>
      </dsp:txXfrm>
    </dsp:sp>
    <dsp:sp modelId="{D71FC1E4-C5E1-428E-A699-AD1DE0A07363}">
      <dsp:nvSpPr>
        <dsp:cNvPr id="0" name=""/>
        <dsp:cNvSpPr/>
      </dsp:nvSpPr>
      <dsp:spPr>
        <a:xfrm rot="16200000">
          <a:off x="6095677" y="1351475"/>
          <a:ext cx="4087815" cy="1384864"/>
        </a:xfrm>
        <a:prstGeom prst="flowChartManualOperati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cs-CZ" sz="1600" b="0" kern="1200" dirty="0">
              <a:latin typeface="Hind Regular"/>
            </a:rPr>
            <a:t>Dlouhodobé ošetřovné</a:t>
          </a:r>
        </a:p>
        <a:p>
          <a:pPr marL="0" lvl="0" indent="0" algn="ctr" defTabSz="711200">
            <a:lnSpc>
              <a:spcPct val="90000"/>
            </a:lnSpc>
            <a:spcBef>
              <a:spcPct val="0"/>
            </a:spcBef>
            <a:spcAft>
              <a:spcPct val="35000"/>
            </a:spcAft>
            <a:buNone/>
          </a:pPr>
          <a:r>
            <a:rPr lang="cs-CZ" sz="1600" b="0" kern="1200" dirty="0">
              <a:latin typeface="Hind Regular"/>
            </a:rPr>
            <a:t>- </a:t>
          </a:r>
        </a:p>
        <a:p>
          <a:pPr marL="0" lvl="0" indent="0" algn="ctr" defTabSz="711200">
            <a:lnSpc>
              <a:spcPct val="90000"/>
            </a:lnSpc>
            <a:spcBef>
              <a:spcPct val="0"/>
            </a:spcBef>
            <a:spcAft>
              <a:spcPct val="35000"/>
            </a:spcAft>
            <a:buNone/>
          </a:pPr>
          <a:r>
            <a:rPr lang="cs-CZ" sz="1600" b="0" kern="1200" dirty="0">
              <a:latin typeface="Hind Regular"/>
            </a:rPr>
            <a:t>Od 1. 6. 2018</a:t>
          </a:r>
        </a:p>
      </dsp:txBody>
      <dsp:txXfrm rot="5400000">
        <a:off x="7447152" y="817563"/>
        <a:ext cx="1384864" cy="2452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40D5D-02E1-423D-A39C-562FE776D5B9}">
      <dsp:nvSpPr>
        <dsp:cNvPr id="0" name=""/>
        <dsp:cNvSpPr/>
      </dsp:nvSpPr>
      <dsp:spPr>
        <a:xfrm>
          <a:off x="2637" y="837339"/>
          <a:ext cx="2645801" cy="2645801"/>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marL="0" lvl="0" indent="0" algn="ctr" defTabSz="755650" rtl="0">
            <a:lnSpc>
              <a:spcPct val="90000"/>
            </a:lnSpc>
            <a:spcBef>
              <a:spcPct val="0"/>
            </a:spcBef>
            <a:spcAft>
              <a:spcPct val="35000"/>
            </a:spcAft>
            <a:buNone/>
          </a:pPr>
          <a:r>
            <a:rPr lang="cs-CZ" sz="1700" b="0" kern="1200" dirty="0">
              <a:latin typeface="Hind Regular"/>
            </a:rPr>
            <a:t>1. redukční hranice 1 298,- Kč - se u nemocenského počítá 90% </a:t>
          </a:r>
        </a:p>
        <a:p>
          <a:pPr marL="0" lvl="0" indent="0" algn="ctr" defTabSz="755650" rtl="0">
            <a:lnSpc>
              <a:spcPct val="90000"/>
            </a:lnSpc>
            <a:spcBef>
              <a:spcPct val="0"/>
            </a:spcBef>
            <a:spcAft>
              <a:spcPct val="35000"/>
            </a:spcAft>
            <a:buNone/>
          </a:pPr>
          <a:r>
            <a:rPr lang="cs-CZ" sz="1700" b="0" kern="1200" dirty="0">
              <a:latin typeface="Hind Regular"/>
            </a:rPr>
            <a:t>(u PPM 100%), </a:t>
          </a:r>
        </a:p>
      </dsp:txBody>
      <dsp:txXfrm>
        <a:off x="390106" y="1224808"/>
        <a:ext cx="1870863" cy="1870863"/>
      </dsp:txXfrm>
    </dsp:sp>
    <dsp:sp modelId="{33DF63DF-017B-4225-9766-C1039572CFE9}">
      <dsp:nvSpPr>
        <dsp:cNvPr id="0" name=""/>
        <dsp:cNvSpPr/>
      </dsp:nvSpPr>
      <dsp:spPr>
        <a:xfrm>
          <a:off x="2119278" y="837339"/>
          <a:ext cx="2645801" cy="2645801"/>
        </a:xfrm>
        <a:prstGeom prst="ellipse">
          <a:avLst/>
        </a:prstGeom>
        <a:solidFill>
          <a:schemeClr val="accent3">
            <a:shade val="80000"/>
            <a:alpha val="5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marL="0" lvl="0" indent="0" algn="ctr" defTabSz="755650" rtl="0">
            <a:lnSpc>
              <a:spcPct val="90000"/>
            </a:lnSpc>
            <a:spcBef>
              <a:spcPct val="0"/>
            </a:spcBef>
            <a:spcAft>
              <a:spcPct val="35000"/>
            </a:spcAft>
            <a:buNone/>
          </a:pPr>
          <a:r>
            <a:rPr lang="cs-CZ" sz="1700" b="0" kern="1200" dirty="0">
              <a:latin typeface="Hind Regular"/>
            </a:rPr>
            <a:t>z částky nad 1. redukční hranici do 2. redukční hranice - 1 946,- Kč - se počítá 60%,</a:t>
          </a:r>
        </a:p>
      </dsp:txBody>
      <dsp:txXfrm>
        <a:off x="2506747" y="1224808"/>
        <a:ext cx="1870863" cy="1870863"/>
      </dsp:txXfrm>
    </dsp:sp>
    <dsp:sp modelId="{E83C501B-CF83-4F69-BA9F-01D6D35A4610}">
      <dsp:nvSpPr>
        <dsp:cNvPr id="0" name=""/>
        <dsp:cNvSpPr/>
      </dsp:nvSpPr>
      <dsp:spPr>
        <a:xfrm>
          <a:off x="4235919" y="837339"/>
          <a:ext cx="2645801" cy="2645801"/>
        </a:xfrm>
        <a:prstGeom prst="ellipse">
          <a:avLst/>
        </a:prstGeom>
        <a:solidFill>
          <a:schemeClr val="accent3">
            <a:shade val="80000"/>
            <a:alpha val="50000"/>
            <a:hueOff val="145938"/>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marL="0" lvl="0" indent="0" algn="ctr" defTabSz="755650" rtl="0">
            <a:lnSpc>
              <a:spcPct val="90000"/>
            </a:lnSpc>
            <a:spcBef>
              <a:spcPct val="0"/>
            </a:spcBef>
            <a:spcAft>
              <a:spcPct val="35000"/>
            </a:spcAft>
            <a:buNone/>
          </a:pPr>
          <a:r>
            <a:rPr lang="cs-CZ" sz="1700" b="0" kern="1200" dirty="0">
              <a:latin typeface="Hind Regular"/>
            </a:rPr>
            <a:t>z částky nad 2. redukční hranici do 3. redukční hranice – 3 892,- Kč - se počítá 30%,</a:t>
          </a:r>
        </a:p>
      </dsp:txBody>
      <dsp:txXfrm>
        <a:off x="4623388" y="1224808"/>
        <a:ext cx="1870863" cy="1870863"/>
      </dsp:txXfrm>
    </dsp:sp>
    <dsp:sp modelId="{13E6DC56-2F5E-47EB-BE5A-7389C3F3CFEF}">
      <dsp:nvSpPr>
        <dsp:cNvPr id="0" name=""/>
        <dsp:cNvSpPr/>
      </dsp:nvSpPr>
      <dsp:spPr>
        <a:xfrm>
          <a:off x="6352560" y="837339"/>
          <a:ext cx="2645801" cy="2645801"/>
        </a:xfrm>
        <a:prstGeom prst="ellipse">
          <a:avLst/>
        </a:prstGeom>
        <a:solidFill>
          <a:schemeClr val="accent3">
            <a:shade val="80000"/>
            <a:alpha val="5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marL="0" lvl="0" indent="0" algn="ctr" defTabSz="755650" rtl="0">
            <a:lnSpc>
              <a:spcPct val="90000"/>
            </a:lnSpc>
            <a:spcBef>
              <a:spcPct val="0"/>
            </a:spcBef>
            <a:spcAft>
              <a:spcPct val="35000"/>
            </a:spcAft>
            <a:buNone/>
          </a:pPr>
          <a:r>
            <a:rPr lang="cs-CZ" sz="1700" b="0" kern="1200" dirty="0">
              <a:latin typeface="Hind Regular"/>
            </a:rPr>
            <a:t>k částce nad 3. redukční hranici se nepřihlíží.</a:t>
          </a:r>
        </a:p>
      </dsp:txBody>
      <dsp:txXfrm>
        <a:off x="6740029" y="1224808"/>
        <a:ext cx="1870863" cy="187086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4DBB545F-9D43-4AAA-90C9-33072A0929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4C0251D1-7C28-4985-806A-8E5EC5B23A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0CC4A-17F4-454B-81F2-75DF69D343DB}" type="datetimeFigureOut">
              <a:rPr lang="cs-CZ" smtClean="0"/>
              <a:pPr/>
              <a:t>28.02.2022</a:t>
            </a:fld>
            <a:endParaRPr lang="cs-CZ"/>
          </a:p>
        </p:txBody>
      </p:sp>
      <p:sp>
        <p:nvSpPr>
          <p:cNvPr id="4" name="Zástupný symbol pro zápatí 3">
            <a:extLst>
              <a:ext uri="{FF2B5EF4-FFF2-40B4-BE49-F238E27FC236}">
                <a16:creationId xmlns:a16="http://schemas.microsoft.com/office/drawing/2014/main" id="{F45AD217-ABA7-44FD-ACCB-EF9029DE80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AFC37F96-D703-4CC7-ADDF-F1775070E9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A4DA88-02AF-4FC5-889B-98F23C351BA7}" type="slidenum">
              <a:rPr lang="cs-CZ" smtClean="0"/>
              <a:pPr/>
              <a:t>‹#›</a:t>
            </a:fld>
            <a:endParaRPr lang="cs-CZ"/>
          </a:p>
        </p:txBody>
      </p:sp>
    </p:spTree>
    <p:extLst>
      <p:ext uri="{BB962C8B-B14F-4D97-AF65-F5344CB8AC3E}">
        <p14:creationId xmlns:p14="http://schemas.microsoft.com/office/powerpoint/2010/main" val="85187847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55BB9-894C-40C9-86A7-F2C95FCBA8BC}" type="datetimeFigureOut">
              <a:rPr lang="cs-CZ" smtClean="0"/>
              <a:pPr/>
              <a:t>28.02.2022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A4E33-8944-489A-9842-0B217D5C3D34}" type="slidenum">
              <a:rPr lang="cs-CZ" smtClean="0"/>
              <a:pPr/>
              <a:t>‹#›</a:t>
            </a:fld>
            <a:endParaRPr lang="cs-CZ"/>
          </a:p>
        </p:txBody>
      </p:sp>
    </p:spTree>
    <p:extLst>
      <p:ext uri="{BB962C8B-B14F-4D97-AF65-F5344CB8AC3E}">
        <p14:creationId xmlns:p14="http://schemas.microsoft.com/office/powerpoint/2010/main" val="223808365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BBAA4E33-8944-489A-9842-0B217D5C3D34}" type="slidenum">
              <a:rPr lang="cs-CZ" smtClean="0"/>
              <a:pPr/>
              <a:t>1</a:t>
            </a:fld>
            <a:endParaRPr lang="cs-CZ"/>
          </a:p>
        </p:txBody>
      </p:sp>
      <p:sp>
        <p:nvSpPr>
          <p:cNvPr id="5" name="Zástupný symbol pro zápatí 4">
            <a:extLst>
              <a:ext uri="{FF2B5EF4-FFF2-40B4-BE49-F238E27FC236}">
                <a16:creationId xmlns:a16="http://schemas.microsoft.com/office/drawing/2014/main" id="{9D3F4AFC-3055-4F81-BECD-8850152D2CFF}"/>
              </a:ext>
            </a:extLst>
          </p:cNvPr>
          <p:cNvSpPr>
            <a:spLocks noGrp="1"/>
          </p:cNvSpPr>
          <p:nvPr>
            <p:ph type="ftr" sz="quarter" idx="4"/>
          </p:nvPr>
        </p:nvSpPr>
        <p:spPr/>
        <p:txBody>
          <a:bodyPr/>
          <a:lstStyle/>
          <a:p>
            <a:endParaRPr lang="cs-CZ"/>
          </a:p>
        </p:txBody>
      </p:sp>
      <p:sp>
        <p:nvSpPr>
          <p:cNvPr id="6" name="Zástupný symbol pro záhlaví 5">
            <a:extLst>
              <a:ext uri="{FF2B5EF4-FFF2-40B4-BE49-F238E27FC236}">
                <a16:creationId xmlns:a16="http://schemas.microsoft.com/office/drawing/2014/main" id="{39AB3988-575A-4524-969C-0E5353804CC2}"/>
              </a:ext>
            </a:extLst>
          </p:cNvPr>
          <p:cNvSpPr>
            <a:spLocks noGrp="1"/>
          </p:cNvSpPr>
          <p:nvPr>
            <p:ph type="hdr" sz="quarter"/>
          </p:nvPr>
        </p:nvSpPr>
        <p:spPr/>
        <p:txBody>
          <a:bodyPr/>
          <a:lstStyle/>
          <a:p>
            <a:endParaRPr lang="cs-CZ"/>
          </a:p>
        </p:txBody>
      </p:sp>
    </p:spTree>
    <p:extLst>
      <p:ext uri="{BB962C8B-B14F-4D97-AF65-F5344CB8AC3E}">
        <p14:creationId xmlns:p14="http://schemas.microsoft.com/office/powerpoint/2010/main" val="158034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Obdélník 8"/>
          <p:cNvSpPr/>
          <p:nvPr userDrawn="1"/>
        </p:nvSpPr>
        <p:spPr>
          <a:xfrm>
            <a:off x="0" y="0"/>
            <a:ext cx="9144000" cy="1800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FE6E9C0D-A831-4BF3-AF29-E7747B954159}" type="datetime1">
              <a:rPr lang="cs-CZ" smtClean="0"/>
              <a:pPr/>
              <a:t>28.02.2022</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lvl1pPr>
              <a:defRPr baseline="0"/>
            </a:lvl1pPr>
          </a:lstStyle>
          <a:p>
            <a:fld id="{62E37861-9CFB-4DB0-8326-6C6A95B08EB6}" type="slidenum">
              <a:rPr lang="cs-CZ" smtClean="0"/>
              <a:pPr/>
              <a:t>‹#›</a:t>
            </a:fld>
            <a:endParaRPr lang="cs-CZ" dirty="0"/>
          </a:p>
        </p:txBody>
      </p:sp>
      <p:sp>
        <p:nvSpPr>
          <p:cNvPr id="7" name="TextovéPole 6"/>
          <p:cNvSpPr txBox="1"/>
          <p:nvPr userDrawn="1"/>
        </p:nvSpPr>
        <p:spPr>
          <a:xfrm>
            <a:off x="2123728" y="404664"/>
            <a:ext cx="6480720" cy="1077218"/>
          </a:xfrm>
          <a:prstGeom prst="rect">
            <a:avLst/>
          </a:prstGeom>
          <a:noFill/>
        </p:spPr>
        <p:txBody>
          <a:bodyPr wrap="square" rtlCol="0">
            <a:spAutoFit/>
          </a:bodyPr>
          <a:lstStyle/>
          <a:p>
            <a:r>
              <a:rPr lang="cs-CZ" sz="3200" b="1" dirty="0">
                <a:ln>
                  <a:noFill/>
                </a:ln>
                <a:latin typeface="Hind Regular" pitchFamily="2" charset="-18"/>
                <a:cs typeface="Hind Regular" pitchFamily="2" charset="-18"/>
              </a:rPr>
              <a:t>Jabok – Vyšší odborná škola</a:t>
            </a:r>
          </a:p>
          <a:p>
            <a:r>
              <a:rPr lang="cs-CZ" sz="3200" b="1" dirty="0">
                <a:ln>
                  <a:noFill/>
                </a:ln>
                <a:latin typeface="Hind Regular" pitchFamily="2" charset="-18"/>
                <a:cs typeface="Hind Regular" pitchFamily="2" charset="-18"/>
              </a:rPr>
              <a:t>sociálně pedagogická a teologická</a:t>
            </a:r>
          </a:p>
        </p:txBody>
      </p:sp>
      <p:pic>
        <p:nvPicPr>
          <p:cNvPr id="8" name="Obrázek 7" descr="ostre kraje 04 - oranzova-bila - hind.jpg"/>
          <p:cNvPicPr>
            <a:picLocks noChangeAspect="1"/>
          </p:cNvPicPr>
          <p:nvPr userDrawn="1"/>
        </p:nvPicPr>
        <p:blipFill>
          <a:blip r:embed="rId2" cstate="print"/>
          <a:stretch>
            <a:fillRect/>
          </a:stretch>
        </p:blipFill>
        <p:spPr>
          <a:xfrm>
            <a:off x="107504" y="116632"/>
            <a:ext cx="1622606" cy="1559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67544" y="1988840"/>
            <a:ext cx="8229600" cy="1143000"/>
          </a:xfrm>
        </p:spPr>
        <p:txBody>
          <a:bodyPr/>
          <a:lstStyle/>
          <a:p>
            <a:r>
              <a:rPr lang="cs-CZ"/>
              <a:t>Kliknutím lze upravit styl.</a:t>
            </a:r>
            <a:endParaRPr lang="cs-CZ" dirty="0"/>
          </a:p>
        </p:txBody>
      </p:sp>
      <p:sp>
        <p:nvSpPr>
          <p:cNvPr id="3" name="Zástupný symbol pro svislý text 2"/>
          <p:cNvSpPr>
            <a:spLocks noGrp="1"/>
          </p:cNvSpPr>
          <p:nvPr>
            <p:ph type="body" orient="vert" idx="1"/>
          </p:nvPr>
        </p:nvSpPr>
        <p:spPr>
          <a:xfrm>
            <a:off x="755576" y="3429000"/>
            <a:ext cx="7931224" cy="269716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2183DCA-BA36-4FE1-A845-4F213541F8FD}" type="datetime1">
              <a:rPr lang="cs-CZ" smtClean="0"/>
              <a:pPr/>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65304"/>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1" name="Obrázek 10"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2" name="TextovéPole 11"/>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988840"/>
            <a:ext cx="2057400" cy="4137323"/>
          </a:xfrm>
        </p:spPr>
        <p:txBody>
          <a:bodyPr vert="eaVert"/>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svislý text 2"/>
          <p:cNvSpPr>
            <a:spLocks noGrp="1"/>
          </p:cNvSpPr>
          <p:nvPr>
            <p:ph type="body" orient="vert" idx="1"/>
          </p:nvPr>
        </p:nvSpPr>
        <p:spPr>
          <a:xfrm>
            <a:off x="457200" y="1988840"/>
            <a:ext cx="6019800" cy="4137323"/>
          </a:xfrm>
        </p:spPr>
        <p:txBody>
          <a:bodyPr vert="eaVert"/>
          <a:lstStyle>
            <a:lvl1pPr>
              <a:defRPr>
                <a:latin typeface="Hind Regular" pitchFamily="2" charset="-18"/>
                <a:cs typeface="Hind Regular" pitchFamily="2" charset="-18"/>
              </a:defRPr>
            </a:lvl1pPr>
            <a:lvl2pPr>
              <a:defRPr>
                <a:latin typeface="Hind Regular" pitchFamily="2" charset="-18"/>
                <a:cs typeface="Hind Regular" pitchFamily="2" charset="-18"/>
              </a:defRPr>
            </a:lvl2pPr>
            <a:lvl3pPr>
              <a:defRPr>
                <a:latin typeface="Hind Regular" pitchFamily="2" charset="-18"/>
                <a:cs typeface="Hind Regular" pitchFamily="2" charset="-18"/>
              </a:defRPr>
            </a:lvl3pPr>
            <a:lvl4pPr>
              <a:defRPr>
                <a:latin typeface="Hind Regular" pitchFamily="2" charset="-18"/>
                <a:cs typeface="Hind Regular" pitchFamily="2" charset="-18"/>
              </a:defRPr>
            </a:lvl4pPr>
            <a:lvl5pPr>
              <a:defRPr>
                <a:latin typeface="Hind Regular" pitchFamily="2" charset="-18"/>
                <a:cs typeface="Hind Regular" pitchFamily="2" charset="-18"/>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1CF37238-A390-436A-AD29-DB5321681A2F}" type="datetime1">
              <a:rPr lang="cs-CZ" smtClean="0"/>
              <a:pPr/>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65304"/>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1" name="Obrázek 10"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2" name="TextovéPole 11"/>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67544" y="125760"/>
            <a:ext cx="8229600" cy="1143000"/>
          </a:xfrm>
        </p:spPr>
        <p:txBody>
          <a:bodyPr/>
          <a:lstStyle/>
          <a:p>
            <a:r>
              <a:rPr lang="cs-CZ"/>
              <a:t>Kliknutím lze upravit styl.</a:t>
            </a:r>
            <a:endParaRPr lang="cs-CZ" dirty="0"/>
          </a:p>
        </p:txBody>
      </p:sp>
      <p:sp>
        <p:nvSpPr>
          <p:cNvPr id="3" name="Zástupný symbol pro obsah 2"/>
          <p:cNvSpPr>
            <a:spLocks noGrp="1"/>
          </p:cNvSpPr>
          <p:nvPr>
            <p:ph idx="1"/>
          </p:nvPr>
        </p:nvSpPr>
        <p:spPr>
          <a:xfrm>
            <a:off x="755576" y="1556792"/>
            <a:ext cx="7931224" cy="4425355"/>
          </a:xfrm>
        </p:spPr>
        <p:txBody>
          <a:bodyPr/>
          <a:lstStyle>
            <a:lvl1pPr>
              <a:defRPr baseline="0"/>
            </a:lvl1pPr>
            <a:lvl2pPr>
              <a:defRPr baseline="0"/>
            </a:lvl2pPr>
            <a:lvl3pPr>
              <a:defRPr baseline="0"/>
            </a:lvl3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1C155C81-6840-4EA5-B321-54D6ABBBB49A}" type="datetime1">
              <a:rPr lang="cs-CZ" smtClean="0"/>
              <a:pPr/>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9" name="TextovéPole 8"/>
          <p:cNvSpPr txBox="1"/>
          <p:nvPr userDrawn="1"/>
        </p:nvSpPr>
        <p:spPr>
          <a:xfrm>
            <a:off x="782486" y="6254480"/>
            <a:ext cx="7488832" cy="646331"/>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a:ln>
                  <a:noFill/>
                </a:ln>
                <a:solidFill>
                  <a:schemeClr val="tx1"/>
                </a:solidFill>
                <a:latin typeface="+mn-lt"/>
                <a:ea typeface="+mn-ea"/>
                <a:cs typeface="+mn-cs"/>
              </a:rPr>
              <a:t>Salmovská 8, 120 00 Praha 2, tel.: +420 211 222 440</a:t>
            </a:r>
          </a:p>
          <a:p>
            <a:r>
              <a:rPr lang="cs-CZ" sz="1200" kern="1200" dirty="0">
                <a:ln>
                  <a:noFill/>
                </a:ln>
                <a:solidFill>
                  <a:schemeClr val="tx1"/>
                </a:solidFill>
                <a:latin typeface="+mn-lt"/>
                <a:ea typeface="+mn-ea"/>
                <a:cs typeface="+mn-cs"/>
              </a:rPr>
              <a:t>e-mail: </a:t>
            </a:r>
            <a:r>
              <a:rPr lang="cs-CZ" sz="1200" u="none" kern="1200" dirty="0">
                <a:ln>
                  <a:noFill/>
                </a:ln>
                <a:solidFill>
                  <a:schemeClr val="tx1"/>
                </a:solidFill>
                <a:latin typeface="+mn-lt"/>
                <a:ea typeface="+mn-ea"/>
                <a:cs typeface="+mn-cs"/>
              </a:rPr>
              <a:t>jabok@jabok.cz</a:t>
            </a:r>
            <a:r>
              <a:rPr lang="cs-CZ" sz="1200" kern="1200" dirty="0">
                <a:ln>
                  <a:noFill/>
                </a:ln>
                <a:solidFill>
                  <a:schemeClr val="tx1"/>
                </a:solidFill>
                <a:latin typeface="+mn-lt"/>
                <a:ea typeface="+mn-ea"/>
                <a:cs typeface="+mn-cs"/>
              </a:rPr>
              <a:t>, www.jabok.cz</a:t>
            </a:r>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atin typeface="Hind Regular" pitchFamily="2" charset="-18"/>
                <a:cs typeface="Hind Regular" pitchFamily="2" charset="-18"/>
              </a:defRPr>
            </a:lvl1pPr>
          </a:lstStyle>
          <a:p>
            <a:r>
              <a:rPr lang="cs-CZ"/>
              <a:t>Kliknutím lze upravit styl.</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913A3077-5DF7-413D-8223-B3A10273BD38}" type="datetime1">
              <a:rPr lang="cs-CZ" smtClean="0"/>
              <a:pPr/>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1" name="Obrázek 10"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2" name="TextovéPole 11"/>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a:ln>
                  <a:noFill/>
                </a:ln>
                <a:solidFill>
                  <a:schemeClr val="tx1"/>
                </a:solidFill>
                <a:latin typeface="+mn-lt"/>
                <a:ea typeface="+mn-ea"/>
                <a:cs typeface="+mn-cs"/>
              </a:rPr>
              <a:t>Salmovská 8, 120 00 Praha 2, tel.: +420 211 222 440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925960"/>
            <a:ext cx="8229600" cy="1143000"/>
          </a:xfrm>
        </p:spPr>
        <p:txBody>
          <a:bodyPr/>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obsah 2"/>
          <p:cNvSpPr>
            <a:spLocks noGrp="1"/>
          </p:cNvSpPr>
          <p:nvPr>
            <p:ph sz="half" idx="1"/>
          </p:nvPr>
        </p:nvSpPr>
        <p:spPr>
          <a:xfrm>
            <a:off x="457200" y="3212976"/>
            <a:ext cx="4038600" cy="291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4648200" y="3212976"/>
            <a:ext cx="4038600" cy="291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0A2F39-4E20-4709-AF12-84A6FE6F96FC}" type="datetime1">
              <a:rPr lang="cs-CZ" smtClean="0"/>
              <a:pPr/>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37861-9CFB-4DB0-8326-6C6A95B08EB6}" type="slidenum">
              <a:rPr lang="cs-CZ" smtClean="0"/>
              <a:pPr/>
              <a:t>‹#›</a:t>
            </a:fld>
            <a:endParaRPr lang="cs-CZ"/>
          </a:p>
        </p:txBody>
      </p:sp>
      <p:sp>
        <p:nvSpPr>
          <p:cNvPr id="8" name="Obdélník 7"/>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2" name="Obrázek 11"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3" name="TextovéPole 12"/>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a:t>
            </a:r>
            <a:r>
              <a:rPr lang="cs-CZ" sz="1200" kern="1200" baseline="0" dirty="0">
                <a:ln>
                  <a:noFill/>
                </a:ln>
                <a:solidFill>
                  <a:schemeClr val="tx1"/>
                </a:solidFill>
                <a:latin typeface="+mn-lt"/>
                <a:ea typeface="+mn-ea"/>
                <a:cs typeface="+mn-cs"/>
              </a:rPr>
              <a:t> 211 222 441</a:t>
            </a:r>
            <a:r>
              <a:rPr lang="cs-CZ" sz="1200" kern="1200" dirty="0">
                <a:ln>
                  <a:noFill/>
                </a:ln>
                <a:solidFill>
                  <a:schemeClr val="tx1"/>
                </a:solidFill>
                <a:latin typeface="+mn-lt"/>
                <a:ea typeface="+mn-ea"/>
                <a:cs typeface="+mn-cs"/>
              </a:rPr>
              <a:t>,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8803"/>
            <a:ext cx="8229600" cy="1143000"/>
          </a:xfrm>
        </p:spPr>
        <p:txBody>
          <a:bodyPr/>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text 2"/>
          <p:cNvSpPr>
            <a:spLocks noGrp="1"/>
          </p:cNvSpPr>
          <p:nvPr>
            <p:ph type="body" idx="1"/>
          </p:nvPr>
        </p:nvSpPr>
        <p:spPr>
          <a:xfrm>
            <a:off x="457200" y="31492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457200" y="3933056"/>
            <a:ext cx="4040188" cy="21931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4645025" y="314927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45025" y="3933056"/>
            <a:ext cx="4041775" cy="21931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6"/>
          <p:cNvSpPr>
            <a:spLocks noGrp="1"/>
          </p:cNvSpPr>
          <p:nvPr>
            <p:ph type="dt" sz="half" idx="10"/>
          </p:nvPr>
        </p:nvSpPr>
        <p:spPr/>
        <p:txBody>
          <a:bodyPr/>
          <a:lstStyle/>
          <a:p>
            <a:fld id="{776D39CA-F613-461D-BE69-4653088F021D}" type="datetime1">
              <a:rPr lang="cs-CZ" smtClean="0"/>
              <a:pPr/>
              <a:t>28.02.2022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2E37861-9CFB-4DB0-8326-6C6A95B08EB6}" type="slidenum">
              <a:rPr lang="cs-CZ" smtClean="0"/>
              <a:pPr/>
              <a:t>‹#›</a:t>
            </a:fld>
            <a:endParaRPr lang="cs-CZ"/>
          </a:p>
        </p:txBody>
      </p:sp>
      <p:sp>
        <p:nvSpPr>
          <p:cNvPr id="10" name="Obdélník 9"/>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4" name="Obrázek 13"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5" name="TextovéPole 14"/>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67544" y="1988840"/>
            <a:ext cx="8229600" cy="1143000"/>
          </a:xfrm>
        </p:spPr>
        <p:txBody>
          <a:bodyPr/>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datum 2"/>
          <p:cNvSpPr>
            <a:spLocks noGrp="1"/>
          </p:cNvSpPr>
          <p:nvPr>
            <p:ph type="dt" sz="half" idx="10"/>
          </p:nvPr>
        </p:nvSpPr>
        <p:spPr/>
        <p:txBody>
          <a:bodyPr/>
          <a:lstStyle/>
          <a:p>
            <a:fld id="{C28BC22E-EDDF-4C73-9EEC-E2277EB4D253}" type="datetime1">
              <a:rPr lang="cs-CZ" smtClean="0"/>
              <a:pPr/>
              <a:t>28.02.2022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2E37861-9CFB-4DB0-8326-6C6A95B08EB6}" type="slidenum">
              <a:rPr lang="cs-CZ" smtClean="0"/>
              <a:pPr/>
              <a:t>‹#›</a:t>
            </a:fld>
            <a:endParaRPr lang="cs-CZ"/>
          </a:p>
        </p:txBody>
      </p:sp>
      <p:sp>
        <p:nvSpPr>
          <p:cNvPr id="6" name="Obdélník 5"/>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0" name="Obrázek 9"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1" name="TextovéPole 10"/>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190679F-FFC8-458A-A2F4-EB614CCDDA21}" type="datetime1">
              <a:rPr lang="cs-CZ" smtClean="0"/>
              <a:pPr/>
              <a:t>28.02.2022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2E37861-9CFB-4DB0-8326-6C6A95B08EB6}" type="slidenum">
              <a:rPr lang="cs-CZ" smtClean="0"/>
              <a:pPr/>
              <a:t>‹#›</a:t>
            </a:fld>
            <a:endParaRPr lang="cs-CZ"/>
          </a:p>
        </p:txBody>
      </p:sp>
      <p:sp>
        <p:nvSpPr>
          <p:cNvPr id="5" name="Obdélník 4"/>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číslo snímku 5"/>
          <p:cNvSpPr txBox="1">
            <a:spLocks/>
          </p:cNvSpPr>
          <p:nvPr userDrawn="1"/>
        </p:nvSpPr>
        <p:spPr>
          <a:xfrm>
            <a:off x="8468816" y="6376243"/>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9" name="Obrázek 8" descr="ostre kraje 04 - oranzova-bila - hind.jpg"/>
          <p:cNvPicPr>
            <a:picLocks noChangeAspect="1"/>
          </p:cNvPicPr>
          <p:nvPr userDrawn="1"/>
        </p:nvPicPr>
        <p:blipFill>
          <a:blip r:embed="rId2" cstate="print"/>
          <a:stretch>
            <a:fillRect/>
          </a:stretch>
        </p:blipFill>
        <p:spPr>
          <a:xfrm>
            <a:off x="107504" y="6228850"/>
            <a:ext cx="683299" cy="656534"/>
          </a:xfrm>
          <a:prstGeom prst="rect">
            <a:avLst/>
          </a:prstGeom>
        </p:spPr>
      </p:pic>
      <p:sp>
        <p:nvSpPr>
          <p:cNvPr id="10" name="TextovéPole 9"/>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90691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7897D60-CBC2-48F8-A517-02E8AF517480}" type="datetime1">
              <a:rPr lang="cs-CZ" smtClean="0"/>
              <a:pPr/>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37861-9CFB-4DB0-8326-6C6A95B08EB6}" type="slidenum">
              <a:rPr lang="cs-CZ" smtClean="0"/>
              <a:pPr/>
              <a:t>‹#›</a:t>
            </a:fld>
            <a:endParaRPr lang="cs-CZ"/>
          </a:p>
        </p:txBody>
      </p:sp>
      <p:sp>
        <p:nvSpPr>
          <p:cNvPr id="8" name="Obdélník 7"/>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2" name="Obrázek 11"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3" name="TextovéPole 12"/>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988839"/>
            <a:ext cx="5486400" cy="27387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67F6508-F70E-41B4-B9ED-A7003E895728}" type="datetime1">
              <a:rPr lang="cs-CZ" smtClean="0"/>
              <a:pPr/>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37861-9CFB-4DB0-8326-6C6A95B08EB6}" type="slidenum">
              <a:rPr lang="cs-CZ" smtClean="0"/>
              <a:pPr/>
              <a:t>‹#›</a:t>
            </a:fld>
            <a:endParaRPr lang="cs-CZ"/>
          </a:p>
        </p:txBody>
      </p:sp>
      <p:sp>
        <p:nvSpPr>
          <p:cNvPr id="8" name="Obdélník 7"/>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2" name="Obrázek 11"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3" name="TextovéPole 12"/>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p:cNvSpPr/>
          <p:nvPr/>
        </p:nvSpPr>
        <p:spPr>
          <a:xfrm>
            <a:off x="0" y="0"/>
            <a:ext cx="9144000" cy="134076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0" y="1340768"/>
            <a:ext cx="1800000" cy="5517232"/>
          </a:xfrm>
          <a:prstGeom prst="rect">
            <a:avLst/>
          </a:prstGeom>
          <a:solidFill>
            <a:srgbClr val="FFF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539552" y="125760"/>
            <a:ext cx="8229600" cy="1143000"/>
          </a:xfrm>
          <a:prstGeom prst="rect">
            <a:avLst/>
          </a:prstGeom>
        </p:spPr>
        <p:txBody>
          <a:bodyPr vert="horz" lIns="91440" tIns="45720" rIns="91440" bIns="45720" rtlCol="0" anchor="ctr">
            <a:noAutofit/>
          </a:bodyPr>
          <a:lstStyle/>
          <a:p>
            <a:r>
              <a:rPr lang="cs-CZ" dirty="0"/>
              <a:t>Klepnutím lze upravit styl předlohy nadpisů.</a:t>
            </a:r>
          </a:p>
        </p:txBody>
      </p:sp>
      <p:sp>
        <p:nvSpPr>
          <p:cNvPr id="3" name="Zástupný symbol pro text 2"/>
          <p:cNvSpPr>
            <a:spLocks noGrp="1"/>
          </p:cNvSpPr>
          <p:nvPr>
            <p:ph type="body" idx="1"/>
          </p:nvPr>
        </p:nvSpPr>
        <p:spPr>
          <a:xfrm>
            <a:off x="755576" y="1628800"/>
            <a:ext cx="7931224" cy="44973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ind Regular" pitchFamily="2" charset="-18"/>
                <a:cs typeface="Hind Regular" pitchFamily="2" charset="-18"/>
              </a:defRPr>
            </a:lvl1pPr>
          </a:lstStyle>
          <a:p>
            <a:fld id="{CB0D5FD9-3C04-44DA-9D63-B7598933CB24}" type="datetime1">
              <a:rPr lang="cs-CZ" smtClean="0"/>
              <a:pPr/>
              <a:t>28.02.2022</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ind Regular" pitchFamily="2" charset="-18"/>
                <a:cs typeface="Hind Regular" pitchFamily="2" charset="-18"/>
              </a:defRPr>
            </a:lvl1pPr>
          </a:lstStyle>
          <a:p>
            <a:endParaRPr lang="cs-CZ" dirty="0"/>
          </a:p>
        </p:txBody>
      </p:sp>
      <p:sp>
        <p:nvSpPr>
          <p:cNvPr id="6" name="Zástupný symbol pro číslo snímku 5"/>
          <p:cNvSpPr>
            <a:spLocks noGrp="1"/>
          </p:cNvSpPr>
          <p:nvPr>
            <p:ph type="sldNum" sz="quarter" idx="4"/>
          </p:nvPr>
        </p:nvSpPr>
        <p:spPr>
          <a:xfrm>
            <a:off x="8316416" y="6356350"/>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fld id="{6A5633A1-5521-476C-9400-8F170BE21740}"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3500" kern="1200" baseline="0">
          <a:solidFill>
            <a:schemeClr val="tx1"/>
          </a:solidFill>
          <a:latin typeface="Hind Bold" pitchFamily="2" charset="-18"/>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Hind Regular" pitchFamily="2" charset="-18"/>
          <a:ea typeface="+mn-ea"/>
          <a:cs typeface="Hind Regular" pitchFamily="2" charset="-18"/>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Hind Regular" pitchFamily="2" charset="-18"/>
          <a:ea typeface="+mn-ea"/>
          <a:cs typeface="Hind Regular" pitchFamily="2" charset="-18"/>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Hind Regular" pitchFamily="2" charset="-18"/>
          <a:ea typeface="+mn-ea"/>
          <a:cs typeface="Hind Regular" pitchFamily="2" charset="-18"/>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Hind Regular" pitchFamily="2" charset="-18"/>
          <a:ea typeface="+mn-ea"/>
          <a:cs typeface="Hind Regular" pitchFamily="2" charset="-18"/>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Hind Regular" pitchFamily="2" charset="-18"/>
          <a:ea typeface="+mn-ea"/>
          <a:cs typeface="Hind Regular" pitchFamily="2" charset="-1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psv.cz/nemocenske-pojisteni" TargetMode="External"/><Relationship Id="rId2" Type="http://schemas.openxmlformats.org/officeDocument/2006/relationships/hyperlink" Target="https://www.cssz.cz/web/cz/nemoc-obecne-informace" TargetMode="External"/><Relationship Id="rId1" Type="http://schemas.openxmlformats.org/officeDocument/2006/relationships/slideLayout" Target="../slideLayouts/slideLayout2.xml"/><Relationship Id="rId4" Type="http://schemas.openxmlformats.org/officeDocument/2006/relationships/hyperlink" Target="https://pixabay.com/cs/vectors/d%C3%ADt%C4%9B-komick%C3%A9-postavy-o%C4%8Dek%C3%A1v%C3%A1no-%C5%BEena-12964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4. Nemocenské pojištění a dávky </a:t>
            </a:r>
            <a:br>
              <a:rPr lang="cs-CZ" b="1" dirty="0"/>
            </a:br>
            <a:r>
              <a:rPr lang="cs-CZ" b="1" dirty="0"/>
              <a:t>z něj plynoucí</a:t>
            </a:r>
            <a:endParaRPr lang="cs-CZ" dirty="0"/>
          </a:p>
        </p:txBody>
      </p:sp>
      <p:sp>
        <p:nvSpPr>
          <p:cNvPr id="3" name="Podnadpis 2"/>
          <p:cNvSpPr>
            <a:spLocks noGrp="1"/>
          </p:cNvSpPr>
          <p:nvPr>
            <p:ph type="subTitle" idx="1"/>
          </p:nvPr>
        </p:nvSpPr>
        <p:spPr/>
        <p:txBody>
          <a:bodyPr/>
          <a:lstStyle/>
          <a:p>
            <a:r>
              <a:rPr lang="cs-CZ" dirty="0"/>
              <a:t>Sociální politika 2</a:t>
            </a:r>
          </a:p>
          <a:p>
            <a:endParaRPr lang="cs-CZ" dirty="0"/>
          </a:p>
          <a:p>
            <a:r>
              <a:rPr lang="cs-CZ" sz="2400" dirty="0"/>
              <a:t>Iva Poláčková</a:t>
            </a:r>
          </a:p>
        </p:txBody>
      </p:sp>
      <p:pic>
        <p:nvPicPr>
          <p:cNvPr id="4" name="Obrázek 3">
            <a:extLst>
              <a:ext uri="{FF2B5EF4-FFF2-40B4-BE49-F238E27FC236}">
                <a16:creationId xmlns:a16="http://schemas.microsoft.com/office/drawing/2014/main" id="{C4566E1C-67A8-4FCF-85C7-157F13081D45}"/>
              </a:ext>
            </a:extLst>
          </p:cNvPr>
          <p:cNvPicPr>
            <a:picLocks noChangeAspect="1"/>
          </p:cNvPicPr>
          <p:nvPr/>
        </p:nvPicPr>
        <p:blipFill>
          <a:blip r:embed="rId3" cstate="print"/>
          <a:stretch>
            <a:fillRect/>
          </a:stretch>
        </p:blipFill>
        <p:spPr>
          <a:xfrm>
            <a:off x="6151600" y="5852138"/>
            <a:ext cx="2880320" cy="870995"/>
          </a:xfrm>
          <a:prstGeom prst="rect">
            <a:avLst/>
          </a:prstGeom>
        </p:spPr>
      </p:pic>
      <p:pic>
        <p:nvPicPr>
          <p:cNvPr id="6" name="Obrázek 5">
            <a:extLst>
              <a:ext uri="{FF2B5EF4-FFF2-40B4-BE49-F238E27FC236}">
                <a16:creationId xmlns:a16="http://schemas.microsoft.com/office/drawing/2014/main" id="{6F156362-A53D-44EC-BE5A-EC2DE35A4A90}"/>
              </a:ext>
            </a:extLst>
          </p:cNvPr>
          <p:cNvPicPr>
            <a:picLocks noChangeAspect="1"/>
          </p:cNvPicPr>
          <p:nvPr/>
        </p:nvPicPr>
        <p:blipFill>
          <a:blip r:embed="rId4" cstate="print"/>
          <a:stretch>
            <a:fillRect/>
          </a:stretch>
        </p:blipFill>
        <p:spPr>
          <a:xfrm>
            <a:off x="1835696" y="5661248"/>
            <a:ext cx="4488359" cy="9961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Redukce denního  vyměřovacího základu od 1. 1. 2022</a:t>
            </a:r>
          </a:p>
        </p:txBody>
      </p:sp>
      <p:graphicFrame>
        <p:nvGraphicFramePr>
          <p:cNvPr id="4" name="Diagram 3"/>
          <p:cNvGraphicFramePr/>
          <p:nvPr>
            <p:extLst>
              <p:ext uri="{D42A27DB-BD31-4B8C-83A1-F6EECF244321}">
                <p14:modId xmlns:p14="http://schemas.microsoft.com/office/powerpoint/2010/main" val="2553941406"/>
              </p:ext>
            </p:extLst>
          </p:nvPr>
        </p:nvGraphicFramePr>
        <p:xfrm>
          <a:off x="81844" y="2276872"/>
          <a:ext cx="9000999" cy="4320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p:cNvSpPr txBox="1"/>
          <p:nvPr/>
        </p:nvSpPr>
        <p:spPr>
          <a:xfrm>
            <a:off x="179512" y="1484784"/>
            <a:ext cx="8712968" cy="1323439"/>
          </a:xfrm>
          <a:prstGeom prst="rect">
            <a:avLst/>
          </a:prstGeom>
          <a:noFill/>
        </p:spPr>
        <p:txBody>
          <a:bodyPr wrap="square" rtlCol="0">
            <a:spAutoFit/>
          </a:bodyPr>
          <a:lstStyle/>
          <a:p>
            <a:pPr algn="just"/>
            <a:r>
              <a:rPr lang="cs-CZ" sz="2000" dirty="0">
                <a:latin typeface="Hind Regular"/>
              </a:rPr>
              <a:t>Výše jednotlivých dávek vyplácených z nemocenského pojištění se  nevypočítává pouze z denního vyměřovacího základu, ale z tzv. </a:t>
            </a:r>
            <a:r>
              <a:rPr lang="cs-CZ" sz="2000" b="1" dirty="0">
                <a:latin typeface="Hind Regular"/>
              </a:rPr>
              <a:t>redukovaného denního vyměřovacího základu</a:t>
            </a:r>
            <a:r>
              <a:rPr lang="cs-CZ" sz="2000" dirty="0">
                <a:latin typeface="Hind Regular"/>
              </a:rPr>
              <a:t>, což je dobré vědět, neboť to má podstatný vliv na výši dávek.</a:t>
            </a:r>
          </a:p>
        </p:txBody>
      </p:sp>
    </p:spTree>
    <p:extLst>
      <p:ext uri="{BB962C8B-B14F-4D97-AF65-F5344CB8AC3E}">
        <p14:creationId xmlns:p14="http://schemas.microsoft.com/office/powerpoint/2010/main" val="14295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Nemocenské </a:t>
            </a:r>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dirty="0">
                <a:latin typeface="Hind Regular"/>
              </a:rPr>
              <a:t>Náleží od 15. kalendářního dne dočasné pracovní neschopnosti za kalendářní dny.</a:t>
            </a:r>
          </a:p>
          <a:p>
            <a:pPr marL="342900" indent="-342900" algn="just">
              <a:buFont typeface="Arial" panose="020B0604020202020204" pitchFamily="34" charset="0"/>
              <a:buChar char="•"/>
            </a:pPr>
            <a:r>
              <a:rPr lang="cs-CZ" sz="2200" dirty="0">
                <a:latin typeface="Hind Regular"/>
              </a:rPr>
              <a:t>Během prvních 14 dnů dočasné pracovní neschopnosti zaměstnavatel vyplácí zaměstnanci náhradu mzdy za pracovní dny </a:t>
            </a:r>
            <a:r>
              <a:rPr lang="cs-CZ" sz="2200" i="1" dirty="0">
                <a:latin typeface="Hind Regular"/>
              </a:rPr>
              <a:t>(tzn. že od 1. do 14. dne vyplácí zaměstnavatel náhradu mzdy, od 15. kalendářního dne se vyplácí dávka nemocenské ze systému sociálního zabezpečení)</a:t>
            </a:r>
            <a:r>
              <a:rPr lang="cs-CZ" sz="2200" dirty="0">
                <a:latin typeface="Hind Regular"/>
              </a:rPr>
              <a:t>. </a:t>
            </a:r>
          </a:p>
          <a:p>
            <a:pPr algn="just"/>
            <a:endParaRPr lang="cs-CZ" sz="2200" dirty="0">
              <a:latin typeface="Hind Regular"/>
            </a:endParaRPr>
          </a:p>
          <a:p>
            <a:pPr marL="342900" indent="-342900" algn="just">
              <a:buFont typeface="Arial" panose="020B0604020202020204" pitchFamily="34" charset="0"/>
              <a:buChar char="•"/>
            </a:pPr>
            <a:r>
              <a:rPr lang="cs-CZ" sz="2200" i="1" dirty="0">
                <a:latin typeface="Hind Regular"/>
              </a:rPr>
              <a:t>Pozn. od 1. 7. 2019 je zrušena karenční doba, tzn., že od prvního dne dočasné pracovní neschopnosti je zaměstnanci vyplácena náhrada mzdy od zaměstnavatele.</a:t>
            </a:r>
          </a:p>
        </p:txBody>
      </p:sp>
    </p:spTree>
    <p:extLst>
      <p:ext uri="{BB962C8B-B14F-4D97-AF65-F5344CB8AC3E}">
        <p14:creationId xmlns:p14="http://schemas.microsoft.com/office/powerpoint/2010/main" val="50551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Podpůrčí doba nemocenské</a:t>
            </a:r>
          </a:p>
        </p:txBody>
      </p:sp>
      <p:sp>
        <p:nvSpPr>
          <p:cNvPr id="6" name="Obdélník 5"/>
          <p:cNvSpPr/>
          <p:nvPr/>
        </p:nvSpPr>
        <p:spPr>
          <a:xfrm>
            <a:off x="333872" y="1412776"/>
            <a:ext cx="8496944" cy="4127181"/>
          </a:xfrm>
          <a:prstGeom prst="rect">
            <a:avLst/>
          </a:prstGeom>
        </p:spPr>
        <p:txBody>
          <a:bodyPr/>
          <a:lstStyle/>
          <a:p>
            <a:pPr algn="just">
              <a:spcBef>
                <a:spcPts val="651"/>
              </a:spcBef>
              <a:buSzPct val="95000"/>
              <a:defRPr/>
            </a:pPr>
            <a:r>
              <a:rPr lang="cs-CZ" sz="2200" dirty="0">
                <a:latin typeface="Hind Regular"/>
                <a:ea typeface="Microsoft YaHei" panose="020B0503020204020204" pitchFamily="34" charset="-122"/>
              </a:rPr>
              <a:t>= jak dlouho se dávka vyplácí</a:t>
            </a:r>
          </a:p>
          <a:p>
            <a:pPr marL="342900" lvl="0" indent="-342900" algn="just">
              <a:spcBef>
                <a:spcPts val="651"/>
              </a:spcBef>
              <a:buSzPct val="95000"/>
              <a:buFont typeface="Arial" panose="020B0604020202020204" pitchFamily="34" charset="0"/>
              <a:buChar char="•"/>
              <a:defRPr/>
            </a:pPr>
            <a:r>
              <a:rPr lang="cs-CZ" sz="2200" dirty="0">
                <a:latin typeface="Hind Regular"/>
              </a:rPr>
              <a:t>Podpůrčí doba trvá </a:t>
            </a:r>
            <a:r>
              <a:rPr lang="cs-CZ" sz="2200" b="1" dirty="0">
                <a:latin typeface="Hind Regular"/>
              </a:rPr>
              <a:t>380 kalendářních dnů ode dne vzniku dočasné pracovní neschopnosti</a:t>
            </a:r>
            <a:r>
              <a:rPr lang="cs-CZ" sz="2200" dirty="0">
                <a:latin typeface="Hind Regular"/>
              </a:rPr>
              <a:t> nebo nařízení karantény, </a:t>
            </a:r>
            <a:r>
              <a:rPr lang="cs-CZ" sz="2200" u="sng" dirty="0">
                <a:latin typeface="Hind Regular"/>
              </a:rPr>
              <a:t>pokud není stanoveno jinak</a:t>
            </a:r>
            <a:r>
              <a:rPr lang="cs-CZ" sz="2200" dirty="0">
                <a:latin typeface="Hind Regular"/>
              </a:rPr>
              <a:t> (viz § 27, zákona č. 187/2006 Sb., o nemocenském pojištění).</a:t>
            </a:r>
          </a:p>
          <a:p>
            <a:pPr algn="just">
              <a:spcBef>
                <a:spcPts val="651"/>
              </a:spcBef>
              <a:buSzPct val="95000"/>
              <a:defRPr/>
            </a:pPr>
            <a:endParaRPr lang="cs-CZ" sz="2200" dirty="0">
              <a:latin typeface="Hind Regular"/>
              <a:ea typeface="Microsoft YaHei" panose="020B0503020204020204" pitchFamily="34" charset="-122"/>
            </a:endParaRPr>
          </a:p>
          <a:p>
            <a:pPr marL="342900" indent="-342900" algn="just">
              <a:spcBef>
                <a:spcPts val="651"/>
              </a:spcBef>
              <a:buSzPct val="95000"/>
              <a:buFont typeface="Arial" panose="020B0604020202020204" pitchFamily="34" charset="0"/>
              <a:buChar char="•"/>
              <a:defRPr/>
            </a:pPr>
            <a:endParaRPr lang="cs-CZ" sz="2200" dirty="0">
              <a:latin typeface="Hind Regular"/>
            </a:endParaRPr>
          </a:p>
        </p:txBody>
      </p:sp>
      <p:pic>
        <p:nvPicPr>
          <p:cNvPr id="3" name="Obrázek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34880" y="3068960"/>
            <a:ext cx="3995936" cy="2996952"/>
          </a:xfrm>
          <a:prstGeom prst="rect">
            <a:avLst/>
          </a:prstGeom>
          <a:ln>
            <a:noFill/>
          </a:ln>
          <a:effectLst>
            <a:outerShdw blurRad="292100" dist="139700" dir="2700000" algn="tl" rotWithShape="0">
              <a:srgbClr val="333333">
                <a:alpha val="65000"/>
              </a:srgbClr>
            </a:outerShdw>
          </a:effectLst>
        </p:spPr>
      </p:pic>
      <p:sp>
        <p:nvSpPr>
          <p:cNvPr id="4" name="TextovéPole 3"/>
          <p:cNvSpPr txBox="1"/>
          <p:nvPr/>
        </p:nvSpPr>
        <p:spPr>
          <a:xfrm>
            <a:off x="4932040" y="5696580"/>
            <a:ext cx="1512168" cy="338554"/>
          </a:xfrm>
          <a:prstGeom prst="rect">
            <a:avLst/>
          </a:prstGeom>
          <a:noFill/>
        </p:spPr>
        <p:txBody>
          <a:bodyPr wrap="square" rtlCol="0">
            <a:spAutoFit/>
          </a:bodyPr>
          <a:lstStyle/>
          <a:p>
            <a:r>
              <a:rPr lang="cs-CZ" sz="1600" b="1" dirty="0">
                <a:solidFill>
                  <a:schemeClr val="bg1"/>
                </a:solidFill>
                <a:latin typeface="Hind Regular"/>
              </a:rPr>
              <a:t>Obr. 1</a:t>
            </a:r>
          </a:p>
        </p:txBody>
      </p:sp>
    </p:spTree>
    <p:extLst>
      <p:ext uri="{BB962C8B-B14F-4D97-AF65-F5344CB8AC3E}">
        <p14:creationId xmlns:p14="http://schemas.microsoft.com/office/powerpoint/2010/main" val="292287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Výše nemocenského </a:t>
            </a:r>
          </a:p>
        </p:txBody>
      </p:sp>
      <p:sp>
        <p:nvSpPr>
          <p:cNvPr id="4" name="Text Box 2"/>
          <p:cNvSpPr txBox="1">
            <a:spLocks noChangeArrowheads="1"/>
          </p:cNvSpPr>
          <p:nvPr/>
        </p:nvSpPr>
        <p:spPr bwMode="auto">
          <a:xfrm>
            <a:off x="251520" y="1412776"/>
            <a:ext cx="856895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1463" indent="-271463"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defRPr>
            </a:lvl1pPr>
            <a:lvl2pPr marL="742950" indent="-28575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defRPr>
            </a:lvl2pPr>
            <a:lvl3pPr marL="1143000" indent="-22860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4pPr>
            <a:lvl5pPr marL="2057400" indent="-22860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9pPr>
          </a:lstStyle>
          <a:p>
            <a:pPr algn="just"/>
            <a:r>
              <a:rPr lang="cs-CZ" sz="2200" b="1" dirty="0">
                <a:latin typeface="Hind Regular"/>
              </a:rPr>
              <a:t>60 % denního vyměřovacího základu do 30. kalendářního dne </a:t>
            </a:r>
            <a:r>
              <a:rPr lang="cs-CZ" sz="2200" dirty="0">
                <a:latin typeface="Hind Regular"/>
              </a:rPr>
              <a:t>trvání dočasné pracovní neschopnosti nebo nařízené karantény,</a:t>
            </a:r>
          </a:p>
          <a:p>
            <a:pPr algn="just"/>
            <a:r>
              <a:rPr lang="cs-CZ" sz="2200" b="1" dirty="0">
                <a:latin typeface="Hind Regular"/>
              </a:rPr>
              <a:t>66 % denního vyměřovacího základu od 31. kalendářního dne </a:t>
            </a:r>
            <a:r>
              <a:rPr lang="cs-CZ" sz="2200" dirty="0">
                <a:latin typeface="Hind Regular"/>
              </a:rPr>
              <a:t>trvání dočasné pracovní neschopnosti nebo nařízené karantény </a:t>
            </a:r>
            <a:r>
              <a:rPr lang="cs-CZ" sz="2200" b="1" dirty="0">
                <a:latin typeface="Hind Regular"/>
              </a:rPr>
              <a:t>do 60. kalendářního dne</a:t>
            </a:r>
            <a:r>
              <a:rPr lang="cs-CZ" sz="2200" dirty="0">
                <a:latin typeface="Hind Regular"/>
              </a:rPr>
              <a:t> trvání dočasné pracovní neschopnosti nebo nařízené karantény,</a:t>
            </a:r>
          </a:p>
          <a:p>
            <a:pPr algn="just"/>
            <a:r>
              <a:rPr lang="cs-CZ" sz="2200" b="1" dirty="0">
                <a:latin typeface="Hind Regular"/>
              </a:rPr>
              <a:t>72 % denního vyměřovacího základu od 61. kalendářního dne </a:t>
            </a:r>
            <a:r>
              <a:rPr lang="cs-CZ" sz="2200" dirty="0">
                <a:latin typeface="Hind Regular"/>
              </a:rPr>
              <a:t>trvání dočasné pracovní neschopnosti nebo nařízené karantény.</a:t>
            </a:r>
          </a:p>
          <a:p>
            <a:pPr algn="just" eaLnBrk="1" hangingPunct="1">
              <a:spcBef>
                <a:spcPts val="651"/>
              </a:spcBef>
              <a:buClr>
                <a:srgbClr val="0BD0D9"/>
              </a:buClr>
              <a:buSzPct val="95000"/>
              <a:buNone/>
              <a:defRPr/>
            </a:pPr>
            <a:endParaRPr lang="cs-CZ" altLang="cs-CZ" sz="2200" dirty="0">
              <a:latin typeface="Hind Regular"/>
              <a:ea typeface="Microsoft YaHei" panose="020B0503020204020204" pitchFamily="34" charset="-122"/>
            </a:endParaRPr>
          </a:p>
        </p:txBody>
      </p:sp>
    </p:spTree>
    <p:extLst>
      <p:ext uri="{BB962C8B-B14F-4D97-AF65-F5344CB8AC3E}">
        <p14:creationId xmlns:p14="http://schemas.microsoft.com/office/powerpoint/2010/main" val="84517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Ošetřovné</a:t>
            </a:r>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dirty="0">
                <a:latin typeface="Hind Regular"/>
              </a:rPr>
              <a:t>Pokud nemůže zaměstnanec kvůli ošetřování člena domácnosti nebo z důvodu péče o dítě mladší 10 let vykonávat zaměstnání, náleží mu tzv. ošetřovné. Rodiče či jiné oprávněné osoby se přitom mohou v ošetřování vystřídat, ale pouze jednou.</a:t>
            </a:r>
          </a:p>
          <a:p>
            <a:pPr lvl="0" algn="just"/>
            <a:endParaRPr lang="cs-CZ" sz="1000" dirty="0">
              <a:latin typeface="Hind Regular"/>
            </a:endParaRPr>
          </a:p>
          <a:p>
            <a:pPr marL="342900" lvl="0" indent="-342900" algn="just">
              <a:buFont typeface="Arial" panose="020B0604020202020204" pitchFamily="34" charset="0"/>
              <a:buChar char="•"/>
            </a:pPr>
            <a:r>
              <a:rPr lang="cs-CZ" sz="2200" dirty="0">
                <a:latin typeface="Hind Regular"/>
              </a:rPr>
              <a:t>Zaměstnanec nemá nárok na ošetřovné z důvodu ošetřování dítěte, jestliže jiná fyzická osoba má z důvodu péče o toto dítě nárok na výplatu peněžité pomoci v mateřské (tzv. mateřská) nebo má nárok na rodičovský příspěvek.</a:t>
            </a:r>
          </a:p>
          <a:p>
            <a:pPr lvl="0" algn="just"/>
            <a:endParaRPr lang="cs-CZ" sz="2200" dirty="0">
              <a:latin typeface="Hind Regular"/>
            </a:endParaRPr>
          </a:p>
        </p:txBody>
      </p:sp>
    </p:spTree>
    <p:extLst>
      <p:ext uri="{BB962C8B-B14F-4D97-AF65-F5344CB8AC3E}">
        <p14:creationId xmlns:p14="http://schemas.microsoft.com/office/powerpoint/2010/main" val="64331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Nárok na ošetřovné vzniká, pokud zaměstnanec:</a:t>
            </a:r>
          </a:p>
        </p:txBody>
      </p:sp>
      <p:sp>
        <p:nvSpPr>
          <p:cNvPr id="6" name="Obdélník 5"/>
          <p:cNvSpPr/>
          <p:nvPr/>
        </p:nvSpPr>
        <p:spPr>
          <a:xfrm>
            <a:off x="333872" y="1412776"/>
            <a:ext cx="8496944" cy="4127181"/>
          </a:xfrm>
          <a:prstGeom prst="rect">
            <a:avLst/>
          </a:prstGeom>
        </p:spPr>
        <p:txBody>
          <a:bodyPr/>
          <a:lstStyle/>
          <a:p>
            <a:pPr marL="342900" lvl="0" indent="-342900" algn="just">
              <a:buFont typeface="Calibri" panose="020F0502020204030204" pitchFamily="34" charset="0"/>
              <a:buChar char="-"/>
            </a:pPr>
            <a:r>
              <a:rPr lang="cs-CZ" sz="2200" dirty="0">
                <a:latin typeface="Hind Regular"/>
              </a:rPr>
              <a:t>ošetřuje dítě mladší 10 let,</a:t>
            </a:r>
          </a:p>
          <a:p>
            <a:pPr marL="342900" lvl="0" indent="-342900" algn="just">
              <a:buFont typeface="Calibri" panose="020F0502020204030204" pitchFamily="34" charset="0"/>
              <a:buChar char="-"/>
            </a:pPr>
            <a:r>
              <a:rPr lang="cs-CZ" sz="2200" dirty="0">
                <a:latin typeface="Hind Regular"/>
              </a:rPr>
              <a:t>nebo pečuje o zdravé dítě do 10 let z důvodu uzavření dětského výchovného zařízení, nařízení karantény nebo když osoba, která o dítě jinak pečuje, onemocněla,</a:t>
            </a:r>
          </a:p>
          <a:p>
            <a:pPr marL="342900" lvl="0" indent="-342900" algn="just">
              <a:buFont typeface="Calibri" panose="020F0502020204030204" pitchFamily="34" charset="0"/>
              <a:buChar char="-"/>
            </a:pPr>
            <a:r>
              <a:rPr lang="cs-CZ" sz="2200" dirty="0">
                <a:latin typeface="Hind Regular"/>
              </a:rPr>
              <a:t>ošetřuje jiného nemocného člena domácnosti, pokud jeho zdravotní stav vyžaduje nezbytné ošetřování jinou osobou,</a:t>
            </a:r>
          </a:p>
          <a:p>
            <a:pPr marL="342900" lvl="0" indent="-342900" algn="just">
              <a:buFont typeface="Calibri" panose="020F0502020204030204" pitchFamily="34" charset="0"/>
              <a:buChar char="-"/>
            </a:pPr>
            <a:r>
              <a:rPr lang="cs-CZ" sz="2200" dirty="0">
                <a:latin typeface="Hind Regular"/>
              </a:rPr>
              <a:t>dítě nebo nemocný člen domácnosti žije v domácnosti se zaměstnancem, který o tuto dávku žádá, pokud se nejedná o ošetřování dítěte mladšího 10 let.</a:t>
            </a:r>
          </a:p>
          <a:p>
            <a:pPr lvl="0"/>
            <a:endParaRPr lang="cs-CZ" sz="2400" dirty="0"/>
          </a:p>
          <a:p>
            <a:pPr lvl="0"/>
            <a:endParaRPr lang="cs-CZ" sz="2400" dirty="0"/>
          </a:p>
        </p:txBody>
      </p:sp>
    </p:spTree>
    <p:extLst>
      <p:ext uri="{BB962C8B-B14F-4D97-AF65-F5344CB8AC3E}">
        <p14:creationId xmlns:p14="http://schemas.microsoft.com/office/powerpoint/2010/main" val="376607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Podpůrčí doba ošetřovného </a:t>
            </a:r>
            <a:br>
              <a:rPr lang="cs-CZ" b="1" dirty="0"/>
            </a:br>
            <a:r>
              <a:rPr lang="cs-CZ" b="1" dirty="0"/>
              <a:t>a jeho výše</a:t>
            </a:r>
          </a:p>
        </p:txBody>
      </p:sp>
      <p:sp>
        <p:nvSpPr>
          <p:cNvPr id="6" name="Obdélník 5"/>
          <p:cNvSpPr/>
          <p:nvPr/>
        </p:nvSpPr>
        <p:spPr>
          <a:xfrm>
            <a:off x="333872" y="1412776"/>
            <a:ext cx="8496944" cy="4127181"/>
          </a:xfrm>
          <a:prstGeom prst="rect">
            <a:avLst/>
          </a:prstGeom>
        </p:spPr>
        <p:txBody>
          <a:bodyPr/>
          <a:lstStyle/>
          <a:p>
            <a:pPr marL="342900" indent="-342900" algn="just">
              <a:buFont typeface="Arial" panose="020B0604020202020204" pitchFamily="34" charset="0"/>
              <a:buChar char="•"/>
            </a:pPr>
            <a:r>
              <a:rPr lang="cs-CZ" sz="2200" dirty="0">
                <a:latin typeface="Hind Regular"/>
              </a:rPr>
              <a:t>Ošetřovné se poskytuje nejdéle po dobu </a:t>
            </a:r>
            <a:r>
              <a:rPr lang="cs-CZ" sz="2200" b="1" dirty="0">
                <a:latin typeface="Hind Regular"/>
              </a:rPr>
              <a:t>prvních 9 kalendářních dnů potřeby ošetřování</a:t>
            </a:r>
            <a:r>
              <a:rPr lang="cs-CZ" sz="2200" dirty="0">
                <a:latin typeface="Hind Regular"/>
              </a:rPr>
              <a:t>. </a:t>
            </a:r>
          </a:p>
          <a:p>
            <a:pPr marL="342900" indent="-342900" algn="just">
              <a:buFont typeface="Arial" panose="020B0604020202020204" pitchFamily="34" charset="0"/>
              <a:buChar char="•"/>
            </a:pPr>
            <a:r>
              <a:rPr lang="cs-CZ" sz="2200" dirty="0">
                <a:latin typeface="Hind Regular"/>
              </a:rPr>
              <a:t>Zaměstnanci, který má </a:t>
            </a:r>
            <a:r>
              <a:rPr lang="cs-CZ" sz="2200" b="1" dirty="0">
                <a:latin typeface="Hind Regular"/>
              </a:rPr>
              <a:t>v trvalé péči dítě do 16 let</a:t>
            </a:r>
            <a:r>
              <a:rPr lang="cs-CZ" sz="2200" dirty="0">
                <a:latin typeface="Hind Regular"/>
              </a:rPr>
              <a:t>, které neukončilo povinnou školní docházku, </a:t>
            </a:r>
            <a:r>
              <a:rPr lang="cs-CZ" sz="2200" b="1" dirty="0">
                <a:latin typeface="Hind Regular"/>
              </a:rPr>
              <a:t>a je jinak osamělý</a:t>
            </a:r>
            <a:r>
              <a:rPr lang="cs-CZ" sz="2200" dirty="0">
                <a:latin typeface="Hind Regular"/>
              </a:rPr>
              <a:t>, pak </a:t>
            </a:r>
            <a:r>
              <a:rPr lang="cs-CZ" sz="2200" b="1" dirty="0">
                <a:latin typeface="Hind Regular"/>
              </a:rPr>
              <a:t>nejdéle 16 kalendářních dnů</a:t>
            </a:r>
            <a:r>
              <a:rPr lang="cs-CZ" sz="2200" dirty="0">
                <a:latin typeface="Hind Regular"/>
              </a:rPr>
              <a:t>.</a:t>
            </a:r>
          </a:p>
          <a:p>
            <a:pPr algn="just"/>
            <a:endParaRPr lang="cs-CZ" sz="1000" dirty="0">
              <a:latin typeface="Hind Regular"/>
            </a:endParaRPr>
          </a:p>
          <a:p>
            <a:pPr marL="342900" indent="-342900" algn="just">
              <a:buFont typeface="Arial" panose="020B0604020202020204" pitchFamily="34" charset="0"/>
              <a:buChar char="•"/>
            </a:pPr>
            <a:r>
              <a:rPr lang="cs-CZ" sz="2200" dirty="0">
                <a:latin typeface="Hind Regular"/>
              </a:rPr>
              <a:t>Výše ošetřovného za kalendářní den je stanovena jako </a:t>
            </a:r>
            <a:r>
              <a:rPr lang="cs-CZ" sz="2200" b="1" dirty="0">
                <a:latin typeface="Hind Regular"/>
              </a:rPr>
              <a:t>60% denního vyměřovacího základu.</a:t>
            </a:r>
          </a:p>
          <a:p>
            <a:pPr lvl="0" algn="just"/>
            <a:endParaRPr lang="cs-CZ" sz="2200" i="1" dirty="0">
              <a:latin typeface="Hind Regular"/>
            </a:endParaRPr>
          </a:p>
        </p:txBody>
      </p:sp>
    </p:spTree>
    <p:extLst>
      <p:ext uri="{BB962C8B-B14F-4D97-AF65-F5344CB8AC3E}">
        <p14:creationId xmlns:p14="http://schemas.microsoft.com/office/powerpoint/2010/main" val="284916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Peněžitá pomoc v mateřství (PPM)</a:t>
            </a:r>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100" dirty="0">
                <a:latin typeface="Hind Regular"/>
              </a:rPr>
              <a:t>Podmínkou nároku na tuto dávku je účast pojištěnce na nemocenském pojištění alespoň po dobu 270 kalendářních dnů v posledních 2 letech před nástupem na mateřskou dovolenou. Tato podmínka se týká zaměstnanců i OSVČ.</a:t>
            </a:r>
          </a:p>
          <a:p>
            <a:pPr marL="342900" lvl="0" indent="-342900" algn="just">
              <a:buFont typeface="Arial" panose="020B0604020202020204" pitchFamily="34" charset="0"/>
              <a:buChar char="•"/>
            </a:pPr>
            <a:r>
              <a:rPr lang="cs-CZ" sz="2100" dirty="0">
                <a:latin typeface="Hind Regular"/>
              </a:rPr>
              <a:t>Pro OSVČ platí ještě jedna podmínka – nemocenské pojištění musí trvat alespoň 180 kalendářních dnů v posledním roce před začátkem podpůrčí doby.</a:t>
            </a:r>
          </a:p>
          <a:p>
            <a:pPr marL="342900" lvl="0" indent="-342900" algn="just">
              <a:buFont typeface="Arial" panose="020B0604020202020204" pitchFamily="34" charset="0"/>
              <a:buChar char="•"/>
            </a:pPr>
            <a:r>
              <a:rPr lang="cs-CZ" sz="2100" dirty="0">
                <a:latin typeface="Hind Regular"/>
              </a:rPr>
              <a:t>Do doby účasti na nemocenském pojištění pro nárok na PPM se započítává doba studia na střední, vyšší odborné nebo vysoké škole považovaná za soustavnou přípravu na budoucí povolání pro účely důchodového pojištění, jestliže počátek šestého týdne před očekávaným dnem porodu připadne do období 270 kalendářních dnů ode dne úspěšného ukončení studia nebo k převzetí dítěte do péče  došlo v období 270 dnů ode dne úspěšného ukončení studia.</a:t>
            </a:r>
          </a:p>
          <a:p>
            <a:pPr lvl="0" algn="just"/>
            <a:endParaRPr lang="cs-CZ" sz="2100" i="1" dirty="0">
              <a:latin typeface="Hind Regular"/>
            </a:endParaRPr>
          </a:p>
        </p:txBody>
      </p:sp>
    </p:spTree>
    <p:extLst>
      <p:ext uri="{BB962C8B-B14F-4D97-AF65-F5344CB8AC3E}">
        <p14:creationId xmlns:p14="http://schemas.microsoft.com/office/powerpoint/2010/main" val="303014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Podpůrčí doba peněžité pomoci v mateřství a její výše</a:t>
            </a:r>
          </a:p>
        </p:txBody>
      </p:sp>
      <p:sp>
        <p:nvSpPr>
          <p:cNvPr id="6" name="Obdélník 5"/>
          <p:cNvSpPr/>
          <p:nvPr/>
        </p:nvSpPr>
        <p:spPr>
          <a:xfrm>
            <a:off x="333872" y="1340768"/>
            <a:ext cx="8496944" cy="4127181"/>
          </a:xfrm>
          <a:prstGeom prst="rect">
            <a:avLst/>
          </a:prstGeom>
        </p:spPr>
        <p:txBody>
          <a:bodyPr/>
          <a:lstStyle/>
          <a:p>
            <a:pPr marL="342900" lvl="0" indent="-342900" algn="just">
              <a:buFont typeface="Arial" panose="020B0604020202020204" pitchFamily="34" charset="0"/>
              <a:buChar char="•"/>
            </a:pPr>
            <a:r>
              <a:rPr lang="cs-CZ" sz="2000" dirty="0">
                <a:latin typeface="Hind Regular"/>
              </a:rPr>
              <a:t>U pojištěnky, která porodila </a:t>
            </a:r>
            <a:r>
              <a:rPr lang="cs-CZ" sz="2000" b="1" dirty="0">
                <a:latin typeface="Hind Regular"/>
              </a:rPr>
              <a:t>jedno dítě</a:t>
            </a:r>
            <a:r>
              <a:rPr lang="cs-CZ" sz="2000" dirty="0">
                <a:latin typeface="Hind Regular"/>
              </a:rPr>
              <a:t>, celkem </a:t>
            </a:r>
            <a:r>
              <a:rPr lang="cs-CZ" sz="2000" b="1" dirty="0">
                <a:latin typeface="Hind Regular"/>
              </a:rPr>
              <a:t>28 týdnů (max. 196 kalendářních dní)</a:t>
            </a:r>
            <a:r>
              <a:rPr lang="cs-CZ" sz="2000" dirty="0">
                <a:latin typeface="Hind Regular"/>
              </a:rPr>
              <a:t>.</a:t>
            </a:r>
          </a:p>
          <a:p>
            <a:pPr marL="342900" lvl="0" indent="-342900" algn="just">
              <a:buFont typeface="Arial" panose="020B0604020202020204" pitchFamily="34" charset="0"/>
              <a:buChar char="•"/>
            </a:pPr>
            <a:r>
              <a:rPr lang="cs-CZ" sz="2000" dirty="0">
                <a:latin typeface="Hind Regular"/>
              </a:rPr>
              <a:t>U pojištěnky, která porodila </a:t>
            </a:r>
            <a:r>
              <a:rPr lang="cs-CZ" sz="2000" b="1" dirty="0">
                <a:latin typeface="Hind Regular"/>
              </a:rPr>
              <a:t>dvě nebo více dětí současně</a:t>
            </a:r>
            <a:r>
              <a:rPr lang="cs-CZ" sz="2000" dirty="0">
                <a:latin typeface="Hind Regular"/>
              </a:rPr>
              <a:t>, </a:t>
            </a:r>
            <a:r>
              <a:rPr lang="cs-CZ" sz="2000" b="1" dirty="0">
                <a:latin typeface="Hind Regular"/>
              </a:rPr>
              <a:t>37 týdnů (max. 259 kalendářních dní)</a:t>
            </a:r>
            <a:r>
              <a:rPr lang="cs-CZ" sz="2000" dirty="0">
                <a:latin typeface="Hind Regular"/>
              </a:rPr>
              <a:t>. Po uplynutí 28 týdnů je možné PPM dále vyplácet pouze v případě, že pojištěnka pokračuje v péči alespoň o dvě z těchto dětí.</a:t>
            </a:r>
          </a:p>
          <a:p>
            <a:pPr marL="342900" lvl="0" indent="-342900" algn="just">
              <a:buFont typeface="Arial" panose="020B0604020202020204" pitchFamily="34" charset="0"/>
              <a:buChar char="•"/>
            </a:pPr>
            <a:r>
              <a:rPr lang="cs-CZ" sz="2000" dirty="0">
                <a:latin typeface="Hind Regular"/>
              </a:rPr>
              <a:t>U pojištěnce, který </a:t>
            </a:r>
            <a:r>
              <a:rPr lang="cs-CZ" sz="2000" b="1" dirty="0">
                <a:latin typeface="Hind Regular"/>
              </a:rPr>
              <a:t>převzal dítě do péče</a:t>
            </a:r>
            <a:r>
              <a:rPr lang="cs-CZ" sz="2000" dirty="0">
                <a:latin typeface="Hind Regular"/>
              </a:rPr>
              <a:t>, celkem </a:t>
            </a:r>
            <a:r>
              <a:rPr lang="cs-CZ" sz="2000" b="1" dirty="0">
                <a:latin typeface="Hind Regular"/>
              </a:rPr>
              <a:t>22 týdnů</a:t>
            </a:r>
            <a:r>
              <a:rPr lang="cs-CZ" sz="2000" dirty="0">
                <a:latin typeface="Hind Regular"/>
              </a:rPr>
              <a:t>.</a:t>
            </a:r>
          </a:p>
          <a:p>
            <a:pPr marL="342900" lvl="0" indent="-342900" algn="just">
              <a:buFont typeface="Arial" panose="020B0604020202020204" pitchFamily="34" charset="0"/>
              <a:buChar char="•"/>
            </a:pPr>
            <a:r>
              <a:rPr lang="cs-CZ" sz="2000" dirty="0">
                <a:latin typeface="Hind Regular"/>
              </a:rPr>
              <a:t>U pojištěnce, který </a:t>
            </a:r>
            <a:r>
              <a:rPr lang="cs-CZ" sz="2000" b="1" dirty="0">
                <a:latin typeface="Hind Regular"/>
              </a:rPr>
              <a:t>převzal do péče dvě a více dětí</a:t>
            </a:r>
            <a:r>
              <a:rPr lang="cs-CZ" sz="2000" dirty="0">
                <a:latin typeface="Hind Regular"/>
              </a:rPr>
              <a:t>, </a:t>
            </a:r>
            <a:r>
              <a:rPr lang="cs-CZ" sz="2000" b="1" dirty="0">
                <a:latin typeface="Hind Regular"/>
              </a:rPr>
              <a:t>31 týdnů</a:t>
            </a:r>
            <a:r>
              <a:rPr lang="cs-CZ" sz="2000" dirty="0">
                <a:latin typeface="Hind Regular"/>
              </a:rPr>
              <a:t>. Po uplynutí 22 týdnů je možné PPM vyplácet pouze v případě, že pojištěnec pokračuje v péči alespoň o dvě z těchto dětí.</a:t>
            </a:r>
          </a:p>
          <a:p>
            <a:pPr lvl="0" algn="just"/>
            <a:endParaRPr lang="cs-CZ" sz="2000" i="1" dirty="0">
              <a:latin typeface="Hind Regular"/>
            </a:endParaRPr>
          </a:p>
          <a:p>
            <a:pPr marL="342900" indent="-342900" algn="just">
              <a:spcBef>
                <a:spcPts val="651"/>
              </a:spcBef>
              <a:buSzPct val="95000"/>
              <a:buFont typeface="Arial" panose="020B0604020202020204" pitchFamily="34" charset="0"/>
              <a:buChar char="•"/>
              <a:defRPr/>
            </a:pPr>
            <a:r>
              <a:rPr lang="cs-CZ" sz="2000" dirty="0">
                <a:latin typeface="Hind Regular"/>
              </a:rPr>
              <a:t>Výše PPM </a:t>
            </a:r>
            <a:r>
              <a:rPr lang="cs-CZ" altLang="cs-CZ" sz="2000" dirty="0">
                <a:latin typeface="Hind Regular"/>
                <a:ea typeface="Microsoft YaHei" panose="020B0503020204020204" pitchFamily="34" charset="-122"/>
              </a:rPr>
              <a:t>činí </a:t>
            </a:r>
            <a:r>
              <a:rPr lang="cs-CZ" altLang="cs-CZ" sz="2000" b="1" dirty="0">
                <a:latin typeface="Hind Regular"/>
                <a:ea typeface="Microsoft YaHei" panose="020B0503020204020204" pitchFamily="34" charset="-122"/>
              </a:rPr>
              <a:t>70% z denního vyměřovacího základu </a:t>
            </a:r>
            <a:r>
              <a:rPr lang="cs-CZ" altLang="cs-CZ" sz="2000" dirty="0">
                <a:latin typeface="Hind Regular"/>
                <a:ea typeface="Microsoft YaHei" panose="020B0503020204020204" pitchFamily="34" charset="-122"/>
              </a:rPr>
              <a:t>a vyplácí se od prvního dne nástupu na PPM.</a:t>
            </a:r>
          </a:p>
          <a:p>
            <a:pPr marL="342900" indent="-342900" algn="just">
              <a:spcBef>
                <a:spcPts val="651"/>
              </a:spcBef>
              <a:buSzPct val="95000"/>
              <a:buFont typeface="Arial" panose="020B0604020202020204" pitchFamily="34" charset="0"/>
              <a:buChar char="•"/>
              <a:defRPr/>
            </a:pPr>
            <a:r>
              <a:rPr lang="cs-CZ" altLang="cs-CZ" sz="2000" dirty="0">
                <a:latin typeface="Hind Regular"/>
                <a:ea typeface="Microsoft YaHei" panose="020B0503020204020204" pitchFamily="34" charset="-122"/>
              </a:rPr>
              <a:t>Redukce probíhá obdobným způsobem jako u nemocenské s tím rozdílem, že do první redukční hranice se počítá 100%.</a:t>
            </a:r>
          </a:p>
          <a:p>
            <a:pPr marL="342900" lvl="0" indent="-342900" algn="just">
              <a:buFont typeface="Arial" panose="020B0604020202020204" pitchFamily="34" charset="0"/>
              <a:buChar char="•"/>
            </a:pPr>
            <a:endParaRPr lang="cs-CZ" sz="2000" i="1" dirty="0">
              <a:latin typeface="Hind Regular"/>
            </a:endParaRPr>
          </a:p>
          <a:p>
            <a:pPr lvl="0" algn="just"/>
            <a:endParaRPr lang="cs-CZ" sz="2000" i="1" dirty="0">
              <a:latin typeface="Hind Regular"/>
            </a:endParaRPr>
          </a:p>
        </p:txBody>
      </p:sp>
    </p:spTree>
    <p:extLst>
      <p:ext uri="{BB962C8B-B14F-4D97-AF65-F5344CB8AC3E}">
        <p14:creationId xmlns:p14="http://schemas.microsoft.com/office/powerpoint/2010/main" val="253710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Vyrovnávací příspěvek v těhotenství </a:t>
            </a:r>
            <a:br>
              <a:rPr lang="cs-CZ" b="1" dirty="0"/>
            </a:br>
            <a:r>
              <a:rPr lang="cs-CZ" b="1" dirty="0"/>
              <a:t>a mateřství</a:t>
            </a:r>
          </a:p>
        </p:txBody>
      </p:sp>
      <p:sp>
        <p:nvSpPr>
          <p:cNvPr id="6" name="Obdélník 5"/>
          <p:cNvSpPr/>
          <p:nvPr/>
        </p:nvSpPr>
        <p:spPr>
          <a:xfrm>
            <a:off x="185951" y="1412776"/>
            <a:ext cx="8496944" cy="4127181"/>
          </a:xfrm>
          <a:prstGeom prst="rect">
            <a:avLst/>
          </a:prstGeom>
        </p:spPr>
        <p:txBody>
          <a:bodyPr/>
          <a:lstStyle/>
          <a:p>
            <a:pPr marL="342900" lvl="0" indent="-342900" algn="just">
              <a:buFont typeface="Arial" panose="020B0604020202020204" pitchFamily="34" charset="0"/>
              <a:buChar char="•"/>
            </a:pPr>
            <a:r>
              <a:rPr lang="cs-CZ" sz="2200" dirty="0">
                <a:latin typeface="Hind Regular"/>
              </a:rPr>
              <a:t>Poskytuje se těhotné zaměstnankyni nebo matce do konce 9. měsíce po porodu, pokud vykonávala práci, která je těmto ženám zakázána (viz Zákoník práce).</a:t>
            </a:r>
          </a:p>
          <a:p>
            <a:pPr marL="342900" lvl="0" indent="-342900" algn="just">
              <a:buFont typeface="Arial" panose="020B0604020202020204" pitchFamily="34" charset="0"/>
              <a:buChar char="•"/>
            </a:pPr>
            <a:r>
              <a:rPr lang="cs-CZ" sz="2200" dirty="0">
                <a:latin typeface="Hind Regular"/>
              </a:rPr>
              <a:t>Na tuto dávku nemají nárok např. ženy pracující na DPČ nebo OSVČ.</a:t>
            </a:r>
          </a:p>
          <a:p>
            <a:pPr lvl="0" algn="just"/>
            <a:endParaRPr lang="cs-CZ" sz="2200" b="1" i="1" dirty="0">
              <a:latin typeface="Hind Regular"/>
            </a:endParaRPr>
          </a:p>
        </p:txBody>
      </p:sp>
      <p:pic>
        <p:nvPicPr>
          <p:cNvPr id="3" name="Obrázek 2"/>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7092280" y="3068960"/>
            <a:ext cx="1897633" cy="3078543"/>
          </a:xfrm>
          <a:prstGeom prst="rect">
            <a:avLst/>
          </a:prstGeom>
        </p:spPr>
      </p:pic>
      <p:sp>
        <p:nvSpPr>
          <p:cNvPr id="4" name="TextovéPole 3"/>
          <p:cNvSpPr txBox="1"/>
          <p:nvPr/>
        </p:nvSpPr>
        <p:spPr>
          <a:xfrm>
            <a:off x="8172400" y="5805264"/>
            <a:ext cx="792088" cy="338554"/>
          </a:xfrm>
          <a:prstGeom prst="rect">
            <a:avLst/>
          </a:prstGeom>
          <a:noFill/>
        </p:spPr>
        <p:txBody>
          <a:bodyPr wrap="square" rtlCol="0">
            <a:spAutoFit/>
          </a:bodyPr>
          <a:lstStyle/>
          <a:p>
            <a:r>
              <a:rPr lang="cs-CZ" sz="1600" b="1" dirty="0">
                <a:latin typeface="Hind Regular"/>
              </a:rPr>
              <a:t>Obr. 2</a:t>
            </a:r>
          </a:p>
        </p:txBody>
      </p:sp>
    </p:spTree>
    <p:extLst>
      <p:ext uri="{BB962C8B-B14F-4D97-AF65-F5344CB8AC3E}">
        <p14:creationId xmlns:p14="http://schemas.microsoft.com/office/powerpoint/2010/main" val="203137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Struktura prezentace:</a:t>
            </a:r>
          </a:p>
        </p:txBody>
      </p:sp>
      <p:sp>
        <p:nvSpPr>
          <p:cNvPr id="3" name="Zástupný symbol pro obsah 2"/>
          <p:cNvSpPr>
            <a:spLocks noGrp="1"/>
          </p:cNvSpPr>
          <p:nvPr>
            <p:ph idx="1"/>
          </p:nvPr>
        </p:nvSpPr>
        <p:spPr>
          <a:xfrm>
            <a:off x="251520" y="1556792"/>
            <a:ext cx="8640960" cy="4425355"/>
          </a:xfrm>
        </p:spPr>
        <p:txBody>
          <a:bodyPr>
            <a:normAutofit/>
          </a:bodyPr>
          <a:lstStyle/>
          <a:p>
            <a:pPr algn="just"/>
            <a:r>
              <a:rPr lang="cs-CZ" sz="2200" dirty="0"/>
              <a:t>Nemocenské pojištění – účastníci pojištění, jednotlivé dávky vyplácené z nemocenského pojištění a základní podmínky vzniku nároku na jejich výplatu</a:t>
            </a:r>
          </a:p>
          <a:p>
            <a:endParaRPr lang="cs-CZ" dirty="0"/>
          </a:p>
        </p:txBody>
      </p:sp>
    </p:spTree>
    <p:extLst>
      <p:ext uri="{BB962C8B-B14F-4D97-AF65-F5344CB8AC3E}">
        <p14:creationId xmlns:p14="http://schemas.microsoft.com/office/powerpoint/2010/main" val="21944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84976" cy="1143000"/>
          </a:xfrm>
        </p:spPr>
        <p:txBody>
          <a:bodyPr/>
          <a:lstStyle/>
          <a:p>
            <a:r>
              <a:rPr lang="cs-CZ" b="1" dirty="0"/>
              <a:t>Podpůrčí doba vyrovnávacího příspěvku v těhotenství a mateřství a jeho výše</a:t>
            </a:r>
          </a:p>
        </p:txBody>
      </p:sp>
      <p:sp>
        <p:nvSpPr>
          <p:cNvPr id="6" name="Obdélník 5"/>
          <p:cNvSpPr/>
          <p:nvPr/>
        </p:nvSpPr>
        <p:spPr>
          <a:xfrm>
            <a:off x="333872" y="1412776"/>
            <a:ext cx="8496944" cy="4127181"/>
          </a:xfrm>
          <a:prstGeom prst="rect">
            <a:avLst/>
          </a:prstGeom>
        </p:spPr>
        <p:txBody>
          <a:bodyPr/>
          <a:lstStyle/>
          <a:p>
            <a:pPr marL="342900" indent="-342900" algn="just">
              <a:buFont typeface="Arial" panose="020B0604020202020204" pitchFamily="34" charset="0"/>
              <a:buChar char="•"/>
            </a:pPr>
            <a:r>
              <a:rPr lang="cs-CZ" sz="2200" dirty="0">
                <a:latin typeface="Hind Regular"/>
              </a:rPr>
              <a:t>Poskytuje se za </a:t>
            </a:r>
            <a:r>
              <a:rPr lang="cs-CZ" sz="2200" b="1" dirty="0">
                <a:latin typeface="Hind Regular"/>
              </a:rPr>
              <a:t>kalendářní dny, v nichž trvalo převedení na jinou práci</a:t>
            </a:r>
            <a:r>
              <a:rPr lang="cs-CZ" sz="2200" dirty="0">
                <a:latin typeface="Hind Regular"/>
              </a:rPr>
              <a:t>, nejdéle do začátku 6. týdne před plánovaným porodem.</a:t>
            </a:r>
          </a:p>
          <a:p>
            <a:pPr marL="342900" lvl="0" indent="-342900" algn="just">
              <a:buFont typeface="Arial" panose="020B0604020202020204" pitchFamily="34" charset="0"/>
              <a:buChar char="•"/>
            </a:pPr>
            <a:r>
              <a:rPr lang="cs-CZ" sz="2200" dirty="0">
                <a:latin typeface="Hind Regular"/>
              </a:rPr>
              <a:t>Z důvodu mateřství se poskytuje do konce </a:t>
            </a:r>
            <a:r>
              <a:rPr lang="cs-CZ" sz="2200" b="1" dirty="0">
                <a:latin typeface="Hind Regular"/>
              </a:rPr>
              <a:t>9. měsíce po porodu a u žen, které kojí, pak po dobu kojení</a:t>
            </a:r>
            <a:r>
              <a:rPr lang="cs-CZ" sz="2200" dirty="0">
                <a:latin typeface="Hind Regular"/>
              </a:rPr>
              <a:t>.</a:t>
            </a:r>
          </a:p>
          <a:p>
            <a:pPr marL="342900" indent="-342900" algn="just">
              <a:buFont typeface="Arial" panose="020B0604020202020204" pitchFamily="34" charset="0"/>
              <a:buChar char="•"/>
            </a:pPr>
            <a:endParaRPr lang="cs-CZ" sz="2200" dirty="0">
              <a:latin typeface="Hind Regular"/>
            </a:endParaRPr>
          </a:p>
          <a:p>
            <a:pPr marL="342900" indent="-342900" algn="just">
              <a:buFont typeface="Arial" panose="020B0604020202020204" pitchFamily="34" charset="0"/>
              <a:buChar char="•"/>
            </a:pPr>
            <a:r>
              <a:rPr lang="cs-CZ" altLang="cs-CZ" sz="2200" b="1" dirty="0">
                <a:solidFill>
                  <a:srgbClr val="000000"/>
                </a:solidFill>
                <a:latin typeface="Hind Regular"/>
                <a:ea typeface="Microsoft YaHei" panose="020B0503020204020204" pitchFamily="34" charset="-122"/>
              </a:rPr>
              <a:t>Výše vyrovnávacího příspěvku je stanovena jako rozdíl mezi původním denním vyměřovacím základem a průměrným příjmem po převedení na jinou práci</a:t>
            </a:r>
            <a:r>
              <a:rPr lang="cs-CZ" altLang="cs-CZ" sz="2200" dirty="0">
                <a:solidFill>
                  <a:srgbClr val="000000"/>
                </a:solidFill>
                <a:latin typeface="Hind Regular"/>
                <a:ea typeface="Microsoft YaHei" panose="020B0503020204020204" pitchFamily="34" charset="-122"/>
              </a:rPr>
              <a:t>. </a:t>
            </a:r>
          </a:p>
          <a:p>
            <a:pPr algn="just"/>
            <a:endParaRPr lang="cs-CZ" sz="2200" dirty="0">
              <a:latin typeface="Hind Regular"/>
            </a:endParaRPr>
          </a:p>
          <a:p>
            <a:pPr marL="342900" lvl="0" indent="-342900" algn="just">
              <a:buFont typeface="Arial" panose="020B0604020202020204" pitchFamily="34" charset="0"/>
              <a:buChar char="•"/>
            </a:pPr>
            <a:endParaRPr lang="cs-CZ" sz="2200" i="1" dirty="0">
              <a:latin typeface="Hind Regular"/>
            </a:endParaRPr>
          </a:p>
        </p:txBody>
      </p:sp>
    </p:spTree>
    <p:extLst>
      <p:ext uri="{BB962C8B-B14F-4D97-AF65-F5344CB8AC3E}">
        <p14:creationId xmlns:p14="http://schemas.microsoft.com/office/powerpoint/2010/main" val="426878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Dávka otcovské poporodní péče </a:t>
            </a:r>
            <a:br>
              <a:rPr lang="cs-CZ" b="1" dirty="0"/>
            </a:br>
            <a:r>
              <a:rPr lang="cs-CZ" b="1" dirty="0"/>
              <a:t>(tzv. otcovská)</a:t>
            </a:r>
          </a:p>
        </p:txBody>
      </p:sp>
      <p:sp>
        <p:nvSpPr>
          <p:cNvPr id="6" name="Obdélník 5"/>
          <p:cNvSpPr/>
          <p:nvPr/>
        </p:nvSpPr>
        <p:spPr>
          <a:xfrm>
            <a:off x="333872" y="1412776"/>
            <a:ext cx="8496944" cy="4127181"/>
          </a:xfrm>
          <a:prstGeom prst="rect">
            <a:avLst/>
          </a:prstGeom>
        </p:spPr>
        <p:txBody>
          <a:bodyPr/>
          <a:lstStyle/>
          <a:p>
            <a:r>
              <a:rPr lang="cs-CZ" sz="2200" dirty="0">
                <a:latin typeface="Hind Regular"/>
              </a:rPr>
              <a:t>Nárok má:</a:t>
            </a:r>
          </a:p>
          <a:p>
            <a:endParaRPr lang="cs-CZ" sz="1000" dirty="0">
              <a:latin typeface="Hind Regular"/>
            </a:endParaRPr>
          </a:p>
          <a:p>
            <a:pPr marL="285750" indent="-285750">
              <a:buFontTx/>
              <a:buChar char="-"/>
            </a:pPr>
            <a:r>
              <a:rPr lang="cs-CZ" sz="2200" b="1" dirty="0">
                <a:latin typeface="Hind Regular"/>
              </a:rPr>
              <a:t>pojištěnec, který pečuje o dítě, jehož je otcem,</a:t>
            </a:r>
          </a:p>
          <a:p>
            <a:pPr marL="285750" indent="-285750" algn="just">
              <a:buFontTx/>
              <a:buChar char="-"/>
            </a:pPr>
            <a:r>
              <a:rPr lang="cs-CZ" sz="2200" dirty="0">
                <a:latin typeface="Hind Regular"/>
              </a:rPr>
              <a:t>pojištěnec, který pečuje o dítě, které převzal do péče nahrazující péči rodičů na základě rozhodnutí příslušného orgánu, pokud dítě ke dni převzetí do této péče nedosáhlo 7 let věku / muž i žena</a:t>
            </a:r>
          </a:p>
          <a:p>
            <a:pPr algn="just"/>
            <a:endParaRPr lang="cs-CZ" sz="1000" dirty="0">
              <a:latin typeface="Hind Regular"/>
            </a:endParaRPr>
          </a:p>
          <a:p>
            <a:pPr algn="just"/>
            <a:r>
              <a:rPr lang="cs-CZ" sz="2200" dirty="0">
                <a:latin typeface="Hind Regular"/>
              </a:rPr>
              <a:t>Základní podmínkou nároku na otcovskou je </a:t>
            </a:r>
            <a:r>
              <a:rPr lang="cs-CZ" sz="2200" b="1" dirty="0">
                <a:latin typeface="Hind Regular"/>
              </a:rPr>
              <a:t>účast na pojištění </a:t>
            </a:r>
            <a:r>
              <a:rPr lang="cs-CZ" sz="2200" dirty="0">
                <a:latin typeface="Hind Regular"/>
              </a:rPr>
              <a:t>(tj. např. trvání pojištěného zaměstnání) </a:t>
            </a:r>
            <a:r>
              <a:rPr lang="cs-CZ" sz="2200" b="1" dirty="0">
                <a:latin typeface="Hind Regular"/>
              </a:rPr>
              <a:t>v době nástupu na otcovskou</a:t>
            </a:r>
            <a:r>
              <a:rPr lang="cs-CZ" sz="2200" dirty="0">
                <a:latin typeface="Hind Regular"/>
              </a:rPr>
              <a:t>. </a:t>
            </a:r>
          </a:p>
          <a:p>
            <a:pPr algn="just"/>
            <a:endParaRPr lang="cs-CZ" sz="1000" dirty="0">
              <a:latin typeface="Hind Regular"/>
            </a:endParaRPr>
          </a:p>
          <a:p>
            <a:pPr algn="just"/>
            <a:r>
              <a:rPr lang="cs-CZ" sz="2200" dirty="0">
                <a:latin typeface="Hind Regular"/>
              </a:rPr>
              <a:t>U osoby samostatně výdělečně činné je podmínkou nároku na dávku účast na pojištění jako OSVČ alespoň po dobu 3 měsíců bezprostředně předcházející dni nástupu na otcovskou. </a:t>
            </a:r>
          </a:p>
          <a:p>
            <a:pPr lvl="0" algn="just"/>
            <a:endParaRPr lang="cs-CZ" sz="2200" i="1" dirty="0">
              <a:latin typeface="Hind Regular"/>
            </a:endParaRPr>
          </a:p>
        </p:txBody>
      </p:sp>
    </p:spTree>
    <p:extLst>
      <p:ext uri="{BB962C8B-B14F-4D97-AF65-F5344CB8AC3E}">
        <p14:creationId xmlns:p14="http://schemas.microsoft.com/office/powerpoint/2010/main" val="261081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Podpůrčí doba otcovské a její výše</a:t>
            </a:r>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b="1" dirty="0">
                <a:latin typeface="Hind Regular"/>
              </a:rPr>
              <a:t>Podpůrčí doba </a:t>
            </a:r>
            <a:r>
              <a:rPr lang="cs-CZ" sz="2200" dirty="0">
                <a:latin typeface="Hind Regular"/>
              </a:rPr>
              <a:t>(doba poskytování dávky) činí </a:t>
            </a:r>
            <a:r>
              <a:rPr lang="cs-CZ" sz="2200" b="1" dirty="0">
                <a:latin typeface="Hind Regular"/>
              </a:rPr>
              <a:t>14 kalendářních dnů </a:t>
            </a:r>
            <a:r>
              <a:rPr lang="cs-CZ" sz="2200" dirty="0">
                <a:latin typeface="Hind Regular"/>
              </a:rPr>
              <a:t>a začíná nástupem na otcovskou. Nástup na otcovskou nastává dnem, který si pojištěnec určí v období 6 týdnů ode dne narození dítěte nebo ode dne převzetí dítěte do péče. Nelze ji čerpat přerušovaně. Výplata dávky se nepřerušuje ani v případě úmrtí dítěte v průběhu podpůrčí doby.</a:t>
            </a:r>
          </a:p>
          <a:p>
            <a:pPr lvl="0" algn="just"/>
            <a:endParaRPr lang="cs-CZ" sz="2200" dirty="0">
              <a:latin typeface="Hind Regular"/>
            </a:endParaRPr>
          </a:p>
          <a:p>
            <a:pPr marL="342900" lvl="0" indent="-342900" algn="just">
              <a:buFont typeface="Arial" panose="020B0604020202020204" pitchFamily="34" charset="0"/>
              <a:buChar char="•"/>
            </a:pPr>
            <a:r>
              <a:rPr lang="cs-CZ" sz="2200" dirty="0">
                <a:latin typeface="Hind Regular"/>
              </a:rPr>
              <a:t>Výše ošetřovného za kalendářní den je stanovena jako </a:t>
            </a:r>
            <a:r>
              <a:rPr lang="cs-CZ" sz="2200" b="1" dirty="0">
                <a:latin typeface="Hind Regular"/>
              </a:rPr>
              <a:t>70% denního redukovaného vyměřovacího základu.</a:t>
            </a:r>
            <a:endParaRPr lang="cs-CZ" sz="2200" i="1" dirty="0">
              <a:latin typeface="Hind Regular"/>
            </a:endParaRPr>
          </a:p>
        </p:txBody>
      </p:sp>
    </p:spTree>
    <p:extLst>
      <p:ext uri="{BB962C8B-B14F-4D97-AF65-F5344CB8AC3E}">
        <p14:creationId xmlns:p14="http://schemas.microsoft.com/office/powerpoint/2010/main" val="293168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Dlouhodobé ošetřovné</a:t>
            </a:r>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000" dirty="0">
                <a:latin typeface="Hind Regular"/>
              </a:rPr>
              <a:t>Nárok na dlouhodobé ošetřovné má pojištěnec pečující o osobu, která potřebuje poskytování dlouhodobé péče v domácím prostředí. </a:t>
            </a:r>
          </a:p>
          <a:p>
            <a:pPr marL="342900" lvl="0" indent="-342900" algn="just">
              <a:buFont typeface="Arial" panose="020B0604020202020204" pitchFamily="34" charset="0"/>
              <a:buChar char="•"/>
            </a:pPr>
            <a:r>
              <a:rPr lang="cs-CZ" sz="2000" dirty="0">
                <a:latin typeface="Hind Regular"/>
              </a:rPr>
              <a:t>Stav osoby musí vyžadovat alespoň 7-denní hospitalizaci a alespoň dalších 30 kalendářních dní domácího ošetřování.</a:t>
            </a:r>
          </a:p>
          <a:p>
            <a:pPr marL="342900" lvl="0" indent="-342900" algn="just">
              <a:buFont typeface="Arial" panose="020B0604020202020204" pitchFamily="34" charset="0"/>
              <a:buChar char="•"/>
            </a:pPr>
            <a:r>
              <a:rPr lang="cs-CZ" sz="2000" dirty="0">
                <a:latin typeface="Hind Regular"/>
              </a:rPr>
              <a:t>Pojištěnec musí být:</a:t>
            </a:r>
          </a:p>
          <a:p>
            <a:pPr marL="457200" lvl="0" indent="-457200" algn="just">
              <a:buFont typeface="+mj-lt"/>
              <a:buAutoNum type="alphaLcParenR"/>
            </a:pPr>
            <a:r>
              <a:rPr lang="cs-CZ" i="1" dirty="0">
                <a:latin typeface="Hind Regular"/>
              </a:rPr>
              <a:t>manželem (manželkou) ošetřované osoby nebo registrovaným partnerem (registrovanou partnerkou) ošetřované osoby,</a:t>
            </a:r>
          </a:p>
          <a:p>
            <a:pPr marL="457200" lvl="0" indent="-457200" algn="just">
              <a:buFont typeface="+mj-lt"/>
              <a:buAutoNum type="alphaLcParenR"/>
            </a:pPr>
            <a:r>
              <a:rPr lang="cs-CZ" i="1" dirty="0">
                <a:latin typeface="Hind Regular"/>
              </a:rPr>
              <a:t>příbuzným v linii přímé s ošetřovanou osobou nebo je její sourozenec, tchyně, tchán, snacha, zeť, neteř, synovec, teta nebo strýc,</a:t>
            </a:r>
          </a:p>
          <a:p>
            <a:pPr marL="457200" lvl="0" indent="-457200" algn="just">
              <a:buFont typeface="+mj-lt"/>
              <a:buAutoNum type="alphaLcParenR"/>
            </a:pPr>
            <a:r>
              <a:rPr lang="cs-CZ" i="1" dirty="0">
                <a:latin typeface="Hind Regular"/>
              </a:rPr>
              <a:t>manželem (manželkou), registrovaným partnerem (registrovanou partnerkou) nebo druhem (družkou) fyzické osoby uvedené v písmenu </a:t>
            </a:r>
            <a:r>
              <a:rPr lang="cs-CZ" i="1">
                <a:latin typeface="Hind Regular"/>
              </a:rPr>
              <a:t>b),</a:t>
            </a:r>
          </a:p>
          <a:p>
            <a:pPr marL="457200" lvl="0" indent="-457200" algn="just">
              <a:buFont typeface="+mj-lt"/>
              <a:buAutoNum type="alphaLcParenR"/>
            </a:pPr>
            <a:r>
              <a:rPr lang="cs-CZ" i="1">
                <a:latin typeface="Hind Regular"/>
              </a:rPr>
              <a:t> </a:t>
            </a:r>
            <a:r>
              <a:rPr lang="cs-CZ" i="1" dirty="0">
                <a:latin typeface="Hind Regular"/>
              </a:rPr>
              <a:t>druhem (družkou) ošetřované osoby nebo jinou fyzickou osobou žijící s ošetřovanou osobou v domácnosti.</a:t>
            </a:r>
          </a:p>
          <a:p>
            <a:pPr lvl="0" algn="just">
              <a:buChar char="•"/>
            </a:pPr>
            <a:endParaRPr lang="cs-CZ" sz="2000" dirty="0">
              <a:latin typeface="Hind Regular"/>
            </a:endParaRPr>
          </a:p>
          <a:p>
            <a:pPr marL="342900" lvl="0" indent="-342900" algn="just">
              <a:buFont typeface="Arial" panose="020B0604020202020204" pitchFamily="34" charset="0"/>
              <a:buChar char="•"/>
            </a:pPr>
            <a:r>
              <a:rPr lang="cs-CZ" sz="2000" dirty="0">
                <a:latin typeface="Hind Regular"/>
              </a:rPr>
              <a:t>Trvalé bydliště/společná domácnost min. 3 měsíce.</a:t>
            </a:r>
          </a:p>
        </p:txBody>
      </p:sp>
    </p:spTree>
    <p:extLst>
      <p:ext uri="{BB962C8B-B14F-4D97-AF65-F5344CB8AC3E}">
        <p14:creationId xmlns:p14="http://schemas.microsoft.com/office/powerpoint/2010/main" val="89803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Podpůrčí doba dlouhodobého ošetřovného a jeho výše</a:t>
            </a:r>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b="1" dirty="0">
                <a:latin typeface="Hind Regular"/>
              </a:rPr>
              <a:t>Podpůrčí doba </a:t>
            </a:r>
            <a:r>
              <a:rPr lang="cs-CZ" sz="2200" dirty="0">
                <a:latin typeface="Hind Regular"/>
              </a:rPr>
              <a:t>(doba poskytování dávky) činí </a:t>
            </a:r>
            <a:r>
              <a:rPr lang="cs-CZ" sz="2200" b="1" dirty="0">
                <a:latin typeface="Hind Regular"/>
              </a:rPr>
              <a:t>90 kalendářních dnů </a:t>
            </a:r>
            <a:r>
              <a:rPr lang="cs-CZ" sz="2200" dirty="0">
                <a:latin typeface="Hind Regular"/>
              </a:rPr>
              <a:t>a začíná prvním dnem potřeby dlouhodobé péče.</a:t>
            </a:r>
          </a:p>
          <a:p>
            <a:pPr marL="342900" lvl="0" indent="-342900" algn="just">
              <a:buFont typeface="Arial" panose="020B0604020202020204" pitchFamily="34" charset="0"/>
              <a:buChar char="•"/>
            </a:pPr>
            <a:endParaRPr lang="cs-CZ" sz="2200" dirty="0">
              <a:latin typeface="Hind Regular"/>
            </a:endParaRPr>
          </a:p>
          <a:p>
            <a:pPr marL="342900" lvl="0" indent="-342900" algn="just">
              <a:buFont typeface="Arial" panose="020B0604020202020204" pitchFamily="34" charset="0"/>
              <a:buChar char="•"/>
            </a:pPr>
            <a:r>
              <a:rPr lang="cs-CZ" sz="2200" dirty="0">
                <a:latin typeface="Hind Regular"/>
              </a:rPr>
              <a:t>Výše dlouhodobého ošetřovného za kalendářní den je stanovena jako </a:t>
            </a:r>
            <a:r>
              <a:rPr lang="cs-CZ" sz="2200" b="1" dirty="0">
                <a:latin typeface="Hind Regular"/>
              </a:rPr>
              <a:t>60% denního redukovaného vyměřovacího základu.</a:t>
            </a:r>
            <a:endParaRPr lang="cs-CZ" sz="2200" i="1" dirty="0">
              <a:latin typeface="Hind Regular"/>
            </a:endParaRPr>
          </a:p>
        </p:txBody>
      </p:sp>
    </p:spTree>
    <p:extLst>
      <p:ext uri="{BB962C8B-B14F-4D97-AF65-F5344CB8AC3E}">
        <p14:creationId xmlns:p14="http://schemas.microsoft.com/office/powerpoint/2010/main" val="207012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Zdroje:</a:t>
            </a:r>
          </a:p>
        </p:txBody>
      </p:sp>
      <p:sp>
        <p:nvSpPr>
          <p:cNvPr id="3" name="Zástupný symbol pro obsah 2"/>
          <p:cNvSpPr>
            <a:spLocks noGrp="1"/>
          </p:cNvSpPr>
          <p:nvPr>
            <p:ph idx="1"/>
          </p:nvPr>
        </p:nvSpPr>
        <p:spPr>
          <a:xfrm>
            <a:off x="251520" y="1556792"/>
            <a:ext cx="8568952" cy="4425355"/>
          </a:xfrm>
        </p:spPr>
        <p:txBody>
          <a:bodyPr>
            <a:normAutofit/>
          </a:bodyPr>
          <a:lstStyle/>
          <a:p>
            <a:r>
              <a:rPr lang="cs-CZ" sz="2000" dirty="0"/>
              <a:t>Zákon č. 187/2006 Sb., o nemocenském pojištění, ve znění pozdějších předpisů</a:t>
            </a:r>
          </a:p>
          <a:p>
            <a:pPr marL="0" indent="0">
              <a:buNone/>
            </a:pPr>
            <a:endParaRPr lang="cs-CZ" sz="1000" dirty="0"/>
          </a:p>
          <a:p>
            <a:r>
              <a:rPr lang="cs-CZ" sz="2000" dirty="0">
                <a:hlinkClick r:id="rId2"/>
              </a:rPr>
              <a:t>https://www.cssz.cz/web/cz/nemoc-obecne-informace</a:t>
            </a:r>
            <a:endParaRPr lang="cs-CZ" sz="2000" dirty="0"/>
          </a:p>
          <a:p>
            <a:r>
              <a:rPr lang="cs-CZ" sz="2000" dirty="0">
                <a:hlinkClick r:id="rId3"/>
              </a:rPr>
              <a:t>https://www.mpsv.cz/nemocenske-pojisteni</a:t>
            </a:r>
            <a:endParaRPr lang="cs-CZ" sz="2000" dirty="0"/>
          </a:p>
          <a:p>
            <a:pPr marL="0" indent="0">
              <a:buNone/>
            </a:pPr>
            <a:endParaRPr lang="cs-CZ" sz="2000" dirty="0"/>
          </a:p>
          <a:p>
            <a:r>
              <a:rPr lang="cs-CZ" sz="2000" b="1" dirty="0"/>
              <a:t>Obrazové zdroje:</a:t>
            </a:r>
          </a:p>
          <a:p>
            <a:pPr marL="0" indent="0">
              <a:buNone/>
            </a:pPr>
            <a:r>
              <a:rPr lang="cs-CZ" sz="2000" dirty="0"/>
              <a:t>Obr. 1 – autorská fotografie</a:t>
            </a:r>
          </a:p>
          <a:p>
            <a:pPr marL="0" indent="0">
              <a:buNone/>
            </a:pPr>
            <a:r>
              <a:rPr lang="cs-CZ" sz="2000" dirty="0"/>
              <a:t>Obr. 2 - </a:t>
            </a:r>
            <a:r>
              <a:rPr lang="cs-CZ" sz="2000" dirty="0">
                <a:hlinkClick r:id="rId4"/>
              </a:rPr>
              <a:t>https://pixabay.com/cs/vectors/d%C3%ADt%C4%9B-komick%C3%A9-postavy-o%C4%8Dek%C3%A1v%C3%A1no-%C5%BEena-1296463/</a:t>
            </a:r>
            <a:endParaRPr lang="cs-CZ" sz="2000" dirty="0"/>
          </a:p>
          <a:p>
            <a:pPr marL="0" indent="0">
              <a:buNone/>
            </a:pP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119432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Nemocenské pojištění</a:t>
            </a:r>
          </a:p>
        </p:txBody>
      </p:sp>
      <p:sp>
        <p:nvSpPr>
          <p:cNvPr id="6" name="Obdélník 5"/>
          <p:cNvSpPr/>
          <p:nvPr/>
        </p:nvSpPr>
        <p:spPr>
          <a:xfrm>
            <a:off x="333872" y="1412776"/>
            <a:ext cx="8496944" cy="4127181"/>
          </a:xfrm>
          <a:prstGeom prst="rect">
            <a:avLst/>
          </a:prstGeom>
        </p:spPr>
        <p:txBody>
          <a:bodyPr/>
          <a:lstStyle/>
          <a:p>
            <a:pPr marL="457200" indent="-457200" algn="just">
              <a:buFont typeface="Arial" panose="020B0604020202020204" pitchFamily="34" charset="0"/>
              <a:buChar char="•"/>
            </a:pPr>
            <a:r>
              <a:rPr lang="cs-CZ" sz="2000" dirty="0">
                <a:latin typeface="Hind Regular"/>
              </a:rPr>
              <a:t>Nemocenské pojištění je jedním z pilířů sociálního pojištění.</a:t>
            </a:r>
            <a:endParaRPr lang="cs-CZ" sz="2000" dirty="0">
              <a:solidFill>
                <a:schemeClr val="tx1"/>
              </a:solidFill>
              <a:latin typeface="Hind Regular"/>
            </a:endParaRPr>
          </a:p>
          <a:p>
            <a:pPr marL="457200" lvl="0" indent="-457200" algn="just" rtl="0">
              <a:buFont typeface="Arial" panose="020B0604020202020204" pitchFamily="34" charset="0"/>
              <a:buChar char="•"/>
            </a:pPr>
            <a:r>
              <a:rPr lang="cs-CZ" sz="2000" dirty="0">
                <a:solidFill>
                  <a:schemeClr val="tx1"/>
                </a:solidFill>
                <a:latin typeface="Hind Regular"/>
              </a:rPr>
              <a:t>Od 1. 1. 2009 je upraveno zákonem </a:t>
            </a:r>
            <a:r>
              <a:rPr lang="cs-CZ" sz="2000" b="1" dirty="0">
                <a:solidFill>
                  <a:schemeClr val="tx1"/>
                </a:solidFill>
                <a:latin typeface="Hind Regular"/>
              </a:rPr>
              <a:t>č. 187/2006 Sb., o nemocenském pojištění </a:t>
            </a:r>
            <a:r>
              <a:rPr lang="cs-CZ" sz="2000" dirty="0">
                <a:solidFill>
                  <a:schemeClr val="tx1"/>
                </a:solidFill>
                <a:latin typeface="Hind Regular"/>
              </a:rPr>
              <a:t>(byl schválen již na jaře 2006, ale účinnosti nabyl až v roce 2009).</a:t>
            </a:r>
          </a:p>
          <a:p>
            <a:pPr marL="457200" lvl="0" indent="-457200" algn="just">
              <a:buFont typeface="Arial" panose="020B0604020202020204" pitchFamily="34" charset="0"/>
              <a:buChar char="•"/>
            </a:pPr>
            <a:r>
              <a:rPr lang="cs-CZ" sz="2000" dirty="0">
                <a:latin typeface="Hind Regular"/>
              </a:rPr>
              <a:t>Platba pojistného se řídí podle zákona </a:t>
            </a:r>
            <a:r>
              <a:rPr lang="cs-CZ" sz="2000" b="1" dirty="0">
                <a:latin typeface="Hind Regular"/>
              </a:rPr>
              <a:t>č. 589/1992 Sb., o pojistném na sociální zabezpečení a příspěvku na státní politiku zaměstnanosti</a:t>
            </a:r>
            <a:r>
              <a:rPr lang="cs-CZ" sz="2000" dirty="0">
                <a:latin typeface="Hind Regular"/>
              </a:rPr>
              <a:t>.</a:t>
            </a:r>
          </a:p>
          <a:p>
            <a:pPr marL="457200" indent="-457200" algn="just">
              <a:buFont typeface="Arial" panose="020B0604020202020204" pitchFamily="34" charset="0"/>
              <a:buChar char="•"/>
            </a:pPr>
            <a:r>
              <a:rPr lang="cs-CZ" sz="2000" dirty="0">
                <a:latin typeface="Hind Regular"/>
              </a:rPr>
              <a:t>Nemocenské pojištění </a:t>
            </a:r>
            <a:r>
              <a:rPr lang="cs-CZ" sz="2000" b="1" dirty="0">
                <a:latin typeface="Hind Regular"/>
              </a:rPr>
              <a:t>upravuje pojištění pro případ dočasné pracovní neschopnosti pro nemoc a úraz </a:t>
            </a:r>
            <a:r>
              <a:rPr lang="cs-CZ" sz="2000" dirty="0">
                <a:latin typeface="Hind Regular"/>
              </a:rPr>
              <a:t>(nebo např. lázeňská péče), </a:t>
            </a:r>
            <a:r>
              <a:rPr lang="cs-CZ" sz="2000" b="1" dirty="0">
                <a:latin typeface="Hind Regular"/>
              </a:rPr>
              <a:t>těhotenství a mateřství, péče o dítě nebo jiného nemocného člena domácnosti.</a:t>
            </a:r>
          </a:p>
          <a:p>
            <a:pPr marL="457200" indent="-457200" algn="just">
              <a:buFont typeface="Arial" panose="020B0604020202020204" pitchFamily="34" charset="0"/>
              <a:buChar char="•"/>
            </a:pPr>
            <a:r>
              <a:rPr lang="cs-CZ" sz="2000" dirty="0">
                <a:latin typeface="Hind Regular"/>
              </a:rPr>
              <a:t>Účelem nemocenského pojištění je poskytovat hmotné zajištění při sociálních událostech krátkodobého (dočasného) charakteru ekonomicky aktivním občanům, kteří v důsledku nemoci, úrazu nebo mateřství krátkodobě ztratí výdělek.</a:t>
            </a:r>
            <a:endParaRPr lang="cs-CZ" sz="2000" dirty="0">
              <a:solidFill>
                <a:schemeClr val="tx1"/>
              </a:solidFill>
              <a:latin typeface="Hind Regular"/>
            </a:endParaRPr>
          </a:p>
        </p:txBody>
      </p:sp>
    </p:spTree>
    <p:extLst>
      <p:ext uri="{BB962C8B-B14F-4D97-AF65-F5344CB8AC3E}">
        <p14:creationId xmlns:p14="http://schemas.microsoft.com/office/powerpoint/2010/main" val="407578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Nemocenské pojištění </a:t>
            </a:r>
          </a:p>
        </p:txBody>
      </p:sp>
      <p:sp>
        <p:nvSpPr>
          <p:cNvPr id="6" name="Obdélník 5"/>
          <p:cNvSpPr/>
          <p:nvPr/>
        </p:nvSpPr>
        <p:spPr>
          <a:xfrm>
            <a:off x="333872" y="1412776"/>
            <a:ext cx="8496944" cy="4127181"/>
          </a:xfrm>
          <a:prstGeom prst="rect">
            <a:avLst/>
          </a:prstGeom>
        </p:spPr>
        <p:txBody>
          <a:bodyPr/>
          <a:lstStyle/>
          <a:p>
            <a:pPr marL="457200" indent="-457200" algn="just">
              <a:buFont typeface="Arial" panose="020B0604020202020204" pitchFamily="34" charset="0"/>
              <a:buChar char="•"/>
            </a:pPr>
            <a:r>
              <a:rPr lang="cs-CZ" sz="2000" dirty="0">
                <a:latin typeface="Hind Regular"/>
              </a:rPr>
              <a:t>Nemocenské pojištění je jedním z pilířů sociálního pojištění.</a:t>
            </a:r>
            <a:endParaRPr lang="cs-CZ" sz="2000" dirty="0">
              <a:solidFill>
                <a:schemeClr val="tx1"/>
              </a:solidFill>
              <a:latin typeface="Hind Regular"/>
            </a:endParaRPr>
          </a:p>
          <a:p>
            <a:pPr marL="457200" lvl="0" indent="-457200" algn="just" rtl="0">
              <a:buFont typeface="Arial" panose="020B0604020202020204" pitchFamily="34" charset="0"/>
              <a:buChar char="•"/>
            </a:pPr>
            <a:r>
              <a:rPr lang="cs-CZ" sz="2000" dirty="0">
                <a:solidFill>
                  <a:schemeClr val="tx1"/>
                </a:solidFill>
                <a:latin typeface="Hind Regular"/>
              </a:rPr>
              <a:t>Od 1. 1. 2009 je upraveno zákonem </a:t>
            </a:r>
            <a:r>
              <a:rPr lang="cs-CZ" sz="2000" b="1" dirty="0">
                <a:solidFill>
                  <a:schemeClr val="tx1"/>
                </a:solidFill>
                <a:latin typeface="Hind Regular"/>
              </a:rPr>
              <a:t>č. 187/2006 Sb., o nemocenském pojištění </a:t>
            </a:r>
            <a:r>
              <a:rPr lang="cs-CZ" sz="2000" dirty="0">
                <a:solidFill>
                  <a:schemeClr val="tx1"/>
                </a:solidFill>
                <a:latin typeface="Hind Regular"/>
              </a:rPr>
              <a:t>(byl schválen již na jaře 2006, ale účinnosti nabyl až v roce 2009).</a:t>
            </a:r>
          </a:p>
          <a:p>
            <a:pPr marL="457200" lvl="0" indent="-457200" algn="just">
              <a:buFont typeface="Arial" panose="020B0604020202020204" pitchFamily="34" charset="0"/>
              <a:buChar char="•"/>
            </a:pPr>
            <a:r>
              <a:rPr lang="cs-CZ" sz="2000" dirty="0">
                <a:latin typeface="Hind Regular"/>
              </a:rPr>
              <a:t>Platba pojistného se řídí podle zákona </a:t>
            </a:r>
            <a:r>
              <a:rPr lang="cs-CZ" sz="2000" b="1" dirty="0">
                <a:latin typeface="Hind Regular"/>
              </a:rPr>
              <a:t>č. 589/1992 Sb., o pojistném na sociální zabezpečení a příspěvku na státní politiku zaměstnanosti</a:t>
            </a:r>
            <a:r>
              <a:rPr lang="cs-CZ" sz="2000" dirty="0">
                <a:latin typeface="Hind Regular"/>
              </a:rPr>
              <a:t>.</a:t>
            </a:r>
          </a:p>
          <a:p>
            <a:pPr marL="457200" indent="-457200" algn="just">
              <a:buFont typeface="Arial" panose="020B0604020202020204" pitchFamily="34" charset="0"/>
              <a:buChar char="•"/>
            </a:pPr>
            <a:r>
              <a:rPr lang="cs-CZ" sz="2000" dirty="0">
                <a:latin typeface="Hind Regular"/>
              </a:rPr>
              <a:t>Nemocenské pojištění </a:t>
            </a:r>
            <a:r>
              <a:rPr lang="cs-CZ" sz="2000" b="1" dirty="0">
                <a:latin typeface="Hind Regular"/>
              </a:rPr>
              <a:t>upravuje pojištění pro případ dočasné pracovní neschopnosti pro nemoc a úraz </a:t>
            </a:r>
            <a:r>
              <a:rPr lang="cs-CZ" sz="2000" dirty="0">
                <a:latin typeface="Hind Regular"/>
              </a:rPr>
              <a:t>(nebo např. lázeňská péče), </a:t>
            </a:r>
            <a:r>
              <a:rPr lang="cs-CZ" sz="2000" b="1" dirty="0">
                <a:latin typeface="Hind Regular"/>
              </a:rPr>
              <a:t>těhotenství a mateřství, péče o dítě nebo jiného nemocného člena domácnosti.</a:t>
            </a:r>
          </a:p>
          <a:p>
            <a:pPr marL="457200" indent="-457200" algn="just">
              <a:buFont typeface="Arial" panose="020B0604020202020204" pitchFamily="34" charset="0"/>
              <a:buChar char="•"/>
            </a:pPr>
            <a:r>
              <a:rPr lang="cs-CZ" sz="2000" dirty="0">
                <a:latin typeface="Hind Regular"/>
              </a:rPr>
              <a:t>Účelem nemocenského pojištění je poskytovat hmotné zajištění při sociálních událostech krátkodobého (dočasného) charakteru ekonomicky aktivním občanům, kteří v důsledku nemoci, úrazu nebo mateřství krátkodobě ztratí výdělek.</a:t>
            </a:r>
            <a:endParaRPr lang="cs-CZ" sz="2000" dirty="0">
              <a:solidFill>
                <a:schemeClr val="tx1"/>
              </a:solidFill>
              <a:latin typeface="Hind Regular"/>
            </a:endParaRPr>
          </a:p>
        </p:txBody>
      </p:sp>
    </p:spTree>
    <p:extLst>
      <p:ext uri="{BB962C8B-B14F-4D97-AF65-F5344CB8AC3E}">
        <p14:creationId xmlns:p14="http://schemas.microsoft.com/office/powerpoint/2010/main" val="315938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Účastníci nemocenského pojištění</a:t>
            </a:r>
          </a:p>
        </p:txBody>
      </p:sp>
      <p:sp>
        <p:nvSpPr>
          <p:cNvPr id="6" name="Obdélník 5"/>
          <p:cNvSpPr/>
          <p:nvPr/>
        </p:nvSpPr>
        <p:spPr>
          <a:xfrm>
            <a:off x="333872" y="1412776"/>
            <a:ext cx="8496944" cy="4127181"/>
          </a:xfrm>
          <a:prstGeom prst="rect">
            <a:avLst/>
          </a:prstGeom>
        </p:spPr>
        <p:txBody>
          <a:bodyPr/>
          <a:lstStyle/>
          <a:p>
            <a:pPr marL="457200" indent="-457200" algn="just">
              <a:buFont typeface="Arial" panose="020B0604020202020204" pitchFamily="34" charset="0"/>
              <a:buChar char="•"/>
            </a:pPr>
            <a:endParaRPr lang="cs-CZ" sz="2000" dirty="0">
              <a:solidFill>
                <a:schemeClr val="tx1"/>
              </a:solidFill>
              <a:latin typeface="Hind Regular"/>
            </a:endParaRPr>
          </a:p>
        </p:txBody>
      </p:sp>
      <p:sp>
        <p:nvSpPr>
          <p:cNvPr id="3" name="TextovéPole 2"/>
          <p:cNvSpPr txBox="1"/>
          <p:nvPr/>
        </p:nvSpPr>
        <p:spPr>
          <a:xfrm>
            <a:off x="351531" y="1412776"/>
            <a:ext cx="8496944" cy="5724644"/>
          </a:xfrm>
          <a:prstGeom prst="rect">
            <a:avLst/>
          </a:prstGeom>
          <a:noFill/>
        </p:spPr>
        <p:txBody>
          <a:bodyPr wrap="square" rtlCol="0">
            <a:spAutoFit/>
          </a:bodyPr>
          <a:lstStyle/>
          <a:p>
            <a:r>
              <a:rPr lang="cs-CZ" sz="1600" dirty="0">
                <a:latin typeface="Hind Regular"/>
              </a:rPr>
              <a:t>Jedná se např. o:</a:t>
            </a:r>
          </a:p>
          <a:p>
            <a:endParaRPr lang="cs-CZ" sz="1600" dirty="0">
              <a:latin typeface="Hind Regular"/>
            </a:endParaRPr>
          </a:p>
          <a:p>
            <a:pPr marL="285750" indent="-285750">
              <a:buFontTx/>
              <a:buChar char="-"/>
            </a:pPr>
            <a:r>
              <a:rPr lang="cs-CZ" sz="1600" dirty="0">
                <a:latin typeface="Hind Regular"/>
              </a:rPr>
              <a:t>zaměstnance v pracovním poměru,</a:t>
            </a:r>
          </a:p>
          <a:p>
            <a:pPr marL="285750" indent="-285750">
              <a:buFontTx/>
              <a:buChar char="-"/>
            </a:pPr>
            <a:r>
              <a:rPr lang="cs-CZ" sz="1600" dirty="0">
                <a:latin typeface="Hind Regular"/>
              </a:rPr>
              <a:t>zaměstnanci činní na základě dohody o pracovní činnosti a zaměstnanci činní na základě dohody o provedení práce,</a:t>
            </a:r>
          </a:p>
          <a:p>
            <a:pPr marL="285750" indent="-285750">
              <a:buFontTx/>
              <a:buChar char="-"/>
            </a:pPr>
            <a:r>
              <a:rPr lang="cs-CZ" sz="1600" dirty="0">
                <a:latin typeface="Hind Regular"/>
              </a:rPr>
              <a:t>dobrovolníci pečovatelské služby,</a:t>
            </a:r>
          </a:p>
          <a:p>
            <a:pPr marL="285750" indent="-285750">
              <a:buFontTx/>
              <a:buChar char="-"/>
            </a:pPr>
            <a:r>
              <a:rPr lang="cs-CZ" sz="1600" dirty="0">
                <a:latin typeface="Hind Regular"/>
              </a:rPr>
              <a:t>osoby pečující o dítě a osoby, které jsou vedeny v evidenci osob, které mohou vykonávat pěstounskou péči na přechodnou dobu, je-li těmto osobám vyplácena odměna pěstouna podle zákona o sociálně-právní ochraně dětí,</a:t>
            </a:r>
          </a:p>
          <a:p>
            <a:pPr marL="285750" indent="-285750">
              <a:buFontTx/>
              <a:buChar char="-"/>
            </a:pPr>
            <a:r>
              <a:rPr lang="cs-CZ" sz="1600" dirty="0">
                <a:latin typeface="Hind Regular"/>
              </a:rPr>
              <a:t>příslušníci Policie České republiky, Hasičského záchranného sboru České republiky, Celní správy České republiky, Vězeňské služby České republiky apod.,</a:t>
            </a:r>
          </a:p>
          <a:p>
            <a:pPr marL="285750" indent="-285750">
              <a:buFontTx/>
              <a:buChar char="-"/>
            </a:pPr>
            <a:r>
              <a:rPr lang="cs-CZ" sz="1600" dirty="0">
                <a:latin typeface="Hind Regular"/>
              </a:rPr>
              <a:t>státní zaměstnanci podle zákona o státní službě,</a:t>
            </a:r>
          </a:p>
          <a:p>
            <a:pPr marL="285750" indent="-285750">
              <a:buFontTx/>
              <a:buChar char="-"/>
            </a:pPr>
            <a:r>
              <a:rPr lang="cs-CZ" sz="1600" dirty="0">
                <a:latin typeface="Hind Regular"/>
              </a:rPr>
              <a:t>soudci,</a:t>
            </a:r>
          </a:p>
          <a:p>
            <a:pPr marL="285750" indent="-285750">
              <a:buFontTx/>
              <a:buChar char="-"/>
            </a:pPr>
            <a:r>
              <a:rPr lang="cs-CZ" sz="1600" dirty="0">
                <a:latin typeface="Hind Regular"/>
              </a:rPr>
              <a:t>poslanci Poslanecké sněmovny a senátoři Senátu Parlamentu České republiky</a:t>
            </a:r>
          </a:p>
          <a:p>
            <a:pPr marL="285750" indent="-285750">
              <a:buFontTx/>
              <a:buChar char="-"/>
            </a:pPr>
            <a:r>
              <a:rPr lang="cs-CZ" sz="1600" dirty="0">
                <a:latin typeface="Hind Regular"/>
              </a:rPr>
              <a:t>odsouzení ve výkonu trestu odnětí svobody zařazení do práce a osoby ve výkonu zabezpečovací detence zařazené do práce,</a:t>
            </a:r>
          </a:p>
          <a:p>
            <a:pPr marL="285750" indent="-285750">
              <a:buFontTx/>
              <a:buChar char="-"/>
            </a:pPr>
            <a:r>
              <a:rPr lang="cs-CZ" sz="1600" dirty="0">
                <a:latin typeface="Hind Regular"/>
              </a:rPr>
              <a:t>atd.</a:t>
            </a:r>
          </a:p>
          <a:p>
            <a:endParaRPr lang="cs-CZ" sz="1600" dirty="0">
              <a:latin typeface="Hind Regular"/>
            </a:endParaRPr>
          </a:p>
          <a:p>
            <a:r>
              <a:rPr lang="cs-CZ" sz="1600" i="1" dirty="0">
                <a:latin typeface="Hind Regular"/>
              </a:rPr>
              <a:t>Úplný výčet je obsažen v § 5, zákona č. 187/2006 Sb., o nemocenském pojištění.</a:t>
            </a:r>
          </a:p>
          <a:p>
            <a:pPr marL="285750" indent="-285750">
              <a:buFontTx/>
              <a:buChar char="-"/>
            </a:pPr>
            <a:endParaRPr lang="cs-CZ" sz="1600" dirty="0">
              <a:latin typeface="Hind Regular"/>
            </a:endParaRPr>
          </a:p>
          <a:p>
            <a:pPr marL="285750" indent="-285750">
              <a:buFontTx/>
              <a:buChar char="-"/>
            </a:pPr>
            <a:endParaRPr lang="cs-CZ" sz="1600" dirty="0">
              <a:latin typeface="Hind Regular"/>
            </a:endParaRPr>
          </a:p>
          <a:p>
            <a:pPr marL="285750" indent="-285750">
              <a:buFontTx/>
              <a:buChar char="-"/>
            </a:pPr>
            <a:endParaRPr lang="cs-CZ" sz="1600" dirty="0">
              <a:latin typeface="Hind Regular"/>
            </a:endParaRPr>
          </a:p>
          <a:p>
            <a:pPr marL="285750" indent="-285750">
              <a:buFontTx/>
              <a:buChar char="-"/>
            </a:pPr>
            <a:endParaRPr lang="cs-CZ" sz="1600" dirty="0">
              <a:latin typeface="Hind Regular"/>
            </a:endParaRPr>
          </a:p>
        </p:txBody>
      </p:sp>
    </p:spTree>
    <p:extLst>
      <p:ext uri="{BB962C8B-B14F-4D97-AF65-F5344CB8AC3E}">
        <p14:creationId xmlns:p14="http://schemas.microsoft.com/office/powerpoint/2010/main" val="293885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Povinná účast na NP u zaměstnance vzniká za podmínek:</a:t>
            </a:r>
          </a:p>
        </p:txBody>
      </p:sp>
      <p:sp>
        <p:nvSpPr>
          <p:cNvPr id="6" name="Obdélník 5"/>
          <p:cNvSpPr/>
          <p:nvPr/>
        </p:nvSpPr>
        <p:spPr>
          <a:xfrm>
            <a:off x="333872" y="1412776"/>
            <a:ext cx="8496944" cy="4127181"/>
          </a:xfrm>
          <a:prstGeom prst="rect">
            <a:avLst/>
          </a:prstGeom>
        </p:spPr>
        <p:txBody>
          <a:bodyPr/>
          <a:lstStyle/>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Výkon práce na území ČR v zaměstnání vykonávaném v pracovněprávním vztahu.</a:t>
            </a:r>
          </a:p>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Minimální výše sjednaného příjmu (jedná se o tzv. rozhodný příjem, jehož hranice je v roce 2020 stanovena na 3 500 Kč).</a:t>
            </a:r>
          </a:p>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U DPP – pokud v kalendářním měsíci přesáhla 10 000,- Kč.</a:t>
            </a:r>
          </a:p>
          <a:p>
            <a:pPr marL="457200" indent="-457200" algn="just">
              <a:buFont typeface="Arial" panose="020B0604020202020204" pitchFamily="34" charset="0"/>
              <a:buChar char="•"/>
            </a:pPr>
            <a:endParaRPr lang="cs-CZ" sz="2200" dirty="0">
              <a:latin typeface="Hind Regular"/>
            </a:endParaRPr>
          </a:p>
        </p:txBody>
      </p:sp>
    </p:spTree>
    <p:extLst>
      <p:ext uri="{BB962C8B-B14F-4D97-AF65-F5344CB8AC3E}">
        <p14:creationId xmlns:p14="http://schemas.microsoft.com/office/powerpoint/2010/main" val="22366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Dávky nemocenského </a:t>
            </a:r>
            <a:r>
              <a:rPr lang="cs-CZ" b="1" dirty="0"/>
              <a:t>pojištění</a:t>
            </a:r>
          </a:p>
        </p:txBody>
      </p:sp>
      <p:graphicFrame>
        <p:nvGraphicFramePr>
          <p:cNvPr id="4" name="Zástupný symbol pro obsah 1"/>
          <p:cNvGraphicFramePr>
            <a:graphicFrameLocks noGrp="1"/>
          </p:cNvGraphicFramePr>
          <p:nvPr>
            <p:ph idx="1"/>
            <p:extLst/>
          </p:nvPr>
        </p:nvGraphicFramePr>
        <p:xfrm>
          <a:off x="164582" y="1700808"/>
          <a:ext cx="8835523" cy="408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Povinná účast na NP u zaměstnance vzniká za podmínek:</a:t>
            </a:r>
          </a:p>
        </p:txBody>
      </p:sp>
      <p:sp>
        <p:nvSpPr>
          <p:cNvPr id="6" name="Obdélník 5"/>
          <p:cNvSpPr/>
          <p:nvPr/>
        </p:nvSpPr>
        <p:spPr>
          <a:xfrm>
            <a:off x="333872" y="1412776"/>
            <a:ext cx="8496944" cy="4127181"/>
          </a:xfrm>
          <a:prstGeom prst="rect">
            <a:avLst/>
          </a:prstGeom>
        </p:spPr>
        <p:txBody>
          <a:bodyPr/>
          <a:lstStyle/>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Výkon práce na území ČR v zaměstnání vykonávaném v pracovněprávním vztahu.</a:t>
            </a:r>
          </a:p>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Minimální výše sjednaného příjmu (jedná se o tzv. rozhodný příjem, jehož hranice je v roce 2019 stanovena na 3 000 Kč).</a:t>
            </a:r>
          </a:p>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U DPP – pokud v kalendářním měsíci přesáhla 10 000,- Kč.</a:t>
            </a:r>
          </a:p>
          <a:p>
            <a:pPr marL="457200" indent="-457200" algn="just">
              <a:buFont typeface="Arial" panose="020B0604020202020204" pitchFamily="34" charset="0"/>
              <a:buChar char="•"/>
            </a:pPr>
            <a:endParaRPr lang="cs-CZ" sz="2200" dirty="0">
              <a:latin typeface="Hind Regular"/>
            </a:endParaRPr>
          </a:p>
        </p:txBody>
      </p:sp>
    </p:spTree>
    <p:extLst>
      <p:ext uri="{BB962C8B-B14F-4D97-AF65-F5344CB8AC3E}">
        <p14:creationId xmlns:p14="http://schemas.microsoft.com/office/powerpoint/2010/main" val="318211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Jak se stanovuje výše jednotlivých dávek?</a:t>
            </a:r>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dirty="0">
                <a:latin typeface="Hind Regular"/>
              </a:rPr>
              <a:t>Nutné je znát </a:t>
            </a:r>
            <a:r>
              <a:rPr lang="cs-CZ" sz="2200" b="1" dirty="0">
                <a:latin typeface="Hind Regular"/>
              </a:rPr>
              <a:t>průměrný denní příjem v tzv. rozhodném období</a:t>
            </a:r>
            <a:r>
              <a:rPr lang="cs-CZ" sz="2200" dirty="0">
                <a:latin typeface="Hind Regular"/>
              </a:rPr>
              <a:t>. </a:t>
            </a:r>
          </a:p>
          <a:p>
            <a:pPr marL="342900" lvl="0" indent="-342900" algn="just">
              <a:buFont typeface="Arial" panose="020B0604020202020204" pitchFamily="34" charset="0"/>
              <a:buChar char="•"/>
            </a:pPr>
            <a:r>
              <a:rPr lang="cs-CZ" sz="2200" dirty="0">
                <a:latin typeface="Hind Regular"/>
              </a:rPr>
              <a:t>Za rozhodné období se v souvislosti s nemocenským pojištěním považuje zpravidla 12 kalendářních měsíců před měsícem, ve kterém vznikla sociální událost. Příjmy (vyměřovací základy) se v tomto období sečtou, vydělí se počtem kalendářních dnů a získaná částka tvoří denní vyměřovací základ, ze kterého se počítají dávky nemocenského pojištění. </a:t>
            </a:r>
          </a:p>
          <a:p>
            <a:pPr marL="342900" lvl="0" indent="-342900" algn="just">
              <a:buFont typeface="Arial" panose="020B0604020202020204" pitchFamily="34" charset="0"/>
              <a:buChar char="•"/>
            </a:pPr>
            <a:r>
              <a:rPr lang="cs-CZ" sz="2200" dirty="0">
                <a:latin typeface="Hind Regular"/>
              </a:rPr>
              <a:t>Do vyměřovacích základů se započítávají hrubé příjmy.</a:t>
            </a:r>
          </a:p>
          <a:p>
            <a:pPr lvl="0" algn="just"/>
            <a:endParaRPr lang="cs-CZ" sz="2200" dirty="0">
              <a:latin typeface="Hind Regular"/>
            </a:endParaRPr>
          </a:p>
        </p:txBody>
      </p:sp>
    </p:spTree>
    <p:extLst>
      <p:ext uri="{BB962C8B-B14F-4D97-AF65-F5344CB8AC3E}">
        <p14:creationId xmlns:p14="http://schemas.microsoft.com/office/powerpoint/2010/main" val="1405689533"/>
      </p:ext>
    </p:extLst>
  </p:cSld>
  <p:clrMapOvr>
    <a:masterClrMapping/>
  </p:clrMapOvr>
</p:sld>
</file>

<file path=ppt/theme/theme1.xml><?xml version="1.0" encoding="utf-8"?>
<a:theme xmlns:a="http://schemas.openxmlformats.org/drawingml/2006/main" name="Prezentace0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Prezentace_-_sablona_Jabok+IVOV</Template>
  <TotalTime>53</TotalTime>
  <Words>2156</Words>
  <Application>Microsoft Macintosh PowerPoint</Application>
  <PresentationFormat>Předvádění na obrazovce (4:3)</PresentationFormat>
  <Paragraphs>151</Paragraphs>
  <Slides>25</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Microsoft YaHei</vt:lpstr>
      <vt:lpstr>Arial</vt:lpstr>
      <vt:lpstr>Calibri</vt:lpstr>
      <vt:lpstr>Hind Bold</vt:lpstr>
      <vt:lpstr>Hind Regular</vt:lpstr>
      <vt:lpstr>Prezentace01</vt:lpstr>
      <vt:lpstr>4. Nemocenské pojištění a dávky  z něj plynoucí</vt:lpstr>
      <vt:lpstr>Struktura prezentace:</vt:lpstr>
      <vt:lpstr>Nemocenské pojištění</vt:lpstr>
      <vt:lpstr>Nemocenské pojištění </vt:lpstr>
      <vt:lpstr>Účastníci nemocenského pojištění</vt:lpstr>
      <vt:lpstr>Povinná účast na NP u zaměstnance vzniká za podmínek:</vt:lpstr>
      <vt:lpstr>Dávky nemocenského pojištění</vt:lpstr>
      <vt:lpstr>Povinná účast na NP u zaměstnance vzniká za podmínek:</vt:lpstr>
      <vt:lpstr>Jak se stanovuje výše jednotlivých dávek?</vt:lpstr>
      <vt:lpstr>Redukce denního  vyměřovacího základu od 1. 1. 2022</vt:lpstr>
      <vt:lpstr>Nemocenské </vt:lpstr>
      <vt:lpstr>Podpůrčí doba nemocenské</vt:lpstr>
      <vt:lpstr>Výše nemocenského </vt:lpstr>
      <vt:lpstr>Ošetřovné</vt:lpstr>
      <vt:lpstr>Nárok na ošetřovné vzniká, pokud zaměstnanec:</vt:lpstr>
      <vt:lpstr>Podpůrčí doba ošetřovného  a jeho výše</vt:lpstr>
      <vt:lpstr>Peněžitá pomoc v mateřství (PPM)</vt:lpstr>
      <vt:lpstr>Podpůrčí doba peněžité pomoci v mateřství a její výše</vt:lpstr>
      <vt:lpstr>Vyrovnávací příspěvek v těhotenství  a mateřství</vt:lpstr>
      <vt:lpstr>Podpůrčí doba vyrovnávacího příspěvku v těhotenství a mateřství a jeho výše</vt:lpstr>
      <vt:lpstr>Dávka otcovské poporodní péče  (tzv. otcovská)</vt:lpstr>
      <vt:lpstr>Podpůrčí doba otcovské a její výše</vt:lpstr>
      <vt:lpstr>Dlouhodobé ošetřovné</vt:lpstr>
      <vt:lpstr>Podpůrčí doba dlouhodobého ošetřovného a jeho výše</vt:lpstr>
      <vt:lpstr>Zdroje: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Ivanka &amp; Zdenko</dc:creator>
  <cp:lastModifiedBy>Microsoft Office User</cp:lastModifiedBy>
  <cp:revision>13</cp:revision>
  <dcterms:created xsi:type="dcterms:W3CDTF">2019-01-27T17:04:57Z</dcterms:created>
  <dcterms:modified xsi:type="dcterms:W3CDTF">2022-02-28T21:14:44Z</dcterms:modified>
</cp:coreProperties>
</file>