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0AF"/>
    <a:srgbClr val="FFEA9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2" autoAdjust="0"/>
    <p:restoredTop sz="95814" autoAdjust="0"/>
  </p:normalViewPr>
  <p:slideViewPr>
    <p:cSldViewPr>
      <p:cViewPr varScale="1">
        <p:scale>
          <a:sx n="107" d="100"/>
          <a:sy n="107" d="100"/>
        </p:scale>
        <p:origin x="52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AA7153-5D93-4D1E-8D1B-9108A5079D0D}" type="doc">
      <dgm:prSet loTypeId="urn:microsoft.com/office/officeart/2005/8/layout/vList5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cs-CZ"/>
        </a:p>
      </dgm:t>
    </dgm:pt>
    <dgm:pt modelId="{6AE7CEC9-901E-43AC-B8CF-D7BE26FD7C70}">
      <dgm:prSet custT="1"/>
      <dgm:spPr>
        <a:solidFill>
          <a:srgbClr val="FFEA93"/>
        </a:solidFill>
        <a:ln>
          <a:solidFill>
            <a:srgbClr val="FFCC00"/>
          </a:solidFill>
        </a:ln>
      </dgm:spPr>
      <dgm:t>
        <a:bodyPr/>
        <a:lstStyle/>
        <a:p>
          <a:pPr rtl="0"/>
          <a:r>
            <a:rPr lang="cs-CZ" sz="2200" dirty="0"/>
            <a:t>Sociální </a:t>
          </a:r>
          <a:r>
            <a:rPr lang="cs-CZ" sz="2200" b="1" dirty="0"/>
            <a:t>pojištění</a:t>
          </a:r>
        </a:p>
      </dgm:t>
    </dgm:pt>
    <dgm:pt modelId="{F45677FA-0DDF-4E42-AED9-8AC4957C2AF0}" type="parTrans" cxnId="{440BCE0D-5F50-45E1-9BBB-05FC07086F7F}">
      <dgm:prSet/>
      <dgm:spPr/>
      <dgm:t>
        <a:bodyPr/>
        <a:lstStyle/>
        <a:p>
          <a:endParaRPr lang="cs-CZ"/>
        </a:p>
      </dgm:t>
    </dgm:pt>
    <dgm:pt modelId="{C8FEB857-2DA8-4DD8-BD7E-FFA7650FFC4B}" type="sibTrans" cxnId="{440BCE0D-5F50-45E1-9BBB-05FC07086F7F}">
      <dgm:prSet/>
      <dgm:spPr/>
      <dgm:t>
        <a:bodyPr/>
        <a:lstStyle/>
        <a:p>
          <a:endParaRPr lang="cs-CZ"/>
        </a:p>
      </dgm:t>
    </dgm:pt>
    <dgm:pt modelId="{E13C8BB7-0046-44AD-85E3-D2D2E19F0189}">
      <dgm:prSet custT="1"/>
      <dgm:spPr>
        <a:ln>
          <a:solidFill>
            <a:srgbClr val="FFC000">
              <a:alpha val="90000"/>
            </a:srgbClr>
          </a:solidFill>
        </a:ln>
      </dgm:spPr>
      <dgm:t>
        <a:bodyPr/>
        <a:lstStyle/>
        <a:p>
          <a:pPr algn="just" rtl="0"/>
          <a:r>
            <a:rPr lang="cs-CZ" sz="2000" dirty="0"/>
            <a:t>Důchodové pojištění</a:t>
          </a:r>
        </a:p>
      </dgm:t>
    </dgm:pt>
    <dgm:pt modelId="{50FE1B67-C50F-4D5B-BE98-ACDCF6B2085F}" type="parTrans" cxnId="{BA3CDBE3-F8B2-49A7-93BE-81A599650614}">
      <dgm:prSet/>
      <dgm:spPr/>
      <dgm:t>
        <a:bodyPr/>
        <a:lstStyle/>
        <a:p>
          <a:endParaRPr lang="cs-CZ"/>
        </a:p>
      </dgm:t>
    </dgm:pt>
    <dgm:pt modelId="{56292D8B-30C1-4DEC-AC69-22A40D5D8207}" type="sibTrans" cxnId="{BA3CDBE3-F8B2-49A7-93BE-81A599650614}">
      <dgm:prSet/>
      <dgm:spPr/>
      <dgm:t>
        <a:bodyPr/>
        <a:lstStyle/>
        <a:p>
          <a:endParaRPr lang="cs-CZ"/>
        </a:p>
      </dgm:t>
    </dgm:pt>
    <dgm:pt modelId="{64AE0A12-6A2A-4BCD-AD26-CB5207B82ACB}">
      <dgm:prSet custT="1"/>
      <dgm:spPr>
        <a:solidFill>
          <a:srgbClr val="FFEA93"/>
        </a:solidFill>
        <a:ln>
          <a:solidFill>
            <a:srgbClr val="FFCC00"/>
          </a:solidFill>
        </a:ln>
      </dgm:spPr>
      <dgm:t>
        <a:bodyPr/>
        <a:lstStyle/>
        <a:p>
          <a:pPr rtl="0"/>
          <a:r>
            <a:rPr lang="cs-CZ" sz="2200" dirty="0"/>
            <a:t>Sociální </a:t>
          </a:r>
          <a:r>
            <a:rPr lang="cs-CZ" sz="2200" b="1" dirty="0"/>
            <a:t>podpora </a:t>
          </a:r>
        </a:p>
      </dgm:t>
    </dgm:pt>
    <dgm:pt modelId="{E2CEB3B9-7440-4604-BAB3-834EB04FF379}" type="parTrans" cxnId="{D881AE4D-5185-486B-91F2-4ECE5D50B481}">
      <dgm:prSet/>
      <dgm:spPr/>
      <dgm:t>
        <a:bodyPr/>
        <a:lstStyle/>
        <a:p>
          <a:endParaRPr lang="cs-CZ"/>
        </a:p>
      </dgm:t>
    </dgm:pt>
    <dgm:pt modelId="{48897AA0-52DB-4F25-8E00-4EC9CA65D205}" type="sibTrans" cxnId="{D881AE4D-5185-486B-91F2-4ECE5D50B481}">
      <dgm:prSet/>
      <dgm:spPr/>
      <dgm:t>
        <a:bodyPr/>
        <a:lstStyle/>
        <a:p>
          <a:endParaRPr lang="cs-CZ"/>
        </a:p>
      </dgm:t>
    </dgm:pt>
    <dgm:pt modelId="{023FB497-2A9F-4858-9E49-310FF0153E71}">
      <dgm:prSet custT="1"/>
      <dgm:spPr>
        <a:ln>
          <a:solidFill>
            <a:srgbClr val="FFCC00">
              <a:alpha val="90000"/>
            </a:srgbClr>
          </a:solidFill>
        </a:ln>
      </dgm:spPr>
      <dgm:t>
        <a:bodyPr/>
        <a:lstStyle/>
        <a:p>
          <a:pPr algn="just" rtl="0"/>
          <a:r>
            <a:rPr lang="cs-CZ" sz="2000" dirty="0"/>
            <a:t>Dávky státní sociální podpory</a:t>
          </a:r>
        </a:p>
      </dgm:t>
    </dgm:pt>
    <dgm:pt modelId="{9F1DFC3B-4C71-4C60-9118-83C4A50ED3B9}" type="parTrans" cxnId="{D5D7FA05-EA16-411B-A2E6-794E53D2D5B1}">
      <dgm:prSet/>
      <dgm:spPr/>
      <dgm:t>
        <a:bodyPr/>
        <a:lstStyle/>
        <a:p>
          <a:endParaRPr lang="cs-CZ"/>
        </a:p>
      </dgm:t>
    </dgm:pt>
    <dgm:pt modelId="{CDA3B349-9EB0-4B46-8D8E-9556B53A5728}" type="sibTrans" cxnId="{D5D7FA05-EA16-411B-A2E6-794E53D2D5B1}">
      <dgm:prSet/>
      <dgm:spPr/>
      <dgm:t>
        <a:bodyPr/>
        <a:lstStyle/>
        <a:p>
          <a:endParaRPr lang="cs-CZ"/>
        </a:p>
      </dgm:t>
    </dgm:pt>
    <dgm:pt modelId="{C312004A-EABC-4DDB-9B04-40CE142DD72A}">
      <dgm:prSet custT="1"/>
      <dgm:spPr>
        <a:solidFill>
          <a:srgbClr val="FFEA93"/>
        </a:solidFill>
        <a:ln>
          <a:solidFill>
            <a:srgbClr val="FFCC00"/>
          </a:solidFill>
        </a:ln>
      </dgm:spPr>
      <dgm:t>
        <a:bodyPr/>
        <a:lstStyle/>
        <a:p>
          <a:pPr rtl="0"/>
          <a:r>
            <a:rPr lang="cs-CZ" sz="2200" dirty="0"/>
            <a:t>Sociální </a:t>
          </a:r>
          <a:r>
            <a:rPr lang="cs-CZ" sz="2200" b="1" dirty="0"/>
            <a:t>pomoc </a:t>
          </a:r>
        </a:p>
      </dgm:t>
    </dgm:pt>
    <dgm:pt modelId="{E3C9E862-D50F-42A3-BFA8-DB895F8ACBE6}" type="parTrans" cxnId="{91C148DE-55AF-4E12-9080-199CA82575A6}">
      <dgm:prSet/>
      <dgm:spPr/>
      <dgm:t>
        <a:bodyPr/>
        <a:lstStyle/>
        <a:p>
          <a:endParaRPr lang="cs-CZ"/>
        </a:p>
      </dgm:t>
    </dgm:pt>
    <dgm:pt modelId="{E3A88A73-DF52-436C-93DA-3745899B77ED}" type="sibTrans" cxnId="{91C148DE-55AF-4E12-9080-199CA82575A6}">
      <dgm:prSet/>
      <dgm:spPr/>
      <dgm:t>
        <a:bodyPr/>
        <a:lstStyle/>
        <a:p>
          <a:endParaRPr lang="cs-CZ"/>
        </a:p>
      </dgm:t>
    </dgm:pt>
    <dgm:pt modelId="{EFA44B91-77EF-4136-863B-2CF9985010B7}">
      <dgm:prSet custT="1"/>
      <dgm:spPr>
        <a:ln>
          <a:solidFill>
            <a:srgbClr val="FFCC00">
              <a:alpha val="90000"/>
            </a:srgbClr>
          </a:solidFill>
        </a:ln>
      </dgm:spPr>
      <dgm:t>
        <a:bodyPr/>
        <a:lstStyle/>
        <a:p>
          <a:pPr marL="228600" lvl="1" indent="0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cs-CZ" sz="2000" dirty="0"/>
        </a:p>
      </dgm:t>
    </dgm:pt>
    <dgm:pt modelId="{413CB4FD-22E2-4A1B-9154-A33B095702A2}" type="parTrans" cxnId="{D12041BD-06D8-4CF3-9A85-E737E312A25E}">
      <dgm:prSet/>
      <dgm:spPr/>
      <dgm:t>
        <a:bodyPr/>
        <a:lstStyle/>
        <a:p>
          <a:endParaRPr lang="cs-CZ"/>
        </a:p>
      </dgm:t>
    </dgm:pt>
    <dgm:pt modelId="{D8D565C0-393F-4E16-A637-8B4123251CB3}" type="sibTrans" cxnId="{D12041BD-06D8-4CF3-9A85-E737E312A25E}">
      <dgm:prSet/>
      <dgm:spPr/>
      <dgm:t>
        <a:bodyPr/>
        <a:lstStyle/>
        <a:p>
          <a:endParaRPr lang="cs-CZ"/>
        </a:p>
      </dgm:t>
    </dgm:pt>
    <dgm:pt modelId="{864F0689-27D5-485C-9AE2-9732A1A382FC}">
      <dgm:prSet custT="1"/>
      <dgm:spPr>
        <a:ln>
          <a:solidFill>
            <a:srgbClr val="FFCC00">
              <a:alpha val="90000"/>
            </a:srgbClr>
          </a:solidFill>
        </a:ln>
      </dgm:spPr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2000" dirty="0"/>
            <a:t> Dávky v hmotné nouzi</a:t>
          </a:r>
        </a:p>
      </dgm:t>
    </dgm:pt>
    <dgm:pt modelId="{48001036-195D-4684-AE3C-D0991C54335F}" type="parTrans" cxnId="{6ADFCE16-944B-406C-82AA-95BCA76187F5}">
      <dgm:prSet/>
      <dgm:spPr/>
      <dgm:t>
        <a:bodyPr/>
        <a:lstStyle/>
        <a:p>
          <a:endParaRPr lang="cs-CZ"/>
        </a:p>
      </dgm:t>
    </dgm:pt>
    <dgm:pt modelId="{1F323FED-4A20-4F0E-91FB-CF2AB22BF31B}" type="sibTrans" cxnId="{6ADFCE16-944B-406C-82AA-95BCA76187F5}">
      <dgm:prSet/>
      <dgm:spPr/>
      <dgm:t>
        <a:bodyPr/>
        <a:lstStyle/>
        <a:p>
          <a:endParaRPr lang="cs-CZ"/>
        </a:p>
      </dgm:t>
    </dgm:pt>
    <dgm:pt modelId="{E98328F2-6DB7-4A85-9968-C6D387BF79DE}">
      <dgm:prSet custT="1"/>
      <dgm:spPr>
        <a:ln>
          <a:solidFill>
            <a:srgbClr val="FFC000">
              <a:alpha val="90000"/>
            </a:srgbClr>
          </a:solidFill>
        </a:ln>
      </dgm:spPr>
      <dgm:t>
        <a:bodyPr/>
        <a:lstStyle/>
        <a:p>
          <a:pPr algn="just" rtl="0"/>
          <a:r>
            <a:rPr lang="cs-CZ" sz="2000" dirty="0"/>
            <a:t>Nemocenské pojištění</a:t>
          </a:r>
        </a:p>
      </dgm:t>
    </dgm:pt>
    <dgm:pt modelId="{EA3B9C52-6775-445F-BD47-057CE8DC9D0A}" type="parTrans" cxnId="{D0C98B48-8E72-47F4-81DA-CEECE0B42B0D}">
      <dgm:prSet/>
      <dgm:spPr/>
      <dgm:t>
        <a:bodyPr/>
        <a:lstStyle/>
        <a:p>
          <a:endParaRPr lang="cs-CZ"/>
        </a:p>
      </dgm:t>
    </dgm:pt>
    <dgm:pt modelId="{EBDFF2AE-8FED-4736-9138-F08290D765BC}" type="sibTrans" cxnId="{D0C98B48-8E72-47F4-81DA-CEECE0B42B0D}">
      <dgm:prSet/>
      <dgm:spPr/>
      <dgm:t>
        <a:bodyPr/>
        <a:lstStyle/>
        <a:p>
          <a:endParaRPr lang="cs-CZ"/>
        </a:p>
      </dgm:t>
    </dgm:pt>
    <dgm:pt modelId="{F25159BD-7011-41F3-B3E3-DFA7DF2C5190}">
      <dgm:prSet custT="1"/>
      <dgm:spPr>
        <a:ln>
          <a:solidFill>
            <a:srgbClr val="FFC000">
              <a:alpha val="90000"/>
            </a:srgbClr>
          </a:solidFill>
        </a:ln>
      </dgm:spPr>
      <dgm:t>
        <a:bodyPr/>
        <a:lstStyle/>
        <a:p>
          <a:pPr algn="just" rtl="0"/>
          <a:r>
            <a:rPr lang="cs-CZ" sz="2000" dirty="0"/>
            <a:t>Příspěvek na státní politiku zaměstnanosti</a:t>
          </a:r>
        </a:p>
      </dgm:t>
    </dgm:pt>
    <dgm:pt modelId="{953740B5-91FC-4389-8FA2-FBA6DC088BEE}" type="parTrans" cxnId="{A0E196B8-50A3-44A9-91CF-F3B07573C100}">
      <dgm:prSet/>
      <dgm:spPr/>
      <dgm:t>
        <a:bodyPr/>
        <a:lstStyle/>
        <a:p>
          <a:endParaRPr lang="cs-CZ"/>
        </a:p>
      </dgm:t>
    </dgm:pt>
    <dgm:pt modelId="{422F6944-C074-406E-86BB-9492DCB31566}" type="sibTrans" cxnId="{A0E196B8-50A3-44A9-91CF-F3B07573C100}">
      <dgm:prSet/>
      <dgm:spPr/>
      <dgm:t>
        <a:bodyPr/>
        <a:lstStyle/>
        <a:p>
          <a:endParaRPr lang="cs-CZ"/>
        </a:p>
      </dgm:t>
    </dgm:pt>
    <dgm:pt modelId="{ABE014E7-3FF0-474F-AA36-5AAE3E3F9A41}">
      <dgm:prSet custT="1"/>
      <dgm:spPr>
        <a:ln>
          <a:solidFill>
            <a:srgbClr val="FFCC00">
              <a:alpha val="90000"/>
            </a:srgbClr>
          </a:solidFill>
        </a:ln>
      </dgm:spPr>
      <dgm:t>
        <a:bodyPr/>
        <a:lstStyle/>
        <a:p>
          <a:pPr algn="just" rtl="0"/>
          <a:r>
            <a:rPr lang="cs-CZ" sz="2000" dirty="0"/>
            <a:t>Dávky pěstounské péče</a:t>
          </a:r>
        </a:p>
      </dgm:t>
    </dgm:pt>
    <dgm:pt modelId="{617150A7-D57F-42F8-992D-25EA2817F25A}" type="parTrans" cxnId="{CA8BAC65-F490-4285-BEA0-B39676F31B24}">
      <dgm:prSet/>
      <dgm:spPr/>
      <dgm:t>
        <a:bodyPr/>
        <a:lstStyle/>
        <a:p>
          <a:endParaRPr lang="cs-CZ"/>
        </a:p>
      </dgm:t>
    </dgm:pt>
    <dgm:pt modelId="{D554D08C-7F9F-48CF-9BF6-EA8FCF9C16E2}" type="sibTrans" cxnId="{CA8BAC65-F490-4285-BEA0-B39676F31B24}">
      <dgm:prSet/>
      <dgm:spPr/>
      <dgm:t>
        <a:bodyPr/>
        <a:lstStyle/>
        <a:p>
          <a:endParaRPr lang="cs-CZ"/>
        </a:p>
      </dgm:t>
    </dgm:pt>
    <dgm:pt modelId="{5CFFEE07-C681-4F7E-85C9-52DE36A42A7F}">
      <dgm:prSet custT="1"/>
      <dgm:spPr>
        <a:ln>
          <a:solidFill>
            <a:srgbClr val="FFCC00">
              <a:alpha val="90000"/>
            </a:srgbClr>
          </a:solidFill>
        </a:ln>
      </dgm:spPr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2000" dirty="0"/>
            <a:t> Dávky pro osoby se zdravotním postižením</a:t>
          </a:r>
        </a:p>
      </dgm:t>
    </dgm:pt>
    <dgm:pt modelId="{02A671BF-15C4-4614-BB8F-C92C44ED4138}" type="parTrans" cxnId="{4589AD5F-E3E2-47C2-A8A7-833897BF1272}">
      <dgm:prSet/>
      <dgm:spPr/>
      <dgm:t>
        <a:bodyPr/>
        <a:lstStyle/>
        <a:p>
          <a:endParaRPr lang="cs-CZ"/>
        </a:p>
      </dgm:t>
    </dgm:pt>
    <dgm:pt modelId="{07DDB1CD-6A7D-427C-BF9D-34D475DD7F95}" type="sibTrans" cxnId="{4589AD5F-E3E2-47C2-A8A7-833897BF1272}">
      <dgm:prSet/>
      <dgm:spPr/>
      <dgm:t>
        <a:bodyPr/>
        <a:lstStyle/>
        <a:p>
          <a:endParaRPr lang="cs-CZ"/>
        </a:p>
      </dgm:t>
    </dgm:pt>
    <dgm:pt modelId="{7C7CAE5B-F264-49AE-96BB-1CE252A9565C}">
      <dgm:prSet custT="1"/>
      <dgm:spPr>
        <a:ln>
          <a:solidFill>
            <a:srgbClr val="FFCC00">
              <a:alpha val="90000"/>
            </a:srgbClr>
          </a:solidFill>
        </a:ln>
      </dgm:spPr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2000" dirty="0"/>
            <a:t> Příspěvek na péči</a:t>
          </a:r>
        </a:p>
      </dgm:t>
    </dgm:pt>
    <dgm:pt modelId="{CE6778DB-826A-42A0-9F58-CA17BE237FD0}" type="parTrans" cxnId="{6EC2A6E7-7A5E-408F-A546-C9038926515C}">
      <dgm:prSet/>
      <dgm:spPr/>
      <dgm:t>
        <a:bodyPr/>
        <a:lstStyle/>
        <a:p>
          <a:endParaRPr lang="cs-CZ"/>
        </a:p>
      </dgm:t>
    </dgm:pt>
    <dgm:pt modelId="{B94C286B-A440-4D9B-9CBE-F02CCE2DC1DE}" type="sibTrans" cxnId="{6EC2A6E7-7A5E-408F-A546-C9038926515C}">
      <dgm:prSet/>
      <dgm:spPr/>
      <dgm:t>
        <a:bodyPr/>
        <a:lstStyle/>
        <a:p>
          <a:endParaRPr lang="cs-CZ"/>
        </a:p>
      </dgm:t>
    </dgm:pt>
    <dgm:pt modelId="{0466C1B0-AA10-4FE0-9EE8-EEE94E4B118E}">
      <dgm:prSet custT="1"/>
      <dgm:spPr>
        <a:ln>
          <a:solidFill>
            <a:srgbClr val="FFCC00">
              <a:alpha val="90000"/>
            </a:srgbClr>
          </a:solidFill>
        </a:ln>
      </dgm:spPr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2000" dirty="0"/>
            <a:t> Sociální služby  </a:t>
          </a:r>
        </a:p>
        <a:p>
          <a:pPr marL="228600" lvl="1" indent="0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cs-CZ" sz="2000" dirty="0"/>
        </a:p>
      </dgm:t>
    </dgm:pt>
    <dgm:pt modelId="{77E227C7-9B04-4402-A42F-30786DD5BE09}" type="parTrans" cxnId="{855E36C7-6293-4D92-806F-CF178BD765E3}">
      <dgm:prSet/>
      <dgm:spPr/>
      <dgm:t>
        <a:bodyPr/>
        <a:lstStyle/>
        <a:p>
          <a:endParaRPr lang="cs-CZ"/>
        </a:p>
      </dgm:t>
    </dgm:pt>
    <dgm:pt modelId="{28D8DC54-9FD5-4414-9246-B3508B489A9B}" type="sibTrans" cxnId="{855E36C7-6293-4D92-806F-CF178BD765E3}">
      <dgm:prSet/>
      <dgm:spPr/>
      <dgm:t>
        <a:bodyPr/>
        <a:lstStyle/>
        <a:p>
          <a:endParaRPr lang="cs-CZ"/>
        </a:p>
      </dgm:t>
    </dgm:pt>
    <dgm:pt modelId="{C35A52F7-EC51-439F-9F22-840D4DE87384}" type="pres">
      <dgm:prSet presAssocID="{69AA7153-5D93-4D1E-8D1B-9108A5079D0D}" presName="Name0" presStyleCnt="0">
        <dgm:presLayoutVars>
          <dgm:dir/>
          <dgm:animLvl val="lvl"/>
          <dgm:resizeHandles val="exact"/>
        </dgm:presLayoutVars>
      </dgm:prSet>
      <dgm:spPr/>
    </dgm:pt>
    <dgm:pt modelId="{5498AB00-D154-4FAE-9C1F-01F99B685355}" type="pres">
      <dgm:prSet presAssocID="{6AE7CEC9-901E-43AC-B8CF-D7BE26FD7C70}" presName="linNode" presStyleCnt="0"/>
      <dgm:spPr/>
    </dgm:pt>
    <dgm:pt modelId="{319C3EDC-727B-4F00-B0C9-83C669E2EB0C}" type="pres">
      <dgm:prSet presAssocID="{6AE7CEC9-901E-43AC-B8CF-D7BE26FD7C70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C2F9C9C5-CEC7-43DC-81FF-8FB683A2904E}" type="pres">
      <dgm:prSet presAssocID="{6AE7CEC9-901E-43AC-B8CF-D7BE26FD7C70}" presName="descendantText" presStyleLbl="alignAccFollowNode1" presStyleIdx="0" presStyleCnt="3">
        <dgm:presLayoutVars>
          <dgm:bulletEnabled val="1"/>
        </dgm:presLayoutVars>
      </dgm:prSet>
      <dgm:spPr/>
    </dgm:pt>
    <dgm:pt modelId="{76F4A844-AFBC-44F4-A293-23C83692943A}" type="pres">
      <dgm:prSet presAssocID="{C8FEB857-2DA8-4DD8-BD7E-FFA7650FFC4B}" presName="sp" presStyleCnt="0"/>
      <dgm:spPr/>
    </dgm:pt>
    <dgm:pt modelId="{EF701D33-3502-4815-AC1B-42E3145E3E3A}" type="pres">
      <dgm:prSet presAssocID="{64AE0A12-6A2A-4BCD-AD26-CB5207B82ACB}" presName="linNode" presStyleCnt="0"/>
      <dgm:spPr/>
    </dgm:pt>
    <dgm:pt modelId="{F0DFA41C-DD34-4867-BD84-C3B5196E3C9F}" type="pres">
      <dgm:prSet presAssocID="{64AE0A12-6A2A-4BCD-AD26-CB5207B82ACB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6230F07E-229B-4ED0-AC8A-ED82F54B37E7}" type="pres">
      <dgm:prSet presAssocID="{64AE0A12-6A2A-4BCD-AD26-CB5207B82ACB}" presName="descendantText" presStyleLbl="alignAccFollowNode1" presStyleIdx="1" presStyleCnt="3">
        <dgm:presLayoutVars>
          <dgm:bulletEnabled val="1"/>
        </dgm:presLayoutVars>
      </dgm:prSet>
      <dgm:spPr/>
    </dgm:pt>
    <dgm:pt modelId="{D14B688E-6264-4D4D-8A45-245D22687391}" type="pres">
      <dgm:prSet presAssocID="{48897AA0-52DB-4F25-8E00-4EC9CA65D205}" presName="sp" presStyleCnt="0"/>
      <dgm:spPr/>
    </dgm:pt>
    <dgm:pt modelId="{E6626856-AB01-4068-A284-A69037725712}" type="pres">
      <dgm:prSet presAssocID="{C312004A-EABC-4DDB-9B04-40CE142DD72A}" presName="linNode" presStyleCnt="0"/>
      <dgm:spPr/>
    </dgm:pt>
    <dgm:pt modelId="{BD4D07AA-091A-4A9F-9FFA-461B017161BB}" type="pres">
      <dgm:prSet presAssocID="{C312004A-EABC-4DDB-9B04-40CE142DD72A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D3CD09B2-495F-43A8-920C-F4911D9FD7C2}" type="pres">
      <dgm:prSet presAssocID="{C312004A-EABC-4DDB-9B04-40CE142DD72A}" presName="descendantText" presStyleLbl="alignAccFollowNode1" presStyleIdx="2" presStyleCnt="3" custScaleY="154924">
        <dgm:presLayoutVars>
          <dgm:bulletEnabled val="1"/>
        </dgm:presLayoutVars>
      </dgm:prSet>
      <dgm:spPr/>
    </dgm:pt>
  </dgm:ptLst>
  <dgm:cxnLst>
    <dgm:cxn modelId="{22C56804-0633-4B06-BA6A-D686AF1DD676}" type="presOf" srcId="{64AE0A12-6A2A-4BCD-AD26-CB5207B82ACB}" destId="{F0DFA41C-DD34-4867-BD84-C3B5196E3C9F}" srcOrd="0" destOrd="0" presId="urn:microsoft.com/office/officeart/2005/8/layout/vList5"/>
    <dgm:cxn modelId="{D5D7FA05-EA16-411B-A2E6-794E53D2D5B1}" srcId="{64AE0A12-6A2A-4BCD-AD26-CB5207B82ACB}" destId="{023FB497-2A9F-4858-9E49-310FF0153E71}" srcOrd="0" destOrd="0" parTransId="{9F1DFC3B-4C71-4C60-9118-83C4A50ED3B9}" sibTransId="{CDA3B349-9EB0-4B46-8D8E-9556B53A5728}"/>
    <dgm:cxn modelId="{440BCE0D-5F50-45E1-9BBB-05FC07086F7F}" srcId="{69AA7153-5D93-4D1E-8D1B-9108A5079D0D}" destId="{6AE7CEC9-901E-43AC-B8CF-D7BE26FD7C70}" srcOrd="0" destOrd="0" parTransId="{F45677FA-0DDF-4E42-AED9-8AC4957C2AF0}" sibTransId="{C8FEB857-2DA8-4DD8-BD7E-FFA7650FFC4B}"/>
    <dgm:cxn modelId="{6ADFCE16-944B-406C-82AA-95BCA76187F5}" srcId="{C312004A-EABC-4DDB-9B04-40CE142DD72A}" destId="{864F0689-27D5-485C-9AE2-9732A1A382FC}" srcOrd="1" destOrd="0" parTransId="{48001036-195D-4684-AE3C-D0991C54335F}" sibTransId="{1F323FED-4A20-4F0E-91FB-CF2AB22BF31B}"/>
    <dgm:cxn modelId="{94899229-9553-4F7F-80EF-48027CF409BA}" type="presOf" srcId="{F25159BD-7011-41F3-B3E3-DFA7DF2C5190}" destId="{C2F9C9C5-CEC7-43DC-81FF-8FB683A2904E}" srcOrd="0" destOrd="2" presId="urn:microsoft.com/office/officeart/2005/8/layout/vList5"/>
    <dgm:cxn modelId="{5B99052B-6A89-482F-9C6C-EA7B5A97237A}" type="presOf" srcId="{0466C1B0-AA10-4FE0-9EE8-EEE94E4B118E}" destId="{D3CD09B2-495F-43A8-920C-F4911D9FD7C2}" srcOrd="0" destOrd="4" presId="urn:microsoft.com/office/officeart/2005/8/layout/vList5"/>
    <dgm:cxn modelId="{1A0C6843-A2EE-4E62-9BE8-BAD409A873A8}" type="presOf" srcId="{7C7CAE5B-F264-49AE-96BB-1CE252A9565C}" destId="{D3CD09B2-495F-43A8-920C-F4911D9FD7C2}" srcOrd="0" destOrd="3" presId="urn:microsoft.com/office/officeart/2005/8/layout/vList5"/>
    <dgm:cxn modelId="{D0C98B48-8E72-47F4-81DA-CEECE0B42B0D}" srcId="{6AE7CEC9-901E-43AC-B8CF-D7BE26FD7C70}" destId="{E98328F2-6DB7-4A85-9968-C6D387BF79DE}" srcOrd="1" destOrd="0" parTransId="{EA3B9C52-6775-445F-BD47-057CE8DC9D0A}" sibTransId="{EBDFF2AE-8FED-4736-9138-F08290D765BC}"/>
    <dgm:cxn modelId="{59B5E448-503D-4592-83A3-6B91DBEBEB7B}" type="presOf" srcId="{E13C8BB7-0046-44AD-85E3-D2D2E19F0189}" destId="{C2F9C9C5-CEC7-43DC-81FF-8FB683A2904E}" srcOrd="0" destOrd="0" presId="urn:microsoft.com/office/officeart/2005/8/layout/vList5"/>
    <dgm:cxn modelId="{D881AE4D-5185-486B-91F2-4ECE5D50B481}" srcId="{69AA7153-5D93-4D1E-8D1B-9108A5079D0D}" destId="{64AE0A12-6A2A-4BCD-AD26-CB5207B82ACB}" srcOrd="1" destOrd="0" parTransId="{E2CEB3B9-7440-4604-BAB3-834EB04FF379}" sibTransId="{48897AA0-52DB-4F25-8E00-4EC9CA65D205}"/>
    <dgm:cxn modelId="{4589AD5F-E3E2-47C2-A8A7-833897BF1272}" srcId="{C312004A-EABC-4DDB-9B04-40CE142DD72A}" destId="{5CFFEE07-C681-4F7E-85C9-52DE36A42A7F}" srcOrd="2" destOrd="0" parTransId="{02A671BF-15C4-4614-BB8F-C92C44ED4138}" sibTransId="{07DDB1CD-6A7D-427C-BF9D-34D475DD7F95}"/>
    <dgm:cxn modelId="{CA8BAC65-F490-4285-BEA0-B39676F31B24}" srcId="{64AE0A12-6A2A-4BCD-AD26-CB5207B82ACB}" destId="{ABE014E7-3FF0-474F-AA36-5AAE3E3F9A41}" srcOrd="1" destOrd="0" parTransId="{617150A7-D57F-42F8-992D-25EA2817F25A}" sibTransId="{D554D08C-7F9F-48CF-9BF6-EA8FCF9C16E2}"/>
    <dgm:cxn modelId="{23ADFB84-DD27-41F0-BAE6-83B0A042F061}" type="presOf" srcId="{EFA44B91-77EF-4136-863B-2CF9985010B7}" destId="{D3CD09B2-495F-43A8-920C-F4911D9FD7C2}" srcOrd="0" destOrd="0" presId="urn:microsoft.com/office/officeart/2005/8/layout/vList5"/>
    <dgm:cxn modelId="{20B97298-0CF1-469A-A971-1B8FF637C0CC}" type="presOf" srcId="{864F0689-27D5-485C-9AE2-9732A1A382FC}" destId="{D3CD09B2-495F-43A8-920C-F4911D9FD7C2}" srcOrd="0" destOrd="1" presId="urn:microsoft.com/office/officeart/2005/8/layout/vList5"/>
    <dgm:cxn modelId="{7C58969D-D7E1-486A-9F3D-0070998CDE88}" type="presOf" srcId="{C312004A-EABC-4DDB-9B04-40CE142DD72A}" destId="{BD4D07AA-091A-4A9F-9FFA-461B017161BB}" srcOrd="0" destOrd="0" presId="urn:microsoft.com/office/officeart/2005/8/layout/vList5"/>
    <dgm:cxn modelId="{2B693BB3-11AE-435A-98D2-2138B0E7B92B}" type="presOf" srcId="{ABE014E7-3FF0-474F-AA36-5AAE3E3F9A41}" destId="{6230F07E-229B-4ED0-AC8A-ED82F54B37E7}" srcOrd="0" destOrd="1" presId="urn:microsoft.com/office/officeart/2005/8/layout/vList5"/>
    <dgm:cxn modelId="{A0E196B8-50A3-44A9-91CF-F3B07573C100}" srcId="{6AE7CEC9-901E-43AC-B8CF-D7BE26FD7C70}" destId="{F25159BD-7011-41F3-B3E3-DFA7DF2C5190}" srcOrd="2" destOrd="0" parTransId="{953740B5-91FC-4389-8FA2-FBA6DC088BEE}" sibTransId="{422F6944-C074-406E-86BB-9492DCB31566}"/>
    <dgm:cxn modelId="{782B1CBA-F2B9-4A37-B49A-87A1E594914D}" type="presOf" srcId="{E98328F2-6DB7-4A85-9968-C6D387BF79DE}" destId="{C2F9C9C5-CEC7-43DC-81FF-8FB683A2904E}" srcOrd="0" destOrd="1" presId="urn:microsoft.com/office/officeart/2005/8/layout/vList5"/>
    <dgm:cxn modelId="{D12041BD-06D8-4CF3-9A85-E737E312A25E}" srcId="{C312004A-EABC-4DDB-9B04-40CE142DD72A}" destId="{EFA44B91-77EF-4136-863B-2CF9985010B7}" srcOrd="0" destOrd="0" parTransId="{413CB4FD-22E2-4A1B-9154-A33B095702A2}" sibTransId="{D8D565C0-393F-4E16-A637-8B4123251CB3}"/>
    <dgm:cxn modelId="{77851BC2-7633-41B4-8F85-F1E276BF638F}" type="presOf" srcId="{69AA7153-5D93-4D1E-8D1B-9108A5079D0D}" destId="{C35A52F7-EC51-439F-9F22-840D4DE87384}" srcOrd="0" destOrd="0" presId="urn:microsoft.com/office/officeart/2005/8/layout/vList5"/>
    <dgm:cxn modelId="{855E36C7-6293-4D92-806F-CF178BD765E3}" srcId="{C312004A-EABC-4DDB-9B04-40CE142DD72A}" destId="{0466C1B0-AA10-4FE0-9EE8-EEE94E4B118E}" srcOrd="4" destOrd="0" parTransId="{77E227C7-9B04-4402-A42F-30786DD5BE09}" sibTransId="{28D8DC54-9FD5-4414-9246-B3508B489A9B}"/>
    <dgm:cxn modelId="{202B71D2-D313-45BE-896E-C178F29A2E97}" type="presOf" srcId="{6AE7CEC9-901E-43AC-B8CF-D7BE26FD7C70}" destId="{319C3EDC-727B-4F00-B0C9-83C669E2EB0C}" srcOrd="0" destOrd="0" presId="urn:microsoft.com/office/officeart/2005/8/layout/vList5"/>
    <dgm:cxn modelId="{8879F2D2-40F2-4769-8A5F-B394974E813A}" type="presOf" srcId="{5CFFEE07-C681-4F7E-85C9-52DE36A42A7F}" destId="{D3CD09B2-495F-43A8-920C-F4911D9FD7C2}" srcOrd="0" destOrd="2" presId="urn:microsoft.com/office/officeart/2005/8/layout/vList5"/>
    <dgm:cxn modelId="{91C148DE-55AF-4E12-9080-199CA82575A6}" srcId="{69AA7153-5D93-4D1E-8D1B-9108A5079D0D}" destId="{C312004A-EABC-4DDB-9B04-40CE142DD72A}" srcOrd="2" destOrd="0" parTransId="{E3C9E862-D50F-42A3-BFA8-DB895F8ACBE6}" sibTransId="{E3A88A73-DF52-436C-93DA-3745899B77ED}"/>
    <dgm:cxn modelId="{BA3CDBE3-F8B2-49A7-93BE-81A599650614}" srcId="{6AE7CEC9-901E-43AC-B8CF-D7BE26FD7C70}" destId="{E13C8BB7-0046-44AD-85E3-D2D2E19F0189}" srcOrd="0" destOrd="0" parTransId="{50FE1B67-C50F-4D5B-BE98-ACDCF6B2085F}" sibTransId="{56292D8B-30C1-4DEC-AC69-22A40D5D8207}"/>
    <dgm:cxn modelId="{6EC2A6E7-7A5E-408F-A546-C9038926515C}" srcId="{C312004A-EABC-4DDB-9B04-40CE142DD72A}" destId="{7C7CAE5B-F264-49AE-96BB-1CE252A9565C}" srcOrd="3" destOrd="0" parTransId="{CE6778DB-826A-42A0-9F58-CA17BE237FD0}" sibTransId="{B94C286B-A440-4D9B-9CBE-F02CCE2DC1DE}"/>
    <dgm:cxn modelId="{62CB35FC-1E68-4199-8F95-337CA1DAD913}" type="presOf" srcId="{023FB497-2A9F-4858-9E49-310FF0153E71}" destId="{6230F07E-229B-4ED0-AC8A-ED82F54B37E7}" srcOrd="0" destOrd="0" presId="urn:microsoft.com/office/officeart/2005/8/layout/vList5"/>
    <dgm:cxn modelId="{DB62B030-FEF0-49B0-8911-502BFC188D5A}" type="presParOf" srcId="{C35A52F7-EC51-439F-9F22-840D4DE87384}" destId="{5498AB00-D154-4FAE-9C1F-01F99B685355}" srcOrd="0" destOrd="0" presId="urn:microsoft.com/office/officeart/2005/8/layout/vList5"/>
    <dgm:cxn modelId="{29E5511A-C343-4095-A290-7D20FEA0EC22}" type="presParOf" srcId="{5498AB00-D154-4FAE-9C1F-01F99B685355}" destId="{319C3EDC-727B-4F00-B0C9-83C669E2EB0C}" srcOrd="0" destOrd="0" presId="urn:microsoft.com/office/officeart/2005/8/layout/vList5"/>
    <dgm:cxn modelId="{185E9736-2ED6-44DD-B816-06D869969E10}" type="presParOf" srcId="{5498AB00-D154-4FAE-9C1F-01F99B685355}" destId="{C2F9C9C5-CEC7-43DC-81FF-8FB683A2904E}" srcOrd="1" destOrd="0" presId="urn:microsoft.com/office/officeart/2005/8/layout/vList5"/>
    <dgm:cxn modelId="{C8643C2F-54FE-4BCE-AD41-D7CFBB910239}" type="presParOf" srcId="{C35A52F7-EC51-439F-9F22-840D4DE87384}" destId="{76F4A844-AFBC-44F4-A293-23C83692943A}" srcOrd="1" destOrd="0" presId="urn:microsoft.com/office/officeart/2005/8/layout/vList5"/>
    <dgm:cxn modelId="{DAB47F45-C21A-4F77-8987-20A58CA66BE5}" type="presParOf" srcId="{C35A52F7-EC51-439F-9F22-840D4DE87384}" destId="{EF701D33-3502-4815-AC1B-42E3145E3E3A}" srcOrd="2" destOrd="0" presId="urn:microsoft.com/office/officeart/2005/8/layout/vList5"/>
    <dgm:cxn modelId="{3599CBA5-88F7-4EC7-9F7C-F9204C1D5A17}" type="presParOf" srcId="{EF701D33-3502-4815-AC1B-42E3145E3E3A}" destId="{F0DFA41C-DD34-4867-BD84-C3B5196E3C9F}" srcOrd="0" destOrd="0" presId="urn:microsoft.com/office/officeart/2005/8/layout/vList5"/>
    <dgm:cxn modelId="{17889DA3-CE6E-4489-A9E8-9756B24A0A59}" type="presParOf" srcId="{EF701D33-3502-4815-AC1B-42E3145E3E3A}" destId="{6230F07E-229B-4ED0-AC8A-ED82F54B37E7}" srcOrd="1" destOrd="0" presId="urn:microsoft.com/office/officeart/2005/8/layout/vList5"/>
    <dgm:cxn modelId="{8A5A4D71-5BBA-4CBA-B45B-0821A7E7F25E}" type="presParOf" srcId="{C35A52F7-EC51-439F-9F22-840D4DE87384}" destId="{D14B688E-6264-4D4D-8A45-245D22687391}" srcOrd="3" destOrd="0" presId="urn:microsoft.com/office/officeart/2005/8/layout/vList5"/>
    <dgm:cxn modelId="{E5670BDD-A4F3-4125-B850-0EAF271235CA}" type="presParOf" srcId="{C35A52F7-EC51-439F-9F22-840D4DE87384}" destId="{E6626856-AB01-4068-A284-A69037725712}" srcOrd="4" destOrd="0" presId="urn:microsoft.com/office/officeart/2005/8/layout/vList5"/>
    <dgm:cxn modelId="{6A1A1BBA-CA8A-482D-BFBA-5549393B2778}" type="presParOf" srcId="{E6626856-AB01-4068-A284-A69037725712}" destId="{BD4D07AA-091A-4A9F-9FFA-461B017161BB}" srcOrd="0" destOrd="0" presId="urn:microsoft.com/office/officeart/2005/8/layout/vList5"/>
    <dgm:cxn modelId="{1F7220D1-F363-4D1B-8435-1F093843A8AC}" type="presParOf" srcId="{E6626856-AB01-4068-A284-A69037725712}" destId="{D3CD09B2-495F-43A8-920C-F4911D9FD7C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4A671F-5D62-481D-9E1E-E3E651B84DA5}" type="doc">
      <dgm:prSet loTypeId="urn:microsoft.com/office/officeart/2005/8/layout/hList6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cs-CZ"/>
        </a:p>
      </dgm:t>
    </dgm:pt>
    <dgm:pt modelId="{66C2F422-EF2B-400A-9AF1-D73108CA6F86}">
      <dgm:prSet/>
      <dgm:spPr>
        <a:solidFill>
          <a:srgbClr val="FFCC00">
            <a:alpha val="90000"/>
          </a:srgbClr>
        </a:solidFill>
      </dgm:spPr>
      <dgm:t>
        <a:bodyPr/>
        <a:lstStyle/>
        <a:p>
          <a:pPr algn="l" rtl="0"/>
          <a:r>
            <a:rPr lang="cs-CZ" b="1" i="0" dirty="0">
              <a:solidFill>
                <a:schemeClr val="tx1"/>
              </a:solidFill>
              <a:latin typeface="Hind Regular"/>
            </a:rPr>
            <a:t>  zaměstnavatelé </a:t>
          </a:r>
        </a:p>
      </dgm:t>
    </dgm:pt>
    <dgm:pt modelId="{FCFAC731-5C4D-413E-87E4-0B1464593BEE}" type="parTrans" cxnId="{FBD4A343-E12E-4AB4-9BE5-514D2BB9BA60}">
      <dgm:prSet/>
      <dgm:spPr/>
      <dgm:t>
        <a:bodyPr/>
        <a:lstStyle/>
        <a:p>
          <a:endParaRPr lang="cs-CZ"/>
        </a:p>
      </dgm:t>
    </dgm:pt>
    <dgm:pt modelId="{4EFD01BB-000A-4C57-AA65-FB2F656045E1}" type="sibTrans" cxnId="{FBD4A343-E12E-4AB4-9BE5-514D2BB9BA60}">
      <dgm:prSet/>
      <dgm:spPr/>
      <dgm:t>
        <a:bodyPr/>
        <a:lstStyle/>
        <a:p>
          <a:endParaRPr lang="cs-CZ"/>
        </a:p>
      </dgm:t>
    </dgm:pt>
    <dgm:pt modelId="{88C459F6-380C-4A97-9444-F52051CA8478}">
      <dgm:prSet/>
      <dgm:spPr>
        <a:solidFill>
          <a:srgbClr val="FFCC00">
            <a:alpha val="76667"/>
          </a:srgbClr>
        </a:solidFill>
      </dgm:spPr>
      <dgm:t>
        <a:bodyPr/>
        <a:lstStyle/>
        <a:p>
          <a:pPr algn="l" rtl="0"/>
          <a:r>
            <a:rPr lang="cs-CZ" b="1" i="0" dirty="0">
              <a:solidFill>
                <a:schemeClr val="tx1"/>
              </a:solidFill>
              <a:latin typeface="Hind Regular"/>
            </a:rPr>
            <a:t>zaměstnanci, kteří jsou účastni nemocenského a důchodového pojištění </a:t>
          </a:r>
        </a:p>
      </dgm:t>
    </dgm:pt>
    <dgm:pt modelId="{CFE214EA-D9A0-4EF0-8300-2AB382AD9005}" type="parTrans" cxnId="{16DA5FB0-4EE0-47A7-A024-85658AF6BA4F}">
      <dgm:prSet/>
      <dgm:spPr/>
      <dgm:t>
        <a:bodyPr/>
        <a:lstStyle/>
        <a:p>
          <a:endParaRPr lang="cs-CZ"/>
        </a:p>
      </dgm:t>
    </dgm:pt>
    <dgm:pt modelId="{FBAB0656-A8F2-4E0B-A35C-80E0DAEFC700}" type="sibTrans" cxnId="{16DA5FB0-4EE0-47A7-A024-85658AF6BA4F}">
      <dgm:prSet/>
      <dgm:spPr/>
      <dgm:t>
        <a:bodyPr/>
        <a:lstStyle/>
        <a:p>
          <a:endParaRPr lang="cs-CZ"/>
        </a:p>
      </dgm:t>
    </dgm:pt>
    <dgm:pt modelId="{657E9683-1AD1-4899-9252-9EE6C8EE9C37}">
      <dgm:prSet/>
      <dgm:spPr>
        <a:solidFill>
          <a:srgbClr val="FFCC00">
            <a:alpha val="63333"/>
          </a:srgbClr>
        </a:solidFill>
      </dgm:spPr>
      <dgm:t>
        <a:bodyPr/>
        <a:lstStyle/>
        <a:p>
          <a:pPr rtl="0"/>
          <a:r>
            <a:rPr lang="cs-CZ" b="1" i="0" dirty="0">
              <a:solidFill>
                <a:schemeClr val="tx1"/>
              </a:solidFill>
              <a:latin typeface="Hind Regular"/>
            </a:rPr>
            <a:t>osoby samostatně výdělečně činné</a:t>
          </a:r>
        </a:p>
      </dgm:t>
    </dgm:pt>
    <dgm:pt modelId="{07315CB6-CF39-4CC8-A6C2-7DE5F79CDED8}" type="parTrans" cxnId="{0EB13CA1-DC99-4060-8055-B5891C91E978}">
      <dgm:prSet/>
      <dgm:spPr/>
      <dgm:t>
        <a:bodyPr/>
        <a:lstStyle/>
        <a:p>
          <a:endParaRPr lang="cs-CZ"/>
        </a:p>
      </dgm:t>
    </dgm:pt>
    <dgm:pt modelId="{F60B6B18-A41A-4C46-AECE-4DDBF94D119B}" type="sibTrans" cxnId="{0EB13CA1-DC99-4060-8055-B5891C91E978}">
      <dgm:prSet/>
      <dgm:spPr/>
      <dgm:t>
        <a:bodyPr/>
        <a:lstStyle/>
        <a:p>
          <a:endParaRPr lang="cs-CZ"/>
        </a:p>
      </dgm:t>
    </dgm:pt>
    <dgm:pt modelId="{6FCA4C2A-0546-469B-87C5-CEC1FE7CD6AE}">
      <dgm:prSet/>
      <dgm:spPr>
        <a:solidFill>
          <a:srgbClr val="FFCC00">
            <a:alpha val="50000"/>
          </a:srgbClr>
        </a:solidFill>
      </dgm:spPr>
      <dgm:t>
        <a:bodyPr/>
        <a:lstStyle/>
        <a:p>
          <a:pPr algn="l" rtl="0"/>
          <a:r>
            <a:rPr lang="cs-CZ" b="1" i="0" dirty="0">
              <a:solidFill>
                <a:schemeClr val="tx1"/>
              </a:solidFill>
              <a:latin typeface="Hind Regular"/>
            </a:rPr>
            <a:t>osoby, které jsou dobrovolně účastny důchodového pojištění</a:t>
          </a:r>
        </a:p>
      </dgm:t>
    </dgm:pt>
    <dgm:pt modelId="{83264EA1-6AFB-4B24-8280-61C25BD7F640}" type="parTrans" cxnId="{CB993887-FB87-43BB-BC90-F422E97E4A3C}">
      <dgm:prSet/>
      <dgm:spPr/>
      <dgm:t>
        <a:bodyPr/>
        <a:lstStyle/>
        <a:p>
          <a:endParaRPr lang="cs-CZ"/>
        </a:p>
      </dgm:t>
    </dgm:pt>
    <dgm:pt modelId="{8DC9E0BF-AAC8-48FF-9B71-BF14626B90BD}" type="sibTrans" cxnId="{CB993887-FB87-43BB-BC90-F422E97E4A3C}">
      <dgm:prSet/>
      <dgm:spPr/>
      <dgm:t>
        <a:bodyPr/>
        <a:lstStyle/>
        <a:p>
          <a:endParaRPr lang="cs-CZ"/>
        </a:p>
      </dgm:t>
    </dgm:pt>
    <dgm:pt modelId="{4B301C69-D826-4072-B18B-D39290CBFA34}" type="pres">
      <dgm:prSet presAssocID="{DA4A671F-5D62-481D-9E1E-E3E651B84DA5}" presName="Name0" presStyleCnt="0">
        <dgm:presLayoutVars>
          <dgm:dir/>
          <dgm:resizeHandles val="exact"/>
        </dgm:presLayoutVars>
      </dgm:prSet>
      <dgm:spPr/>
    </dgm:pt>
    <dgm:pt modelId="{A91151E6-071B-42B4-9C81-FA64B482705C}" type="pres">
      <dgm:prSet presAssocID="{66C2F422-EF2B-400A-9AF1-D73108CA6F86}" presName="node" presStyleLbl="node1" presStyleIdx="0" presStyleCnt="4" custLinFactNeighborX="13075" custLinFactNeighborY="0">
        <dgm:presLayoutVars>
          <dgm:bulletEnabled val="1"/>
        </dgm:presLayoutVars>
      </dgm:prSet>
      <dgm:spPr/>
    </dgm:pt>
    <dgm:pt modelId="{FE007A9F-E31D-4657-809D-514AF0986680}" type="pres">
      <dgm:prSet presAssocID="{4EFD01BB-000A-4C57-AA65-FB2F656045E1}" presName="sibTrans" presStyleCnt="0"/>
      <dgm:spPr/>
    </dgm:pt>
    <dgm:pt modelId="{A604328E-7B03-465A-9E23-7D266314C3D2}" type="pres">
      <dgm:prSet presAssocID="{88C459F6-380C-4A97-9444-F52051CA8478}" presName="node" presStyleLbl="node1" presStyleIdx="1" presStyleCnt="4">
        <dgm:presLayoutVars>
          <dgm:bulletEnabled val="1"/>
        </dgm:presLayoutVars>
      </dgm:prSet>
      <dgm:spPr/>
    </dgm:pt>
    <dgm:pt modelId="{93947194-BA5A-42D3-9C49-52BDC69F898E}" type="pres">
      <dgm:prSet presAssocID="{FBAB0656-A8F2-4E0B-A35C-80E0DAEFC700}" presName="sibTrans" presStyleCnt="0"/>
      <dgm:spPr/>
    </dgm:pt>
    <dgm:pt modelId="{4DF38C80-ACD5-4553-A8EF-0B792CCDA48D}" type="pres">
      <dgm:prSet presAssocID="{657E9683-1AD1-4899-9252-9EE6C8EE9C37}" presName="node" presStyleLbl="node1" presStyleIdx="2" presStyleCnt="4">
        <dgm:presLayoutVars>
          <dgm:bulletEnabled val="1"/>
        </dgm:presLayoutVars>
      </dgm:prSet>
      <dgm:spPr/>
    </dgm:pt>
    <dgm:pt modelId="{E2191C4B-3826-4D39-B0A0-F792B9BAE143}" type="pres">
      <dgm:prSet presAssocID="{F60B6B18-A41A-4C46-AECE-4DDBF94D119B}" presName="sibTrans" presStyleCnt="0"/>
      <dgm:spPr/>
    </dgm:pt>
    <dgm:pt modelId="{6A0E4717-377D-40D3-88DA-1ACDA682457F}" type="pres">
      <dgm:prSet presAssocID="{6FCA4C2A-0546-469B-87C5-CEC1FE7CD6AE}" presName="node" presStyleLbl="node1" presStyleIdx="3" presStyleCnt="4">
        <dgm:presLayoutVars>
          <dgm:bulletEnabled val="1"/>
        </dgm:presLayoutVars>
      </dgm:prSet>
      <dgm:spPr/>
    </dgm:pt>
  </dgm:ptLst>
  <dgm:cxnLst>
    <dgm:cxn modelId="{A30F3A3F-F9A8-41AE-A043-BFDE100D5CE8}" type="presOf" srcId="{6FCA4C2A-0546-469B-87C5-CEC1FE7CD6AE}" destId="{6A0E4717-377D-40D3-88DA-1ACDA682457F}" srcOrd="0" destOrd="0" presId="urn:microsoft.com/office/officeart/2005/8/layout/hList6"/>
    <dgm:cxn modelId="{FBD4A343-E12E-4AB4-9BE5-514D2BB9BA60}" srcId="{DA4A671F-5D62-481D-9E1E-E3E651B84DA5}" destId="{66C2F422-EF2B-400A-9AF1-D73108CA6F86}" srcOrd="0" destOrd="0" parTransId="{FCFAC731-5C4D-413E-87E4-0B1464593BEE}" sibTransId="{4EFD01BB-000A-4C57-AA65-FB2F656045E1}"/>
    <dgm:cxn modelId="{164B044F-1177-442A-AF69-134FD2698167}" type="presOf" srcId="{88C459F6-380C-4A97-9444-F52051CA8478}" destId="{A604328E-7B03-465A-9E23-7D266314C3D2}" srcOrd="0" destOrd="0" presId="urn:microsoft.com/office/officeart/2005/8/layout/hList6"/>
    <dgm:cxn modelId="{CB993887-FB87-43BB-BC90-F422E97E4A3C}" srcId="{DA4A671F-5D62-481D-9E1E-E3E651B84DA5}" destId="{6FCA4C2A-0546-469B-87C5-CEC1FE7CD6AE}" srcOrd="3" destOrd="0" parTransId="{83264EA1-6AFB-4B24-8280-61C25BD7F640}" sibTransId="{8DC9E0BF-AAC8-48FF-9B71-BF14626B90BD}"/>
    <dgm:cxn modelId="{0EB13CA1-DC99-4060-8055-B5891C91E978}" srcId="{DA4A671F-5D62-481D-9E1E-E3E651B84DA5}" destId="{657E9683-1AD1-4899-9252-9EE6C8EE9C37}" srcOrd="2" destOrd="0" parTransId="{07315CB6-CF39-4CC8-A6C2-7DE5F79CDED8}" sibTransId="{F60B6B18-A41A-4C46-AECE-4DDBF94D119B}"/>
    <dgm:cxn modelId="{C44D29A6-326A-4384-A8B4-5C9CCE33731C}" type="presOf" srcId="{657E9683-1AD1-4899-9252-9EE6C8EE9C37}" destId="{4DF38C80-ACD5-4553-A8EF-0B792CCDA48D}" srcOrd="0" destOrd="0" presId="urn:microsoft.com/office/officeart/2005/8/layout/hList6"/>
    <dgm:cxn modelId="{16DA5FB0-4EE0-47A7-A024-85658AF6BA4F}" srcId="{DA4A671F-5D62-481D-9E1E-E3E651B84DA5}" destId="{88C459F6-380C-4A97-9444-F52051CA8478}" srcOrd="1" destOrd="0" parTransId="{CFE214EA-D9A0-4EF0-8300-2AB382AD9005}" sibTransId="{FBAB0656-A8F2-4E0B-A35C-80E0DAEFC700}"/>
    <dgm:cxn modelId="{38A934B8-C3F6-4B28-9210-67F04E2ED650}" type="presOf" srcId="{66C2F422-EF2B-400A-9AF1-D73108CA6F86}" destId="{A91151E6-071B-42B4-9C81-FA64B482705C}" srcOrd="0" destOrd="0" presId="urn:microsoft.com/office/officeart/2005/8/layout/hList6"/>
    <dgm:cxn modelId="{0C5CF2ED-978A-45E3-819A-BAFF79B34539}" type="presOf" srcId="{DA4A671F-5D62-481D-9E1E-E3E651B84DA5}" destId="{4B301C69-D826-4072-B18B-D39290CBFA34}" srcOrd="0" destOrd="0" presId="urn:microsoft.com/office/officeart/2005/8/layout/hList6"/>
    <dgm:cxn modelId="{A7B3ACC9-5DE8-4890-80C3-C6EE6D93FF2B}" type="presParOf" srcId="{4B301C69-D826-4072-B18B-D39290CBFA34}" destId="{A91151E6-071B-42B4-9C81-FA64B482705C}" srcOrd="0" destOrd="0" presId="urn:microsoft.com/office/officeart/2005/8/layout/hList6"/>
    <dgm:cxn modelId="{F5328F53-253C-418E-9D1C-48CAE579065D}" type="presParOf" srcId="{4B301C69-D826-4072-B18B-D39290CBFA34}" destId="{FE007A9F-E31D-4657-809D-514AF0986680}" srcOrd="1" destOrd="0" presId="urn:microsoft.com/office/officeart/2005/8/layout/hList6"/>
    <dgm:cxn modelId="{0049A257-81B5-46A3-8C8F-3C3F2128805B}" type="presParOf" srcId="{4B301C69-D826-4072-B18B-D39290CBFA34}" destId="{A604328E-7B03-465A-9E23-7D266314C3D2}" srcOrd="2" destOrd="0" presId="urn:microsoft.com/office/officeart/2005/8/layout/hList6"/>
    <dgm:cxn modelId="{84E2D049-EB82-4093-B6AA-BEF71AB1709A}" type="presParOf" srcId="{4B301C69-D826-4072-B18B-D39290CBFA34}" destId="{93947194-BA5A-42D3-9C49-52BDC69F898E}" srcOrd="3" destOrd="0" presId="urn:microsoft.com/office/officeart/2005/8/layout/hList6"/>
    <dgm:cxn modelId="{125F43F4-2F14-47D5-BBFD-72D0EF46043E}" type="presParOf" srcId="{4B301C69-D826-4072-B18B-D39290CBFA34}" destId="{4DF38C80-ACD5-4553-A8EF-0B792CCDA48D}" srcOrd="4" destOrd="0" presId="urn:microsoft.com/office/officeart/2005/8/layout/hList6"/>
    <dgm:cxn modelId="{66A1E658-8B81-4A9F-81D6-3D11765F43AA}" type="presParOf" srcId="{4B301C69-D826-4072-B18B-D39290CBFA34}" destId="{E2191C4B-3826-4D39-B0A0-F792B9BAE143}" srcOrd="5" destOrd="0" presId="urn:microsoft.com/office/officeart/2005/8/layout/hList6"/>
    <dgm:cxn modelId="{B25CC391-9B23-4C53-A190-FFC098B4BBC9}" type="presParOf" srcId="{4B301C69-D826-4072-B18B-D39290CBFA34}" destId="{6A0E4717-377D-40D3-88DA-1ACDA682457F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31A1D5-3365-4018-B08B-508C2FC043E8}" type="doc">
      <dgm:prSet loTypeId="urn:microsoft.com/office/officeart/2005/8/layout/hProcess9" loCatId="process" qsTypeId="urn:microsoft.com/office/officeart/2005/8/quickstyle/3d4" qsCatId="3D" csTypeId="urn:microsoft.com/office/officeart/2005/8/colors/accent2_5" csCatId="accent2" phldr="1"/>
      <dgm:spPr/>
      <dgm:t>
        <a:bodyPr/>
        <a:lstStyle/>
        <a:p>
          <a:endParaRPr lang="cs-CZ"/>
        </a:p>
      </dgm:t>
    </dgm:pt>
    <dgm:pt modelId="{B6B42D2E-DDC3-40A7-A714-987AF8A8D547}">
      <dgm:prSet custT="1"/>
      <dgm:spPr>
        <a:solidFill>
          <a:srgbClr val="FFCC00">
            <a:alpha val="90000"/>
          </a:srgbClr>
        </a:solidFill>
      </dgm:spPr>
      <dgm:t>
        <a:bodyPr/>
        <a:lstStyle/>
        <a:p>
          <a:pPr rtl="0"/>
          <a:r>
            <a:rPr lang="cs-CZ" sz="1800" b="1" dirty="0">
              <a:solidFill>
                <a:schemeClr val="tx1"/>
              </a:solidFill>
              <a:latin typeface="Hind Regular"/>
            </a:rPr>
            <a:t>Důchodové pojištění</a:t>
          </a:r>
        </a:p>
      </dgm:t>
    </dgm:pt>
    <dgm:pt modelId="{8DAA516A-0C61-46A5-9AE8-17C08985BB7F}" type="parTrans" cxnId="{66BD6417-07E3-493B-85F8-8CD31078BD33}">
      <dgm:prSet/>
      <dgm:spPr/>
      <dgm:t>
        <a:bodyPr/>
        <a:lstStyle/>
        <a:p>
          <a:endParaRPr lang="cs-CZ"/>
        </a:p>
      </dgm:t>
    </dgm:pt>
    <dgm:pt modelId="{3F923ABB-2ECD-44BD-9860-62D13CA69ED6}" type="sibTrans" cxnId="{66BD6417-07E3-493B-85F8-8CD31078BD33}">
      <dgm:prSet/>
      <dgm:spPr/>
      <dgm:t>
        <a:bodyPr/>
        <a:lstStyle/>
        <a:p>
          <a:endParaRPr lang="cs-CZ"/>
        </a:p>
      </dgm:t>
    </dgm:pt>
    <dgm:pt modelId="{81EFDB5C-8960-4BC3-96FA-E60B847858FA}">
      <dgm:prSet custT="1"/>
      <dgm:spPr>
        <a:solidFill>
          <a:srgbClr val="FFCC00">
            <a:alpha val="70000"/>
          </a:srgbClr>
        </a:solidFill>
      </dgm:spPr>
      <dgm:t>
        <a:bodyPr/>
        <a:lstStyle/>
        <a:p>
          <a:pPr rtl="0"/>
          <a:r>
            <a:rPr lang="cs-CZ" sz="1800" b="1" dirty="0">
              <a:solidFill>
                <a:schemeClr val="tx1"/>
              </a:solidFill>
              <a:latin typeface="Hind Regular"/>
            </a:rPr>
            <a:t>Nemocenské pojištění</a:t>
          </a:r>
        </a:p>
      </dgm:t>
    </dgm:pt>
    <dgm:pt modelId="{C99392D6-29B0-47B9-936B-DA4A80A89BD4}" type="parTrans" cxnId="{4ED47EF8-536A-4309-8E89-F1531C758914}">
      <dgm:prSet/>
      <dgm:spPr/>
      <dgm:t>
        <a:bodyPr/>
        <a:lstStyle/>
        <a:p>
          <a:endParaRPr lang="cs-CZ"/>
        </a:p>
      </dgm:t>
    </dgm:pt>
    <dgm:pt modelId="{E98B5A7F-FDCB-43A7-B2E5-15D81BA4EEFA}" type="sibTrans" cxnId="{4ED47EF8-536A-4309-8E89-F1531C758914}">
      <dgm:prSet/>
      <dgm:spPr/>
      <dgm:t>
        <a:bodyPr/>
        <a:lstStyle/>
        <a:p>
          <a:endParaRPr lang="cs-CZ"/>
        </a:p>
      </dgm:t>
    </dgm:pt>
    <dgm:pt modelId="{F75BA352-5B44-4A6F-A570-F3A5DB91529A}">
      <dgm:prSet custT="1"/>
      <dgm:spPr>
        <a:solidFill>
          <a:srgbClr val="FFCC00">
            <a:alpha val="50000"/>
          </a:srgbClr>
        </a:solidFill>
      </dgm:spPr>
      <dgm:t>
        <a:bodyPr/>
        <a:lstStyle/>
        <a:p>
          <a:pPr rtl="0"/>
          <a:r>
            <a:rPr lang="cs-CZ" sz="1800" b="1" dirty="0">
              <a:solidFill>
                <a:schemeClr val="tx1"/>
              </a:solidFill>
              <a:latin typeface="Hind Regular"/>
            </a:rPr>
            <a:t>Příspěvek na státní politiku zaměstnanosti</a:t>
          </a:r>
        </a:p>
      </dgm:t>
    </dgm:pt>
    <dgm:pt modelId="{6E5C53CD-4DA6-4A8C-A0EF-5C7EA28F3881}" type="parTrans" cxnId="{CC348F1B-EE45-4A77-B365-BA5A4D5683D5}">
      <dgm:prSet/>
      <dgm:spPr/>
      <dgm:t>
        <a:bodyPr/>
        <a:lstStyle/>
        <a:p>
          <a:endParaRPr lang="cs-CZ"/>
        </a:p>
      </dgm:t>
    </dgm:pt>
    <dgm:pt modelId="{7F51869B-BE89-48D2-969B-FB71DB893B34}" type="sibTrans" cxnId="{CC348F1B-EE45-4A77-B365-BA5A4D5683D5}">
      <dgm:prSet/>
      <dgm:spPr/>
      <dgm:t>
        <a:bodyPr/>
        <a:lstStyle/>
        <a:p>
          <a:endParaRPr lang="cs-CZ"/>
        </a:p>
      </dgm:t>
    </dgm:pt>
    <dgm:pt modelId="{414C414F-0C74-4DE8-8453-A1CCCC5F760B}" type="pres">
      <dgm:prSet presAssocID="{1831A1D5-3365-4018-B08B-508C2FC043E8}" presName="CompostProcess" presStyleCnt="0">
        <dgm:presLayoutVars>
          <dgm:dir/>
          <dgm:resizeHandles val="exact"/>
        </dgm:presLayoutVars>
      </dgm:prSet>
      <dgm:spPr/>
    </dgm:pt>
    <dgm:pt modelId="{F3F32017-9B64-4516-ACF2-F29606AEFEE2}" type="pres">
      <dgm:prSet presAssocID="{1831A1D5-3365-4018-B08B-508C2FC043E8}" presName="arrow" presStyleLbl="bgShp" presStyleIdx="0" presStyleCnt="1"/>
      <dgm:spPr>
        <a:solidFill>
          <a:srgbClr val="FFEA93"/>
        </a:solidFill>
      </dgm:spPr>
    </dgm:pt>
    <dgm:pt modelId="{0D3A31BC-9A08-42FA-9141-AA32B9DF453D}" type="pres">
      <dgm:prSet presAssocID="{1831A1D5-3365-4018-B08B-508C2FC043E8}" presName="linearProcess" presStyleCnt="0"/>
      <dgm:spPr/>
    </dgm:pt>
    <dgm:pt modelId="{8F20D342-04E6-4ACB-BBDB-E81605A0BA3B}" type="pres">
      <dgm:prSet presAssocID="{B6B42D2E-DDC3-40A7-A714-987AF8A8D547}" presName="textNode" presStyleLbl="node1" presStyleIdx="0" presStyleCnt="3" custLinFactNeighborX="-2694" custLinFactNeighborY="-689">
        <dgm:presLayoutVars>
          <dgm:bulletEnabled val="1"/>
        </dgm:presLayoutVars>
      </dgm:prSet>
      <dgm:spPr/>
    </dgm:pt>
    <dgm:pt modelId="{B091AE14-462F-4D23-A258-9516BDBB045E}" type="pres">
      <dgm:prSet presAssocID="{3F923ABB-2ECD-44BD-9860-62D13CA69ED6}" presName="sibTrans" presStyleCnt="0"/>
      <dgm:spPr/>
    </dgm:pt>
    <dgm:pt modelId="{B312E46C-66E3-47A4-8995-BE1807B75FC3}" type="pres">
      <dgm:prSet presAssocID="{81EFDB5C-8960-4BC3-96FA-E60B847858FA}" presName="textNode" presStyleLbl="node1" presStyleIdx="1" presStyleCnt="3">
        <dgm:presLayoutVars>
          <dgm:bulletEnabled val="1"/>
        </dgm:presLayoutVars>
      </dgm:prSet>
      <dgm:spPr/>
    </dgm:pt>
    <dgm:pt modelId="{763F2F99-547C-4907-A9C4-F7B8B3363BF9}" type="pres">
      <dgm:prSet presAssocID="{E98B5A7F-FDCB-43A7-B2E5-15D81BA4EEFA}" presName="sibTrans" presStyleCnt="0"/>
      <dgm:spPr/>
    </dgm:pt>
    <dgm:pt modelId="{D88A5A2D-11F9-419F-AB83-E8C113DA279A}" type="pres">
      <dgm:prSet presAssocID="{F75BA352-5B44-4A6F-A570-F3A5DB91529A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1AA23707-0E5C-41F5-A711-03B83408548F}" type="presOf" srcId="{81EFDB5C-8960-4BC3-96FA-E60B847858FA}" destId="{B312E46C-66E3-47A4-8995-BE1807B75FC3}" srcOrd="0" destOrd="0" presId="urn:microsoft.com/office/officeart/2005/8/layout/hProcess9"/>
    <dgm:cxn modelId="{C00E5C07-04B0-4B51-8F18-C09F4FDA9587}" type="presOf" srcId="{F75BA352-5B44-4A6F-A570-F3A5DB91529A}" destId="{D88A5A2D-11F9-419F-AB83-E8C113DA279A}" srcOrd="0" destOrd="0" presId="urn:microsoft.com/office/officeart/2005/8/layout/hProcess9"/>
    <dgm:cxn modelId="{66BD6417-07E3-493B-85F8-8CD31078BD33}" srcId="{1831A1D5-3365-4018-B08B-508C2FC043E8}" destId="{B6B42D2E-DDC3-40A7-A714-987AF8A8D547}" srcOrd="0" destOrd="0" parTransId="{8DAA516A-0C61-46A5-9AE8-17C08985BB7F}" sibTransId="{3F923ABB-2ECD-44BD-9860-62D13CA69ED6}"/>
    <dgm:cxn modelId="{CC348F1B-EE45-4A77-B365-BA5A4D5683D5}" srcId="{1831A1D5-3365-4018-B08B-508C2FC043E8}" destId="{F75BA352-5B44-4A6F-A570-F3A5DB91529A}" srcOrd="2" destOrd="0" parTransId="{6E5C53CD-4DA6-4A8C-A0EF-5C7EA28F3881}" sibTransId="{7F51869B-BE89-48D2-969B-FB71DB893B34}"/>
    <dgm:cxn modelId="{19E3DB65-63FF-463A-98DB-14E7C305B51C}" type="presOf" srcId="{1831A1D5-3365-4018-B08B-508C2FC043E8}" destId="{414C414F-0C74-4DE8-8453-A1CCCC5F760B}" srcOrd="0" destOrd="0" presId="urn:microsoft.com/office/officeart/2005/8/layout/hProcess9"/>
    <dgm:cxn modelId="{4ED47EF8-536A-4309-8E89-F1531C758914}" srcId="{1831A1D5-3365-4018-B08B-508C2FC043E8}" destId="{81EFDB5C-8960-4BC3-96FA-E60B847858FA}" srcOrd="1" destOrd="0" parTransId="{C99392D6-29B0-47B9-936B-DA4A80A89BD4}" sibTransId="{E98B5A7F-FDCB-43A7-B2E5-15D81BA4EEFA}"/>
    <dgm:cxn modelId="{F8608EFB-3071-45C6-A20A-A3EB6D5170BD}" type="presOf" srcId="{B6B42D2E-DDC3-40A7-A714-987AF8A8D547}" destId="{8F20D342-04E6-4ACB-BBDB-E81605A0BA3B}" srcOrd="0" destOrd="0" presId="urn:microsoft.com/office/officeart/2005/8/layout/hProcess9"/>
    <dgm:cxn modelId="{2F6ACF03-E19C-49CF-B657-FE029AFE836E}" type="presParOf" srcId="{414C414F-0C74-4DE8-8453-A1CCCC5F760B}" destId="{F3F32017-9B64-4516-ACF2-F29606AEFEE2}" srcOrd="0" destOrd="0" presId="urn:microsoft.com/office/officeart/2005/8/layout/hProcess9"/>
    <dgm:cxn modelId="{AA1CBE9E-B08F-4F33-AD18-4C104A6F5A56}" type="presParOf" srcId="{414C414F-0C74-4DE8-8453-A1CCCC5F760B}" destId="{0D3A31BC-9A08-42FA-9141-AA32B9DF453D}" srcOrd="1" destOrd="0" presId="urn:microsoft.com/office/officeart/2005/8/layout/hProcess9"/>
    <dgm:cxn modelId="{5CEE72D2-1DE5-4BBD-BA85-FBDFBA90D5BC}" type="presParOf" srcId="{0D3A31BC-9A08-42FA-9141-AA32B9DF453D}" destId="{8F20D342-04E6-4ACB-BBDB-E81605A0BA3B}" srcOrd="0" destOrd="0" presId="urn:microsoft.com/office/officeart/2005/8/layout/hProcess9"/>
    <dgm:cxn modelId="{6CDF922D-2136-4BC5-B9DA-410D662C0A5E}" type="presParOf" srcId="{0D3A31BC-9A08-42FA-9141-AA32B9DF453D}" destId="{B091AE14-462F-4D23-A258-9516BDBB045E}" srcOrd="1" destOrd="0" presId="urn:microsoft.com/office/officeart/2005/8/layout/hProcess9"/>
    <dgm:cxn modelId="{29277283-D0E8-4427-8804-4F15AE893F5A}" type="presParOf" srcId="{0D3A31BC-9A08-42FA-9141-AA32B9DF453D}" destId="{B312E46C-66E3-47A4-8995-BE1807B75FC3}" srcOrd="2" destOrd="0" presId="urn:microsoft.com/office/officeart/2005/8/layout/hProcess9"/>
    <dgm:cxn modelId="{3DC9A2E4-71D4-44A7-BCF2-DEF560874EEF}" type="presParOf" srcId="{0D3A31BC-9A08-42FA-9141-AA32B9DF453D}" destId="{763F2F99-547C-4907-A9C4-F7B8B3363BF9}" srcOrd="3" destOrd="0" presId="urn:microsoft.com/office/officeart/2005/8/layout/hProcess9"/>
    <dgm:cxn modelId="{BE45DB9B-F95D-48E8-B2B9-C8F01B96A32E}" type="presParOf" srcId="{0D3A31BC-9A08-42FA-9141-AA32B9DF453D}" destId="{D88A5A2D-11F9-419F-AB83-E8C113DA279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F9C9C5-CEC7-43DC-81FF-8FB683A2904E}">
      <dsp:nvSpPr>
        <dsp:cNvPr id="0" name=""/>
        <dsp:cNvSpPr/>
      </dsp:nvSpPr>
      <dsp:spPr>
        <a:xfrm rot="5400000">
          <a:off x="5347084" y="-2102380"/>
          <a:ext cx="1059427" cy="553110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00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/>
            <a:t>Důchodové pojištění</a:t>
          </a:r>
        </a:p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/>
            <a:t>Nemocenské pojištění</a:t>
          </a:r>
        </a:p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/>
            <a:t>Příspěvek na státní politiku zaměstnanosti</a:t>
          </a:r>
        </a:p>
      </dsp:txBody>
      <dsp:txXfrm rot="-5400000">
        <a:off x="3111246" y="185175"/>
        <a:ext cx="5479387" cy="955993"/>
      </dsp:txXfrm>
    </dsp:sp>
    <dsp:sp modelId="{319C3EDC-727B-4F00-B0C9-83C669E2EB0C}">
      <dsp:nvSpPr>
        <dsp:cNvPr id="0" name=""/>
        <dsp:cNvSpPr/>
      </dsp:nvSpPr>
      <dsp:spPr>
        <a:xfrm>
          <a:off x="0" y="1029"/>
          <a:ext cx="3111246" cy="1324284"/>
        </a:xfrm>
        <a:prstGeom prst="roundRect">
          <a:avLst/>
        </a:prstGeom>
        <a:solidFill>
          <a:srgbClr val="FFEA93"/>
        </a:solidFill>
        <a:ln w="25400" cap="flat" cmpd="sng" algn="ctr">
          <a:solidFill>
            <a:srgbClr val="FFCC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Sociální </a:t>
          </a:r>
          <a:r>
            <a:rPr lang="cs-CZ" sz="2200" b="1" kern="1200" dirty="0"/>
            <a:t>pojištění</a:t>
          </a:r>
        </a:p>
      </dsp:txBody>
      <dsp:txXfrm>
        <a:off x="64646" y="65675"/>
        <a:ext cx="2981954" cy="1194992"/>
      </dsp:txXfrm>
    </dsp:sp>
    <dsp:sp modelId="{6230F07E-229B-4ED0-AC8A-ED82F54B37E7}">
      <dsp:nvSpPr>
        <dsp:cNvPr id="0" name=""/>
        <dsp:cNvSpPr/>
      </dsp:nvSpPr>
      <dsp:spPr>
        <a:xfrm rot="5400000">
          <a:off x="5347084" y="-711882"/>
          <a:ext cx="1059427" cy="553110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C0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/>
            <a:t>Dávky státní sociální podpory</a:t>
          </a:r>
        </a:p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/>
            <a:t>Dávky pěstounské péče</a:t>
          </a:r>
        </a:p>
      </dsp:txBody>
      <dsp:txXfrm rot="-5400000">
        <a:off x="3111246" y="1575673"/>
        <a:ext cx="5479387" cy="955993"/>
      </dsp:txXfrm>
    </dsp:sp>
    <dsp:sp modelId="{F0DFA41C-DD34-4867-BD84-C3B5196E3C9F}">
      <dsp:nvSpPr>
        <dsp:cNvPr id="0" name=""/>
        <dsp:cNvSpPr/>
      </dsp:nvSpPr>
      <dsp:spPr>
        <a:xfrm>
          <a:off x="0" y="1391527"/>
          <a:ext cx="3111246" cy="1324284"/>
        </a:xfrm>
        <a:prstGeom prst="roundRect">
          <a:avLst/>
        </a:prstGeom>
        <a:solidFill>
          <a:srgbClr val="FFEA93"/>
        </a:solidFill>
        <a:ln w="25400" cap="flat" cmpd="sng" algn="ctr">
          <a:solidFill>
            <a:srgbClr val="FFCC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Sociální </a:t>
          </a:r>
          <a:r>
            <a:rPr lang="cs-CZ" sz="2200" b="1" kern="1200" dirty="0"/>
            <a:t>podpora </a:t>
          </a:r>
        </a:p>
      </dsp:txBody>
      <dsp:txXfrm>
        <a:off x="64646" y="1456173"/>
        <a:ext cx="2981954" cy="1194992"/>
      </dsp:txXfrm>
    </dsp:sp>
    <dsp:sp modelId="{D3CD09B2-495F-43A8-920C-F4911D9FD7C2}">
      <dsp:nvSpPr>
        <dsp:cNvPr id="0" name=""/>
        <dsp:cNvSpPr/>
      </dsp:nvSpPr>
      <dsp:spPr>
        <a:xfrm rot="5400000">
          <a:off x="5050405" y="839828"/>
          <a:ext cx="1641307" cy="5525702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C0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cs-CZ" sz="2000" kern="1200" dirty="0"/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2000" kern="1200" dirty="0"/>
            <a:t> Dávky v hmotné nouzi</a:t>
          </a: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2000" kern="1200" dirty="0"/>
            <a:t> Dávky pro osoby se zdravotním postižením</a:t>
          </a: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2000" kern="1200" dirty="0"/>
            <a:t> Příspěvek na péči</a:t>
          </a: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2000" kern="1200" dirty="0"/>
            <a:t> Sociální služby  </a:t>
          </a:r>
        </a:p>
        <a:p>
          <a:pPr marL="228600" lvl="1" indent="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cs-CZ" sz="2000" kern="1200" dirty="0"/>
        </a:p>
      </dsp:txBody>
      <dsp:txXfrm rot="-5400000">
        <a:off x="3108208" y="2862147"/>
        <a:ext cx="5445580" cy="1481063"/>
      </dsp:txXfrm>
    </dsp:sp>
    <dsp:sp modelId="{BD4D07AA-091A-4A9F-9FFA-461B017161BB}">
      <dsp:nvSpPr>
        <dsp:cNvPr id="0" name=""/>
        <dsp:cNvSpPr/>
      </dsp:nvSpPr>
      <dsp:spPr>
        <a:xfrm>
          <a:off x="0" y="2940537"/>
          <a:ext cx="3108207" cy="1324284"/>
        </a:xfrm>
        <a:prstGeom prst="roundRect">
          <a:avLst/>
        </a:prstGeom>
        <a:solidFill>
          <a:srgbClr val="FFEA93"/>
        </a:solidFill>
        <a:ln w="25400" cap="flat" cmpd="sng" algn="ctr">
          <a:solidFill>
            <a:srgbClr val="FFCC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Sociální </a:t>
          </a:r>
          <a:r>
            <a:rPr lang="cs-CZ" sz="2200" b="1" kern="1200" dirty="0"/>
            <a:t>pomoc </a:t>
          </a:r>
        </a:p>
      </dsp:txBody>
      <dsp:txXfrm>
        <a:off x="64646" y="3005183"/>
        <a:ext cx="2978915" cy="11949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1151E6-071B-42B4-9C81-FA64B482705C}">
      <dsp:nvSpPr>
        <dsp:cNvPr id="0" name=""/>
        <dsp:cNvSpPr/>
      </dsp:nvSpPr>
      <dsp:spPr>
        <a:xfrm rot="16200000">
          <a:off x="-940406" y="961534"/>
          <a:ext cx="3874818" cy="1951748"/>
        </a:xfrm>
        <a:prstGeom prst="flowChartManualOperation">
          <a:avLst/>
        </a:prstGeom>
        <a:solidFill>
          <a:srgbClr val="FFCC00">
            <a:alpha val="9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5466" bIns="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i="0" kern="1200" dirty="0">
              <a:solidFill>
                <a:schemeClr val="tx1"/>
              </a:solidFill>
              <a:latin typeface="Hind Regular"/>
            </a:rPr>
            <a:t>  zaměstnavatelé </a:t>
          </a:r>
        </a:p>
      </dsp:txBody>
      <dsp:txXfrm rot="5400000">
        <a:off x="21129" y="774963"/>
        <a:ext cx="1951748" cy="2324890"/>
      </dsp:txXfrm>
    </dsp:sp>
    <dsp:sp modelId="{A604328E-7B03-465A-9E23-7D266314C3D2}">
      <dsp:nvSpPr>
        <dsp:cNvPr id="0" name=""/>
        <dsp:cNvSpPr/>
      </dsp:nvSpPr>
      <dsp:spPr>
        <a:xfrm rot="16200000">
          <a:off x="1138584" y="961534"/>
          <a:ext cx="3874818" cy="1951748"/>
        </a:xfrm>
        <a:prstGeom prst="flowChartManualOperation">
          <a:avLst/>
        </a:prstGeom>
        <a:solidFill>
          <a:srgbClr val="FFCC00">
            <a:alpha val="76667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5466" bIns="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i="0" kern="1200" dirty="0">
              <a:solidFill>
                <a:schemeClr val="tx1"/>
              </a:solidFill>
              <a:latin typeface="Hind Regular"/>
            </a:rPr>
            <a:t>zaměstnanci, kteří jsou účastni nemocenského a důchodového pojištění </a:t>
          </a:r>
        </a:p>
      </dsp:txBody>
      <dsp:txXfrm rot="5400000">
        <a:off x="2100119" y="774963"/>
        <a:ext cx="1951748" cy="2324890"/>
      </dsp:txXfrm>
    </dsp:sp>
    <dsp:sp modelId="{4DF38C80-ACD5-4553-A8EF-0B792CCDA48D}">
      <dsp:nvSpPr>
        <dsp:cNvPr id="0" name=""/>
        <dsp:cNvSpPr/>
      </dsp:nvSpPr>
      <dsp:spPr>
        <a:xfrm rot="16200000">
          <a:off x="3236714" y="961534"/>
          <a:ext cx="3874818" cy="1951748"/>
        </a:xfrm>
        <a:prstGeom prst="flowChartManualOperation">
          <a:avLst/>
        </a:prstGeom>
        <a:solidFill>
          <a:srgbClr val="FFCC00">
            <a:alpha val="63333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5466" bIns="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i="0" kern="1200" dirty="0">
              <a:solidFill>
                <a:schemeClr val="tx1"/>
              </a:solidFill>
              <a:latin typeface="Hind Regular"/>
            </a:rPr>
            <a:t>osoby samostatně výdělečně činné</a:t>
          </a:r>
        </a:p>
      </dsp:txBody>
      <dsp:txXfrm rot="5400000">
        <a:off x="4198249" y="774963"/>
        <a:ext cx="1951748" cy="2324890"/>
      </dsp:txXfrm>
    </dsp:sp>
    <dsp:sp modelId="{6A0E4717-377D-40D3-88DA-1ACDA682457F}">
      <dsp:nvSpPr>
        <dsp:cNvPr id="0" name=""/>
        <dsp:cNvSpPr/>
      </dsp:nvSpPr>
      <dsp:spPr>
        <a:xfrm rot="16200000">
          <a:off x="5334844" y="961534"/>
          <a:ext cx="3874818" cy="1951748"/>
        </a:xfrm>
        <a:prstGeom prst="flowChartManualOperation">
          <a:avLst/>
        </a:prstGeom>
        <a:solidFill>
          <a:srgbClr val="FFCC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5466" bIns="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i="0" kern="1200" dirty="0">
              <a:solidFill>
                <a:schemeClr val="tx1"/>
              </a:solidFill>
              <a:latin typeface="Hind Regular"/>
            </a:rPr>
            <a:t>osoby, které jsou dobrovolně účastny důchodového pojištění</a:t>
          </a:r>
        </a:p>
      </dsp:txBody>
      <dsp:txXfrm rot="5400000">
        <a:off x="6296379" y="774963"/>
        <a:ext cx="1951748" cy="23248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F32017-9B64-4516-ACF2-F29606AEFEE2}">
      <dsp:nvSpPr>
        <dsp:cNvPr id="0" name=""/>
        <dsp:cNvSpPr/>
      </dsp:nvSpPr>
      <dsp:spPr>
        <a:xfrm>
          <a:off x="622620" y="0"/>
          <a:ext cx="7056366" cy="4079346"/>
        </a:xfrm>
        <a:prstGeom prst="rightArrow">
          <a:avLst/>
        </a:prstGeom>
        <a:solidFill>
          <a:srgbClr val="FFEA93"/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20D342-04E6-4ACB-BBDB-E81605A0BA3B}">
      <dsp:nvSpPr>
        <dsp:cNvPr id="0" name=""/>
        <dsp:cNvSpPr/>
      </dsp:nvSpPr>
      <dsp:spPr>
        <a:xfrm>
          <a:off x="0" y="1212561"/>
          <a:ext cx="2490482" cy="1631738"/>
        </a:xfrm>
        <a:prstGeom prst="roundRect">
          <a:avLst/>
        </a:prstGeom>
        <a:solidFill>
          <a:srgbClr val="FFCC00">
            <a:alpha val="9000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chemeClr val="tx1"/>
              </a:solidFill>
              <a:latin typeface="Hind Regular"/>
            </a:rPr>
            <a:t>Důchodové pojištění</a:t>
          </a:r>
        </a:p>
      </dsp:txBody>
      <dsp:txXfrm>
        <a:off x="79655" y="1292216"/>
        <a:ext cx="2331172" cy="1472428"/>
      </dsp:txXfrm>
    </dsp:sp>
    <dsp:sp modelId="{B312E46C-66E3-47A4-8995-BE1807B75FC3}">
      <dsp:nvSpPr>
        <dsp:cNvPr id="0" name=""/>
        <dsp:cNvSpPr/>
      </dsp:nvSpPr>
      <dsp:spPr>
        <a:xfrm>
          <a:off x="2905562" y="1223803"/>
          <a:ext cx="2490482" cy="1631738"/>
        </a:xfrm>
        <a:prstGeom prst="roundRect">
          <a:avLst/>
        </a:prstGeom>
        <a:solidFill>
          <a:srgbClr val="FFCC00">
            <a:alpha val="7000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chemeClr val="tx1"/>
              </a:solidFill>
              <a:latin typeface="Hind Regular"/>
            </a:rPr>
            <a:t>Nemocenské pojištění</a:t>
          </a:r>
        </a:p>
      </dsp:txBody>
      <dsp:txXfrm>
        <a:off x="2985217" y="1303458"/>
        <a:ext cx="2331172" cy="1472428"/>
      </dsp:txXfrm>
    </dsp:sp>
    <dsp:sp modelId="{D88A5A2D-11F9-419F-AB83-E8C113DA279A}">
      <dsp:nvSpPr>
        <dsp:cNvPr id="0" name=""/>
        <dsp:cNvSpPr/>
      </dsp:nvSpPr>
      <dsp:spPr>
        <a:xfrm>
          <a:off x="5811125" y="1223803"/>
          <a:ext cx="2490482" cy="1631738"/>
        </a:xfrm>
        <a:prstGeom prst="roundRect">
          <a:avLst/>
        </a:prstGeom>
        <a:solidFill>
          <a:srgbClr val="FFCC00">
            <a:alpha val="5000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chemeClr val="tx1"/>
              </a:solidFill>
              <a:latin typeface="Hind Regular"/>
            </a:rPr>
            <a:t>Příspěvek na státní politiku zaměstnanosti</a:t>
          </a:r>
        </a:p>
      </dsp:txBody>
      <dsp:txXfrm>
        <a:off x="5890780" y="1303458"/>
        <a:ext cx="2331172" cy="14724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4DBB545F-9D43-4AAA-90C9-33072A0929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C0251D1-7C28-4985-806A-8E5EC5B23A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0CC4A-17F4-454B-81F2-75DF69D343DB}" type="datetimeFigureOut">
              <a:rPr lang="cs-CZ" smtClean="0"/>
              <a:pPr/>
              <a:t>09.09.2022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45AD217-ABA7-44FD-ACCB-EF9029DE80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FC37F96-D703-4CC7-ADDF-F1775070E9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4DA88-02AF-4FC5-889B-98F23C351BA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87847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5BB9-894C-40C9-86A7-F2C95FCBA8BC}" type="datetimeFigureOut">
              <a:rPr lang="cs-CZ" smtClean="0"/>
              <a:pPr/>
              <a:t>09.09.2022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A4E33-8944-489A-9842-0B217D5C3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A4E33-8944-489A-9842-0B217D5C3D34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3F4AFC-3055-4F81-BECD-8850152D2C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>
            <a:extLst>
              <a:ext uri="{FF2B5EF4-FFF2-40B4-BE49-F238E27FC236}">
                <a16:creationId xmlns:a16="http://schemas.microsoft.com/office/drawing/2014/main" id="{39AB3988-575A-4524-969C-0E5353804CC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9144000" cy="1800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E9C0D-A831-4BF3-AF29-E7747B954159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62E37861-9CFB-4DB0-8326-6C6A95B08EB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2123728" y="404664"/>
            <a:ext cx="6480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Jabok – Vyšší odborná škola</a:t>
            </a:r>
          </a:p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sociálně pedagogická a teologická</a:t>
            </a:r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1622606" cy="15590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55576" y="3429000"/>
            <a:ext cx="7931224" cy="2697163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3DCA-BA36-4FE1-A845-4F213541F8FD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88840"/>
            <a:ext cx="20574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60198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  <a:lvl2pPr>
              <a:defRPr>
                <a:latin typeface="Hind Regular" pitchFamily="2" charset="-18"/>
                <a:cs typeface="Hind Regular" pitchFamily="2" charset="-18"/>
              </a:defRPr>
            </a:lvl2pPr>
            <a:lvl3pPr>
              <a:defRPr>
                <a:latin typeface="Hind Regular" pitchFamily="2" charset="-18"/>
                <a:cs typeface="Hind Regular" pitchFamily="2" charset="-18"/>
              </a:defRPr>
            </a:lvl3pPr>
            <a:lvl4pPr>
              <a:defRPr>
                <a:latin typeface="Hind Regular" pitchFamily="2" charset="-18"/>
                <a:cs typeface="Hind Regular" pitchFamily="2" charset="-18"/>
              </a:defRPr>
            </a:lvl4pPr>
            <a:lvl5pPr>
              <a:defRPr>
                <a:latin typeface="Hind Regular" pitchFamily="2" charset="-18"/>
                <a:cs typeface="Hind Regular" pitchFamily="2" charset="-18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7238-A390-436A-AD29-DB5321681A2F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425355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5C81-6840-4EA5-B321-54D6ABBBB49A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782486" y="625448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+420 211 222 440</a:t>
            </a: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www.jabok.cz</a:t>
            </a:r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A3077-5DF7-413D-8223-B3A10273BD38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+420 211 222 440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2596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2F39-4E20-4709-AF12-84A6FE6F96FC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</a:t>
            </a:r>
            <a:r>
              <a:rPr lang="cs-CZ" sz="1200" kern="1200" baseline="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211 222 441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8803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1492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3056"/>
            <a:ext cx="4040188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31492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3933056"/>
            <a:ext cx="4041775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39CA-F613-461D-BE69-4653088F021D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4" name="Obrázek 13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5" name="TextovéPole 14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C22E-EDDF-4C73-9EEC-E2277EB4D253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0" name="Obrázek 9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1" name="TextovéPole 10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679F-FFC8-458A-A2F4-EB614CCDDA21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Obdélník 4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číslo snímku 5"/>
          <p:cNvSpPr txBox="1">
            <a:spLocks/>
          </p:cNvSpPr>
          <p:nvPr userDrawn="1"/>
        </p:nvSpPr>
        <p:spPr>
          <a:xfrm>
            <a:off x="8468816" y="6376243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9" name="Obrázek 8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28850"/>
            <a:ext cx="683299" cy="656534"/>
          </a:xfrm>
          <a:prstGeom prst="rect">
            <a:avLst/>
          </a:prstGeom>
        </p:spPr>
      </p:pic>
      <p:sp>
        <p:nvSpPr>
          <p:cNvPr id="10" name="TextovéPole 9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0691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916832"/>
            <a:ext cx="5111750" cy="42093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212976"/>
            <a:ext cx="3008313" cy="29131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7D60-CBC2-48F8-A517-02E8AF517480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988839"/>
            <a:ext cx="5486400" cy="2738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6508-F70E-41B4-B9ED-A7003E895728}" type="datetime1">
              <a:rPr lang="cs-CZ" smtClean="0"/>
              <a:pPr/>
              <a:t>09.09.2022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1340768"/>
            <a:ext cx="1800000" cy="5517232"/>
          </a:xfrm>
          <a:prstGeom prst="rect">
            <a:avLst/>
          </a:prstGeom>
          <a:solidFill>
            <a:srgbClr val="FFF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39552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793122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CB0D5FD9-3C04-44DA-9D63-B7598933CB24}" type="datetime1">
              <a:rPr lang="cs-CZ" smtClean="0"/>
              <a:pPr/>
              <a:t>09.09.2022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16416" y="635635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6A5633A1-5521-476C-9400-8F170BE2174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baseline="0">
          <a:solidFill>
            <a:schemeClr val="tx1"/>
          </a:solidFill>
          <a:latin typeface="Hind Bold" pitchFamily="2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sz.cz/web/cz/platba-pojistneho-obecne-informac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3. Politika sociálního zabezpečení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Sociální politika 2</a:t>
            </a:r>
          </a:p>
          <a:p>
            <a:endParaRPr lang="cs-CZ" dirty="0"/>
          </a:p>
          <a:p>
            <a:r>
              <a:rPr lang="cs-CZ" sz="2400" dirty="0"/>
              <a:t>Mgr. Jan </a:t>
            </a:r>
            <a:r>
              <a:rPr lang="cs-CZ" sz="2400"/>
              <a:t>Matěj Bejček</a:t>
            </a:r>
            <a:endParaRPr lang="cs-CZ" sz="24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4566E1C-67A8-4FCF-85C7-157F13081D4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1600" y="5852138"/>
            <a:ext cx="2880320" cy="87099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6F156362-A53D-44EC-BE5A-EC2DE35A4A9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35696" y="5661248"/>
            <a:ext cx="4488359" cy="99613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Sociální pojištění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425355"/>
          </a:xfrm>
        </p:spPr>
        <p:txBody>
          <a:bodyPr>
            <a:noAutofit/>
          </a:bodyPr>
          <a:lstStyle/>
          <a:p>
            <a:pPr lvl="0" algn="just" rtl="0"/>
            <a:r>
              <a:rPr lang="cs-CZ" sz="2200" dirty="0"/>
              <a:t>řeší situace, na které se lze dopředu připravit (nemoc, těhotenství apod.);</a:t>
            </a:r>
          </a:p>
          <a:p>
            <a:pPr lvl="0" algn="just" rtl="0"/>
            <a:r>
              <a:rPr lang="cs-CZ" sz="2200" dirty="0"/>
              <a:t>označuje institucionalizovaný systém, kterým se občan sám svou činností povinně zajišťuje pro případ budoucí pojistné události;</a:t>
            </a:r>
          </a:p>
          <a:p>
            <a:pPr lvl="0" algn="just" rtl="0"/>
            <a:r>
              <a:rPr lang="cs-CZ" sz="2200" dirty="0"/>
              <a:t>doplňkem mohou být i sociální fondy (dobrovolná/povinná povaha), jimiž se doplňuje povinné soc. pojištění, tzv. doplňkový systém = připojištění;</a:t>
            </a:r>
          </a:p>
          <a:p>
            <a:pPr lvl="0" algn="just" rtl="0"/>
            <a:r>
              <a:rPr lang="cs-CZ" sz="2200" dirty="0"/>
              <a:t>spravuje veřejnoprávní instituce (stát);</a:t>
            </a:r>
          </a:p>
          <a:p>
            <a:pPr lvl="0" algn="just" rtl="0"/>
            <a:r>
              <a:rPr lang="cs-CZ" sz="2200" dirty="0"/>
              <a:t>fondy mohou spravovat soukromoprávní i veřejnoprávní instituce;</a:t>
            </a:r>
          </a:p>
          <a:p>
            <a:pPr lvl="0" algn="just" rtl="0"/>
            <a:r>
              <a:rPr lang="cs-CZ" sz="2200" dirty="0"/>
              <a:t>je založeno na solidaritě.</a:t>
            </a:r>
          </a:p>
        </p:txBody>
      </p:sp>
    </p:spTree>
    <p:extLst>
      <p:ext uri="{BB962C8B-B14F-4D97-AF65-F5344CB8AC3E}">
        <p14:creationId xmlns:p14="http://schemas.microsoft.com/office/powerpoint/2010/main" val="691663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Sociální pojištění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425355"/>
          </a:xfrm>
        </p:spPr>
        <p:txBody>
          <a:bodyPr>
            <a:noAutofit/>
          </a:bodyPr>
          <a:lstStyle/>
          <a:p>
            <a:pPr lvl="0" algn="just"/>
            <a:r>
              <a:rPr lang="cs-CZ" sz="2200" dirty="0"/>
              <a:t>Důchodové a nemocenské pojištění je </a:t>
            </a:r>
            <a:r>
              <a:rPr lang="cs-CZ" sz="2200" u="sng" dirty="0"/>
              <a:t>založeno na pojistném principu</a:t>
            </a:r>
            <a:r>
              <a:rPr lang="cs-CZ" sz="2200" dirty="0"/>
              <a:t>, tj. na pravidelném placení příspěvku – pojistného, tzn., že plátci pojistného pravidelně odvádí příspěvek do systému.</a:t>
            </a:r>
          </a:p>
          <a:p>
            <a:pPr marL="0" lvl="0" indent="0" algn="just">
              <a:buNone/>
            </a:pPr>
            <a:endParaRPr lang="cs-CZ" sz="1000" dirty="0"/>
          </a:p>
          <a:p>
            <a:pPr lvl="0" algn="just"/>
            <a:r>
              <a:rPr lang="cs-CZ" sz="2200" dirty="0"/>
              <a:t>Prostředky, které ČSSZ v souladu se zákonem č. 589/1992 Sb., </a:t>
            </a:r>
            <a:r>
              <a:rPr lang="cs-CZ" altLang="cs-CZ" sz="2200" dirty="0"/>
              <a:t>o pojistném na sociální zabezpečení a pojistném na státní politiku zaměstnanosti,</a:t>
            </a:r>
            <a:r>
              <a:rPr lang="cs-CZ" sz="2200" dirty="0"/>
              <a:t> na pojistném vybere, jsou příjmem plynoucím do státního rozpočtu. </a:t>
            </a:r>
          </a:p>
        </p:txBody>
      </p:sp>
    </p:spTree>
    <p:extLst>
      <p:ext uri="{BB962C8B-B14F-4D97-AF65-F5344CB8AC3E}">
        <p14:creationId xmlns:p14="http://schemas.microsoft.com/office/powerpoint/2010/main" val="1484219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Plátci pojistného</a:t>
            </a:r>
          </a:p>
        </p:txBody>
      </p:sp>
      <p:graphicFrame>
        <p:nvGraphicFramePr>
          <p:cNvPr id="4" name="Zástupný symbol pro obsah 1"/>
          <p:cNvGraphicFramePr>
            <a:graphicFrameLocks/>
          </p:cNvGraphicFramePr>
          <p:nvPr>
            <p:extLst/>
          </p:nvPr>
        </p:nvGraphicFramePr>
        <p:xfrm>
          <a:off x="437078" y="1772816"/>
          <a:ext cx="8250117" cy="3874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1323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Sociální pojištění v sobě zahrnuje platby na:</a:t>
            </a:r>
          </a:p>
        </p:txBody>
      </p:sp>
      <p:graphicFrame>
        <p:nvGraphicFramePr>
          <p:cNvPr id="6" name="Zástupný symbol pro obsah 1"/>
          <p:cNvGraphicFramePr>
            <a:graphicFrameLocks noGrp="1"/>
          </p:cNvGraphicFramePr>
          <p:nvPr>
            <p:ph idx="1"/>
            <p:extLst/>
          </p:nvPr>
        </p:nvGraphicFramePr>
        <p:xfrm>
          <a:off x="395536" y="1772816"/>
          <a:ext cx="8301608" cy="4079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8778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Výše pojistného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189854" y="1297709"/>
          <a:ext cx="8784980" cy="43586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584178">
                  <a:extLst>
                    <a:ext uri="{9D8B030D-6E8A-4147-A177-3AD203B41FA5}">
                      <a16:colId xmlns:a16="http://schemas.microsoft.com/office/drawing/2014/main" val="1677899096"/>
                    </a:ext>
                  </a:extLst>
                </a:gridCol>
                <a:gridCol w="1929814">
                  <a:extLst>
                    <a:ext uri="{9D8B030D-6E8A-4147-A177-3AD203B41FA5}">
                      <a16:colId xmlns:a16="http://schemas.microsoft.com/office/drawing/2014/main" val="3039631360"/>
                    </a:ext>
                  </a:extLst>
                </a:gridCol>
                <a:gridCol w="1756996">
                  <a:extLst>
                    <a:ext uri="{9D8B030D-6E8A-4147-A177-3AD203B41FA5}">
                      <a16:colId xmlns:a16="http://schemas.microsoft.com/office/drawing/2014/main" val="276921160"/>
                    </a:ext>
                  </a:extLst>
                </a:gridCol>
                <a:gridCol w="1756996">
                  <a:extLst>
                    <a:ext uri="{9D8B030D-6E8A-4147-A177-3AD203B41FA5}">
                      <a16:colId xmlns:a16="http://schemas.microsoft.com/office/drawing/2014/main" val="1235662929"/>
                    </a:ext>
                  </a:extLst>
                </a:gridCol>
                <a:gridCol w="1756996">
                  <a:extLst>
                    <a:ext uri="{9D8B030D-6E8A-4147-A177-3AD203B41FA5}">
                      <a16:colId xmlns:a16="http://schemas.microsoft.com/office/drawing/2014/main" val="3653918779"/>
                    </a:ext>
                  </a:extLst>
                </a:gridCol>
              </a:tblGrid>
              <a:tr h="304649">
                <a:tc>
                  <a:txBody>
                    <a:bodyPr/>
                    <a:lstStyle/>
                    <a:p>
                      <a:pPr algn="ctr"/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1"/>
                          </a:solidFill>
                          <a:latin typeface="Hind Regular"/>
                        </a:rPr>
                        <a:t>Zaměstnavatelé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1"/>
                          </a:solidFill>
                          <a:latin typeface="Hind Regular"/>
                        </a:rPr>
                        <a:t>Zaměstnanci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1"/>
                          </a:solidFill>
                          <a:latin typeface="Hind Regular"/>
                        </a:rPr>
                        <a:t>OSVČ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1"/>
                          </a:solidFill>
                          <a:latin typeface="Hind Regular"/>
                        </a:rPr>
                        <a:t>Samoplátci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200336"/>
                  </a:ext>
                </a:extLst>
              </a:tr>
              <a:tr h="1002804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1"/>
                          </a:solidFill>
                          <a:latin typeface="Hind Regular"/>
                        </a:rPr>
                        <a:t>Nemocenské pojištění</a:t>
                      </a:r>
                    </a:p>
                  </a:txBody>
                  <a:tcPr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1"/>
                          </a:solidFill>
                          <a:latin typeface="Hind Regular"/>
                        </a:rPr>
                        <a:t>2,1%</a:t>
                      </a:r>
                    </a:p>
                  </a:txBody>
                  <a:tcPr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>
                        <a:solidFill>
                          <a:schemeClr val="tx1"/>
                        </a:solidFill>
                        <a:latin typeface="Hind Regular"/>
                      </a:endParaRPr>
                    </a:p>
                  </a:txBody>
                  <a:tcPr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accent2"/>
                          </a:solidFill>
                          <a:latin typeface="Hind Regular"/>
                        </a:rPr>
                        <a:t>2,1%</a:t>
                      </a:r>
                    </a:p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  <a:latin typeface="Hind Regular"/>
                        </a:rPr>
                        <a:t>Z vyměřovacího</a:t>
                      </a:r>
                      <a:r>
                        <a:rPr lang="cs-CZ" sz="1400" baseline="0" dirty="0">
                          <a:solidFill>
                            <a:schemeClr val="tx1"/>
                          </a:solidFill>
                          <a:latin typeface="Hind Regular"/>
                        </a:rPr>
                        <a:t> základu, pokud jsou dobrovolně účastny nemoc. pojištění</a:t>
                      </a:r>
                      <a:endParaRPr lang="cs-CZ" sz="1400" dirty="0">
                        <a:solidFill>
                          <a:schemeClr val="tx1"/>
                        </a:solidFill>
                        <a:latin typeface="Hind Regular"/>
                      </a:endParaRPr>
                    </a:p>
                  </a:txBody>
                  <a:tcPr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>
                        <a:solidFill>
                          <a:schemeClr val="tx1"/>
                        </a:solidFill>
                        <a:latin typeface="Hind Regular"/>
                      </a:endParaRPr>
                    </a:p>
                  </a:txBody>
                  <a:tcPr>
                    <a:solidFill>
                      <a:srgbClr val="FFF0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6684505"/>
                  </a:ext>
                </a:extLst>
              </a:tr>
              <a:tr h="1396309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1"/>
                          </a:solidFill>
                          <a:latin typeface="Hind Regular"/>
                        </a:rPr>
                        <a:t>Důchodové</a:t>
                      </a:r>
                      <a:r>
                        <a:rPr lang="cs-CZ" sz="1600" baseline="0" dirty="0">
                          <a:solidFill>
                            <a:schemeClr val="tx1"/>
                          </a:solidFill>
                          <a:latin typeface="Hind Regular"/>
                        </a:rPr>
                        <a:t> pojištění</a:t>
                      </a:r>
                      <a:endParaRPr lang="cs-CZ" sz="1600" dirty="0">
                        <a:solidFill>
                          <a:schemeClr val="tx1"/>
                        </a:solidFill>
                        <a:latin typeface="Hind Regular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1"/>
                          </a:solidFill>
                          <a:latin typeface="Hind Regular"/>
                        </a:rPr>
                        <a:t>21,5%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1"/>
                          </a:solidFill>
                          <a:latin typeface="Hind Regular"/>
                        </a:rPr>
                        <a:t>6,5%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1"/>
                          </a:solidFill>
                          <a:latin typeface="Hind Regular"/>
                        </a:rPr>
                        <a:t>28%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1"/>
                          </a:solidFill>
                          <a:latin typeface="Hind Regular"/>
                        </a:rPr>
                        <a:t>28%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kern="1200" dirty="0">
                          <a:solidFill>
                            <a:schemeClr val="dk1"/>
                          </a:solidFill>
                          <a:effectLst/>
                          <a:latin typeface="Hind Regular"/>
                          <a:ea typeface="+mn-ea"/>
                          <a:cs typeface="+mn-cs"/>
                        </a:rPr>
                        <a:t>z částky odpovídající jedné čtvrtině průměrné mzdy platné v roce 2019 (=</a:t>
                      </a:r>
                      <a:r>
                        <a:rPr lang="cs-CZ" sz="1400" b="0" i="0" kern="1200" baseline="0" dirty="0">
                          <a:solidFill>
                            <a:schemeClr val="dk1"/>
                          </a:solidFill>
                          <a:effectLst/>
                          <a:latin typeface="Hind Regular"/>
                          <a:ea typeface="+mn-ea"/>
                          <a:cs typeface="+mn-cs"/>
                        </a:rPr>
                        <a:t> 2289,-)</a:t>
                      </a:r>
                      <a:endParaRPr lang="cs-CZ" sz="1400" b="0" dirty="0">
                        <a:latin typeface="Hind Regular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4468729"/>
                  </a:ext>
                </a:extLst>
              </a:tr>
              <a:tr h="723542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1"/>
                          </a:solidFill>
                          <a:latin typeface="Hind Regular"/>
                        </a:rPr>
                        <a:t>Příspěvek na státní politiku zaměstnanosti</a:t>
                      </a:r>
                    </a:p>
                  </a:txBody>
                  <a:tcPr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1"/>
                          </a:solidFill>
                          <a:latin typeface="Hind Regular"/>
                        </a:rPr>
                        <a:t>1,2%</a:t>
                      </a:r>
                    </a:p>
                  </a:txBody>
                  <a:tcPr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>
                        <a:solidFill>
                          <a:schemeClr val="tx1"/>
                        </a:solidFill>
                        <a:latin typeface="Hind Regular"/>
                      </a:endParaRPr>
                    </a:p>
                  </a:txBody>
                  <a:tcPr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1"/>
                          </a:solidFill>
                          <a:latin typeface="Hind Regular"/>
                        </a:rPr>
                        <a:t>1,2%</a:t>
                      </a:r>
                    </a:p>
                  </a:txBody>
                  <a:tcPr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>
                        <a:solidFill>
                          <a:schemeClr val="tx1"/>
                        </a:solidFill>
                        <a:latin typeface="Hind Regular"/>
                      </a:endParaRPr>
                    </a:p>
                  </a:txBody>
                  <a:tcPr>
                    <a:solidFill>
                      <a:srgbClr val="FFF0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53095"/>
                  </a:ext>
                </a:extLst>
              </a:tr>
              <a:tr h="533136"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>
                          <a:solidFill>
                            <a:schemeClr val="tx1"/>
                          </a:solidFill>
                          <a:latin typeface="Hind Regular"/>
                        </a:rPr>
                        <a:t>Celkem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>
                          <a:solidFill>
                            <a:schemeClr val="tx1"/>
                          </a:solidFill>
                          <a:latin typeface="Hind Regular"/>
                        </a:rPr>
                        <a:t>24,8%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>
                          <a:solidFill>
                            <a:schemeClr val="tx1"/>
                          </a:solidFill>
                          <a:latin typeface="Hind Regular"/>
                        </a:rPr>
                        <a:t>6,5%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>
                          <a:solidFill>
                            <a:schemeClr val="tx1"/>
                          </a:solidFill>
                          <a:latin typeface="Hind Regular"/>
                        </a:rPr>
                        <a:t>29,2%</a:t>
                      </a:r>
                    </a:p>
                    <a:p>
                      <a:pPr algn="ctr"/>
                      <a:r>
                        <a:rPr lang="cs-CZ" sz="1600" b="1" dirty="0">
                          <a:solidFill>
                            <a:schemeClr val="accent2"/>
                          </a:solidFill>
                          <a:latin typeface="Hind Regular"/>
                        </a:rPr>
                        <a:t>(31,3%)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>
                          <a:solidFill>
                            <a:schemeClr val="tx1"/>
                          </a:solidFill>
                          <a:latin typeface="Hind Regular"/>
                        </a:rPr>
                        <a:t>28%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159363"/>
                  </a:ext>
                </a:extLst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189854" y="5661248"/>
            <a:ext cx="87849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600" i="1" dirty="0">
                <a:latin typeface="Hind Regular"/>
              </a:rPr>
              <a:t>Pozn.: od 1. 7. 2019 dochází ke snížení odvodu na nemocenské pojištění u zaměstnavatele a OSVČ z 2,3% na 2,1%.</a:t>
            </a:r>
          </a:p>
        </p:txBody>
      </p:sp>
    </p:spTree>
    <p:extLst>
      <p:ext uri="{BB962C8B-B14F-4D97-AF65-F5344CB8AC3E}">
        <p14:creationId xmlns:p14="http://schemas.microsoft.com/office/powerpoint/2010/main" val="2280775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Sociální pojištění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425355"/>
          </a:xfrm>
        </p:spPr>
        <p:txBody>
          <a:bodyPr>
            <a:noAutofit/>
          </a:bodyPr>
          <a:lstStyle/>
          <a:p>
            <a:pPr lvl="0" algn="just"/>
            <a:r>
              <a:rPr lang="cs-CZ" sz="2200" dirty="0"/>
              <a:t>Důchodové a nemocenské pojištění je </a:t>
            </a:r>
            <a:r>
              <a:rPr lang="cs-CZ" sz="2200" u="sng" dirty="0"/>
              <a:t>založeno na pojistném principu</a:t>
            </a:r>
            <a:r>
              <a:rPr lang="cs-CZ" sz="2200" dirty="0"/>
              <a:t>, tj. na pravidelném placení příspěvku – pojistného, tzn., že plátci pojistného pravidelně odvádí příspěvek do systému.</a:t>
            </a:r>
          </a:p>
          <a:p>
            <a:pPr marL="0" lvl="0" indent="0" algn="just">
              <a:buNone/>
            </a:pPr>
            <a:endParaRPr lang="cs-CZ" sz="1000" dirty="0"/>
          </a:p>
          <a:p>
            <a:pPr lvl="0" algn="just"/>
            <a:r>
              <a:rPr lang="cs-CZ" sz="2200" dirty="0"/>
              <a:t>Prostředky, které ČSSZ v souladu se zákonem č. 589/1992 Sb., </a:t>
            </a:r>
            <a:r>
              <a:rPr lang="cs-CZ" altLang="cs-CZ" sz="2200" dirty="0"/>
              <a:t>o pojistném na sociální zabezpečení a pojistném na státní politiku zaměstnanosti,</a:t>
            </a:r>
            <a:r>
              <a:rPr lang="cs-CZ" sz="2200" dirty="0"/>
              <a:t> na pojistném vybere, jsou příjmem plynoucím do státního rozpočtu. </a:t>
            </a:r>
          </a:p>
        </p:txBody>
      </p:sp>
    </p:spTree>
    <p:extLst>
      <p:ext uri="{BB962C8B-B14F-4D97-AF65-F5344CB8AC3E}">
        <p14:creationId xmlns:p14="http://schemas.microsoft.com/office/powerpoint/2010/main" val="4672221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Zdroje: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568952" cy="4425355"/>
          </a:xfrm>
        </p:spPr>
        <p:txBody>
          <a:bodyPr>
            <a:normAutofit/>
          </a:bodyPr>
          <a:lstStyle/>
          <a:p>
            <a:r>
              <a:rPr lang="cs-CZ" sz="2200" dirty="0"/>
              <a:t>KREBS, Vojtěch. </a:t>
            </a:r>
            <a:r>
              <a:rPr lang="cs-CZ" sz="2200" i="1" dirty="0"/>
              <a:t>Sociální politika</a:t>
            </a:r>
            <a:r>
              <a:rPr lang="cs-CZ" sz="2200" dirty="0"/>
              <a:t>. Praha: Wolters Kluwer, 2015. ISBN 978-80-7478-921-2. </a:t>
            </a:r>
          </a:p>
          <a:p>
            <a:r>
              <a:rPr lang="cs-CZ" sz="2200" dirty="0"/>
              <a:t>TOMEŠ, Igor. </a:t>
            </a:r>
            <a:r>
              <a:rPr lang="cs-CZ" sz="2200" i="1" dirty="0"/>
              <a:t>Úvod do teorie a metodologie sociální politiky</a:t>
            </a:r>
            <a:r>
              <a:rPr lang="cs-CZ" sz="2200" dirty="0"/>
              <a:t>. Praha: Portál, 2010. ISBN 978-80-7367-680-3.</a:t>
            </a:r>
          </a:p>
          <a:p>
            <a:pPr marL="0" indent="0">
              <a:buNone/>
            </a:pPr>
            <a:endParaRPr lang="cs-CZ" sz="1000" dirty="0"/>
          </a:p>
          <a:p>
            <a:r>
              <a:rPr lang="cs-CZ" sz="2200" dirty="0">
                <a:hlinkClick r:id="rId2"/>
              </a:rPr>
              <a:t>https://www.cssz.cz/web/cz/platba-pojistneho-obecne-informace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632805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Struktura prezentace: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algn="just"/>
            <a:r>
              <a:rPr lang="cs-CZ" sz="2200" dirty="0"/>
              <a:t>Organizace a systém sociálního zabezpečení v ČR</a:t>
            </a:r>
          </a:p>
          <a:p>
            <a:pPr algn="just"/>
            <a:r>
              <a:rPr lang="cs-CZ" sz="2200" dirty="0"/>
              <a:t>Financování sociálního zabezpečení</a:t>
            </a:r>
          </a:p>
          <a:p>
            <a:pPr algn="just"/>
            <a:r>
              <a:rPr lang="cs-CZ" sz="2200" dirty="0"/>
              <a:t>Oblasti sociálního zabezpečení – sociální pojištění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5614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Sociální zabezpečení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algn="just"/>
            <a:r>
              <a:rPr lang="cs-CZ" sz="2200" dirty="0"/>
              <a:t>Předmětem sociálního zabezpečení jsou sociální práva.</a:t>
            </a:r>
          </a:p>
          <a:p>
            <a:pPr algn="just"/>
            <a:r>
              <a:rPr lang="cs-CZ" sz="2200" dirty="0"/>
              <a:t>Sociální zabezpečení pokrývá zákonem definované sociální události:</a:t>
            </a:r>
          </a:p>
          <a:p>
            <a:pPr marL="45719" indent="0" algn="just">
              <a:buNone/>
            </a:pPr>
            <a:endParaRPr lang="cs-CZ" sz="1000" dirty="0"/>
          </a:p>
          <a:p>
            <a:pPr algn="just">
              <a:buFontTx/>
              <a:buChar char="-"/>
            </a:pPr>
            <a:r>
              <a:rPr lang="cs-CZ" sz="2200" i="1" dirty="0"/>
              <a:t>stáří,</a:t>
            </a:r>
          </a:p>
          <a:p>
            <a:pPr algn="just">
              <a:buFontTx/>
              <a:buChar char="-"/>
            </a:pPr>
            <a:r>
              <a:rPr lang="cs-CZ" sz="2200" i="1" dirty="0"/>
              <a:t>dočasná pracovní neschopnost pro nemoc nebo úraz,</a:t>
            </a:r>
          </a:p>
          <a:p>
            <a:pPr algn="just">
              <a:buFontTx/>
              <a:buChar char="-"/>
            </a:pPr>
            <a:r>
              <a:rPr lang="cs-CZ" sz="2200" i="1" dirty="0"/>
              <a:t>těhotenství, mateřství, rodičovství,</a:t>
            </a:r>
          </a:p>
          <a:p>
            <a:pPr algn="just">
              <a:buFontTx/>
              <a:buChar char="-"/>
            </a:pPr>
            <a:r>
              <a:rPr lang="cs-CZ" sz="2200" i="1" dirty="0"/>
              <a:t>úmrtí živitele,</a:t>
            </a:r>
          </a:p>
          <a:p>
            <a:pPr algn="just">
              <a:buFontTx/>
              <a:buChar char="-"/>
            </a:pPr>
            <a:r>
              <a:rPr lang="cs-CZ" sz="2200" i="1" dirty="0"/>
              <a:t>nezaměstnanost,</a:t>
            </a:r>
          </a:p>
          <a:p>
            <a:pPr algn="just">
              <a:buFontTx/>
              <a:buChar char="-"/>
            </a:pPr>
            <a:r>
              <a:rPr lang="cs-CZ" sz="2200" i="1" dirty="0"/>
              <a:t>invalidita.</a:t>
            </a:r>
          </a:p>
        </p:txBody>
      </p:sp>
    </p:spTree>
    <p:extLst>
      <p:ext uri="{BB962C8B-B14F-4D97-AF65-F5344CB8AC3E}">
        <p14:creationId xmlns:p14="http://schemas.microsoft.com/office/powerpoint/2010/main" val="3503126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Sociální zabezpečení – vývoj pojmu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608512"/>
          </a:xfrm>
        </p:spPr>
        <p:txBody>
          <a:bodyPr>
            <a:normAutofit/>
          </a:bodyPr>
          <a:lstStyle/>
          <a:p>
            <a:pPr algn="just"/>
            <a:r>
              <a:rPr lang="cs-CZ" sz="2000" dirty="0"/>
              <a:t>Rozdíl mezi „bezpečností“ a „zabezpečením“ není jen slovní, ale odráží i rozdíly v pojetí tohoto institutu. </a:t>
            </a:r>
          </a:p>
          <a:p>
            <a:pPr algn="just"/>
            <a:r>
              <a:rPr lang="cs-CZ" sz="2000" b="1" dirty="0"/>
              <a:t>Bezpečnost</a:t>
            </a:r>
            <a:r>
              <a:rPr lang="cs-CZ" sz="2000" dirty="0"/>
              <a:t> označuje výsledný stav a </a:t>
            </a:r>
            <a:r>
              <a:rPr lang="cs-CZ" sz="2000" b="1" dirty="0"/>
              <a:t>zabezpečení</a:t>
            </a:r>
            <a:r>
              <a:rPr lang="cs-CZ" sz="2000" dirty="0"/>
              <a:t> označuje činnosti směřující k určitému stavu. </a:t>
            </a:r>
          </a:p>
          <a:p>
            <a:pPr algn="just"/>
            <a:endParaRPr lang="cs-CZ" sz="1000" dirty="0"/>
          </a:p>
          <a:p>
            <a:pPr marL="45719" indent="0" algn="just">
              <a:buNone/>
            </a:pPr>
            <a:r>
              <a:rPr lang="cs-CZ" sz="2000" b="1" dirty="0"/>
              <a:t>BEZPEČNOST</a:t>
            </a:r>
          </a:p>
          <a:p>
            <a:pPr algn="just"/>
            <a:r>
              <a:rPr lang="cs-CZ" sz="2000" i="1" dirty="0"/>
              <a:t>Po 2. sv. válce šlo v demokratických systémech o zajištění lidských práv státem na přijatelné sociální úrovni, tedy o </a:t>
            </a:r>
            <a:r>
              <a:rPr lang="cs-CZ" sz="2000" b="1" i="1" u="sng" dirty="0"/>
              <a:t>sociální bezpečnost občanů</a:t>
            </a:r>
            <a:r>
              <a:rPr lang="cs-CZ" sz="2000" i="1" dirty="0"/>
              <a:t>, tedy o stav, ve kterém se každý občan cítí sociálně bezpečný.</a:t>
            </a:r>
          </a:p>
          <a:p>
            <a:pPr marL="45719" indent="0" algn="just">
              <a:buNone/>
            </a:pPr>
            <a:r>
              <a:rPr lang="cs-CZ" sz="2000" b="1" dirty="0"/>
              <a:t>ZABEZPEČENÍ</a:t>
            </a:r>
          </a:p>
          <a:p>
            <a:pPr algn="just"/>
            <a:r>
              <a:rPr lang="cs-CZ" sz="2000" i="1" dirty="0"/>
              <a:t>Ve stejné době šlo v komunistických systémech o zestátnění péče o občany, o její převzetí státem – autokratické přidělování „blaha“ jako nástroj manipulace v rámci distributivního systému, který se v těchto státech vyvinul – tedy skutečně o </a:t>
            </a:r>
            <a:r>
              <a:rPr lang="cs-CZ" sz="2000" b="1" i="1" u="sng" dirty="0"/>
              <a:t>sociální zabezpečení</a:t>
            </a:r>
            <a:r>
              <a:rPr lang="cs-CZ" sz="2000" i="1" dirty="0"/>
              <a:t>.</a:t>
            </a:r>
            <a:r>
              <a:rPr lang="cs-CZ" sz="2000" dirty="0"/>
              <a:t> (Tomeš, 2010)</a:t>
            </a:r>
          </a:p>
        </p:txBody>
      </p:sp>
    </p:spTree>
    <p:extLst>
      <p:ext uri="{BB962C8B-B14F-4D97-AF65-F5344CB8AC3E}">
        <p14:creationId xmlns:p14="http://schemas.microsoft.com/office/powerpoint/2010/main" val="605624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Sociální zabezpečení – vývoj pojmu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608512"/>
          </a:xfrm>
        </p:spPr>
        <p:txBody>
          <a:bodyPr>
            <a:normAutofit/>
          </a:bodyPr>
          <a:lstStyle/>
          <a:p>
            <a:pPr algn="just"/>
            <a:r>
              <a:rPr lang="cs-CZ" sz="2200" dirty="0"/>
              <a:t>V sociální právu v 19. století bylo nově regulována i </a:t>
            </a:r>
            <a:r>
              <a:rPr lang="cs-CZ" sz="2200" b="1" dirty="0"/>
              <a:t>sociální bezpečnost</a:t>
            </a:r>
            <a:r>
              <a:rPr lang="cs-CZ" sz="2200" dirty="0"/>
              <a:t>. Pojetí sociální bezpečnosti, co do obsahu a rozsahu, bylo a dodnes je dvojznačný a v průběhu dějin se vyvíjelo.</a:t>
            </a:r>
          </a:p>
          <a:p>
            <a:pPr algn="just"/>
            <a:r>
              <a:rPr lang="cs-CZ" sz="2200" dirty="0"/>
              <a:t>Pojem </a:t>
            </a:r>
            <a:r>
              <a:rPr lang="cs-CZ" sz="2200" b="1" i="1" dirty="0"/>
              <a:t>„sociální zabezpečení“</a:t>
            </a:r>
            <a:r>
              <a:rPr lang="cs-CZ" sz="2200" b="1" dirty="0"/>
              <a:t> </a:t>
            </a:r>
            <a:r>
              <a:rPr lang="cs-CZ" sz="2200" dirty="0"/>
              <a:t>byl u nás rozšířen v souvislosti s komunistickými </a:t>
            </a:r>
            <a:r>
              <a:rPr lang="cs-CZ" sz="2200" dirty="0" err="1"/>
              <a:t>reformami.Je</a:t>
            </a:r>
            <a:r>
              <a:rPr lang="cs-CZ" sz="2200" dirty="0"/>
              <a:t> to pojem pravděpodobně převzatý z ruštiny (</a:t>
            </a:r>
            <a:r>
              <a:rPr lang="cs-CZ" sz="2200" i="1" dirty="0" err="1"/>
              <a:t>obespečenie</a:t>
            </a:r>
            <a:r>
              <a:rPr lang="cs-CZ" sz="2200" dirty="0"/>
              <a:t>).</a:t>
            </a:r>
          </a:p>
          <a:p>
            <a:pPr algn="just"/>
            <a:r>
              <a:rPr lang="cs-CZ" sz="2200" dirty="0"/>
              <a:t>V anglicky, francouzsky, německy a španělsky mluvících zemích se dodnes používá pojem </a:t>
            </a:r>
            <a:r>
              <a:rPr lang="cs-CZ" sz="2200" b="1" dirty="0"/>
              <a:t>„sociální bezpečnost“ </a:t>
            </a:r>
            <a:r>
              <a:rPr lang="cs-CZ" sz="2200" dirty="0"/>
              <a:t>pro označení soustav dávek, na které má občan po splnění zákonem předepsaných podmínek nárok. (Tomeš, 2010)</a:t>
            </a:r>
          </a:p>
        </p:txBody>
      </p:sp>
    </p:spTree>
    <p:extLst>
      <p:ext uri="{BB962C8B-B14F-4D97-AF65-F5344CB8AC3E}">
        <p14:creationId xmlns:p14="http://schemas.microsoft.com/office/powerpoint/2010/main" val="2884921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Systém sociálního zabezpečení v ČR</a:t>
            </a:r>
          </a:p>
        </p:txBody>
      </p:sp>
      <p:graphicFrame>
        <p:nvGraphicFramePr>
          <p:cNvPr id="4" name="Zástupný symbol pro obsah 8"/>
          <p:cNvGraphicFramePr>
            <a:graphicFrameLocks noGrp="1"/>
          </p:cNvGraphicFramePr>
          <p:nvPr>
            <p:ph idx="1"/>
            <p:extLst/>
          </p:nvPr>
        </p:nvGraphicFramePr>
        <p:xfrm>
          <a:off x="250825" y="1557338"/>
          <a:ext cx="8642350" cy="4424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9378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Principy sociálního zabezpečení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algn="just"/>
            <a:r>
              <a:rPr lang="cs-CZ" sz="2200" dirty="0"/>
              <a:t>Krebs (2015) uvádí, že uspořádání celého systému sociálního zabezpečení by mělo vést ke zvýšení jeho účinnosti. Proto by sociální zabezpečení mělo vycházet z následujících principů:</a:t>
            </a:r>
          </a:p>
          <a:p>
            <a:pPr lvl="1" algn="just">
              <a:buFontTx/>
              <a:buChar char="-"/>
            </a:pPr>
            <a:r>
              <a:rPr lang="cs-CZ" sz="2000" i="1" dirty="0"/>
              <a:t>princip univerzality,</a:t>
            </a:r>
          </a:p>
          <a:p>
            <a:pPr lvl="1" algn="just">
              <a:buFontTx/>
              <a:buChar char="-"/>
            </a:pPr>
            <a:r>
              <a:rPr lang="cs-CZ" sz="2000" i="1" dirty="0"/>
              <a:t>princip uniformity,</a:t>
            </a:r>
          </a:p>
          <a:p>
            <a:pPr lvl="1" algn="just">
              <a:buFontTx/>
              <a:buChar char="-"/>
            </a:pPr>
            <a:r>
              <a:rPr lang="cs-CZ" sz="2000" i="1" dirty="0"/>
              <a:t>princip komplexnosti,</a:t>
            </a:r>
          </a:p>
          <a:p>
            <a:pPr lvl="1" algn="just">
              <a:buFontTx/>
              <a:buChar char="-"/>
            </a:pPr>
            <a:r>
              <a:rPr lang="cs-CZ" sz="2000" i="1" dirty="0"/>
              <a:t>princip adekvátnosti,</a:t>
            </a:r>
          </a:p>
          <a:p>
            <a:pPr lvl="1" algn="just">
              <a:buFontTx/>
              <a:buChar char="-"/>
            </a:pPr>
            <a:r>
              <a:rPr lang="cs-CZ" sz="2000" i="1" dirty="0"/>
              <a:t>princip sociální garance,</a:t>
            </a:r>
          </a:p>
          <a:p>
            <a:pPr lvl="1" algn="just">
              <a:buFontTx/>
              <a:buChar char="-"/>
            </a:pPr>
            <a:r>
              <a:rPr lang="cs-CZ" sz="2000" i="1" dirty="0"/>
              <a:t>princip sociální solidarity,</a:t>
            </a:r>
          </a:p>
          <a:p>
            <a:pPr lvl="1" algn="just">
              <a:buFontTx/>
              <a:buChar char="-"/>
            </a:pPr>
            <a:r>
              <a:rPr lang="cs-CZ" sz="2000" i="1" dirty="0"/>
              <a:t>princip sociální spravedlnosti,</a:t>
            </a:r>
          </a:p>
          <a:p>
            <a:pPr lvl="1" algn="just">
              <a:buFontTx/>
              <a:buChar char="-"/>
            </a:pPr>
            <a:r>
              <a:rPr lang="cs-CZ" sz="2000" i="1" dirty="0"/>
              <a:t>princip ekvivalence,</a:t>
            </a:r>
          </a:p>
          <a:p>
            <a:pPr lvl="1" algn="just">
              <a:buFontTx/>
              <a:buChar char="-"/>
            </a:pPr>
            <a:r>
              <a:rPr lang="cs-CZ" sz="2000" i="1" dirty="0"/>
              <a:t>princip ekvivalence.</a:t>
            </a:r>
          </a:p>
        </p:txBody>
      </p:sp>
    </p:spTree>
    <p:extLst>
      <p:ext uri="{BB962C8B-B14F-4D97-AF65-F5344CB8AC3E}">
        <p14:creationId xmlns:p14="http://schemas.microsoft.com/office/powerpoint/2010/main" val="1287254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Financování sociálního zabezpečení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algn="just"/>
            <a:r>
              <a:rPr lang="cs-CZ" sz="2200" dirty="0"/>
              <a:t>Jednotlivé pilíře sociálního zabezpečení jsou financovány z různých zdrojů (viz kurz Sociální politika 1 a téma Ekonomické souvislosti sociální politiky).</a:t>
            </a:r>
          </a:p>
          <a:p>
            <a:pPr marL="0" indent="0" algn="just">
              <a:buNone/>
            </a:pPr>
            <a:endParaRPr lang="cs-CZ" sz="1000" dirty="0"/>
          </a:p>
          <a:p>
            <a:pPr marL="0" indent="0" algn="just">
              <a:buNone/>
            </a:pPr>
            <a:r>
              <a:rPr lang="cs-CZ" sz="2200" b="1" dirty="0"/>
              <a:t>Sociální pojištění </a:t>
            </a:r>
            <a:r>
              <a:rPr lang="cs-CZ" sz="2200" dirty="0"/>
              <a:t>– financováno především výběrem povinného pojistného založeného na průběžném financování a dobrovolných příspěvků v rámci penzijního připojištění.</a:t>
            </a:r>
          </a:p>
          <a:p>
            <a:pPr marL="0" indent="0" algn="just">
              <a:buNone/>
            </a:pPr>
            <a:endParaRPr lang="cs-CZ" sz="1000" dirty="0"/>
          </a:p>
          <a:p>
            <a:pPr marL="0" indent="0" algn="just">
              <a:buNone/>
            </a:pPr>
            <a:r>
              <a:rPr lang="cs-CZ" sz="2200" b="1" dirty="0"/>
              <a:t>Sociální podpora </a:t>
            </a:r>
            <a:r>
              <a:rPr lang="cs-CZ" sz="2200" dirty="0"/>
              <a:t>– financována ze státního rozpočtu.</a:t>
            </a:r>
          </a:p>
          <a:p>
            <a:pPr marL="0" indent="0" algn="just">
              <a:buNone/>
            </a:pPr>
            <a:endParaRPr lang="cs-CZ" sz="1000" dirty="0"/>
          </a:p>
          <a:p>
            <a:pPr marL="0" indent="0" algn="just">
              <a:buNone/>
            </a:pPr>
            <a:r>
              <a:rPr lang="cs-CZ" sz="2200" b="1" dirty="0"/>
              <a:t>Sociální pomoc </a:t>
            </a:r>
            <a:r>
              <a:rPr lang="cs-CZ" sz="2200" dirty="0"/>
              <a:t>– sociální dávky financovány ze státního rozpočtu, sociální služby financovány vícezdrojově (z veřejných rozpočtů, příspěvků od uživatelů, vlastních zdrojů apod.)</a:t>
            </a:r>
          </a:p>
        </p:txBody>
      </p:sp>
    </p:spTree>
    <p:extLst>
      <p:ext uri="{BB962C8B-B14F-4D97-AF65-F5344CB8AC3E}">
        <p14:creationId xmlns:p14="http://schemas.microsoft.com/office/powerpoint/2010/main" val="615303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Základní legislativní úprava sociálního zabezpečení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algn="just">
              <a:buFont typeface="Arial"/>
              <a:buChar char="•"/>
              <a:defRPr/>
            </a:pPr>
            <a:r>
              <a:rPr lang="cs-CZ" altLang="cs-CZ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Z. č. 582/1991 Sb., o organizaci a provádění pojistného na sociální zabezpečení</a:t>
            </a:r>
          </a:p>
          <a:p>
            <a:pPr algn="just">
              <a:buFont typeface="Arial"/>
              <a:buChar char="•"/>
              <a:defRPr/>
            </a:pPr>
            <a:r>
              <a:rPr lang="cs-CZ" altLang="cs-CZ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Z. č. 589/1992 Sb., o pojistném na sociální zabezpečení a pojistném na státní politiku zaměstnanosti</a:t>
            </a:r>
          </a:p>
          <a:p>
            <a:pPr marL="0" indent="0" algn="just">
              <a:buNone/>
              <a:defRPr/>
            </a:pPr>
            <a:endParaRPr lang="cs-CZ" altLang="cs-CZ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defRPr/>
            </a:pPr>
            <a:r>
              <a:rPr lang="cs-CZ" altLang="cs-CZ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Jednotlivé pilíře sociálního zabezpečení, resp. subsystémy sociálních dávek a sociálních služeb (sociální pojištění, sociální podpora, sociální pomoc a sociální služby) jsou upraveny v dalších právních předpisech – viz dále.</a:t>
            </a:r>
          </a:p>
        </p:txBody>
      </p:sp>
    </p:spTree>
    <p:extLst>
      <p:ext uri="{BB962C8B-B14F-4D97-AF65-F5344CB8AC3E}">
        <p14:creationId xmlns:p14="http://schemas.microsoft.com/office/powerpoint/2010/main" val="3689172472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0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Prezentace_-_sablona_Jabok+IVOV</Template>
  <TotalTime>31</TotalTime>
  <Words>981</Words>
  <Application>Microsoft Macintosh PowerPoint</Application>
  <PresentationFormat>Předvádění na obrazovce (4:3)</PresentationFormat>
  <Paragraphs>122</Paragraphs>
  <Slides>16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Hind Bold</vt:lpstr>
      <vt:lpstr>Hind Regular</vt:lpstr>
      <vt:lpstr>Prezentace01</vt:lpstr>
      <vt:lpstr>3. Politika sociálního zabezpečení</vt:lpstr>
      <vt:lpstr>Struktura prezentace:</vt:lpstr>
      <vt:lpstr>Sociální zabezpečení</vt:lpstr>
      <vt:lpstr>Sociální zabezpečení – vývoj pojmu</vt:lpstr>
      <vt:lpstr>Sociální zabezpečení – vývoj pojmu</vt:lpstr>
      <vt:lpstr>Systém sociálního zabezpečení v ČR</vt:lpstr>
      <vt:lpstr>Principy sociálního zabezpečení</vt:lpstr>
      <vt:lpstr>Financování sociálního zabezpečení</vt:lpstr>
      <vt:lpstr>Základní legislativní úprava sociálního zabezpečení</vt:lpstr>
      <vt:lpstr>Sociální pojištění</vt:lpstr>
      <vt:lpstr>Sociální pojištění</vt:lpstr>
      <vt:lpstr>Plátci pojistného</vt:lpstr>
      <vt:lpstr>Sociální pojištění v sobě zahrnuje platby na:</vt:lpstr>
      <vt:lpstr>Výše pojistného</vt:lpstr>
      <vt:lpstr>Sociální pojištění</vt:lpstr>
      <vt:lpstr>Zdroje: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Ivanka &amp; Zdenko</dc:creator>
  <cp:lastModifiedBy>Microsoft Office User</cp:lastModifiedBy>
  <cp:revision>10</cp:revision>
  <dcterms:created xsi:type="dcterms:W3CDTF">2019-01-27T17:04:57Z</dcterms:created>
  <dcterms:modified xsi:type="dcterms:W3CDTF">2022-09-09T09:23:20Z</dcterms:modified>
</cp:coreProperties>
</file>