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F"/>
    <a:srgbClr val="FFEA9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341" autoAdjust="0"/>
  </p:normalViewPr>
  <p:slideViewPr>
    <p:cSldViewPr>
      <p:cViewPr varScale="1">
        <p:scale>
          <a:sx n="100" d="100"/>
          <a:sy n="100" d="100"/>
        </p:scale>
        <p:origin x="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DBB545F-9D43-4AAA-90C9-33072A092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0251D1-7C28-4985-806A-8E5EC5B23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CC4A-17F4-454B-81F2-75DF69D343D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5AD217-ABA7-44FD-ACCB-EF9029DE8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C37F96-D703-4CC7-ADDF-F1775070E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A88-02AF-4FC5-889B-98F23C351B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878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B9-894C-40C9-86A7-F2C95FCBA8BC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E33-8944-489A-9842-0B217D5C3D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8199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4E33-8944-489A-9842-0B217D5C3D3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F4AFC-3055-4F81-BECD-8850152D2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39AB3988-575A-4524-969C-0E5353804C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9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648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84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1102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132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176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797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88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672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833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150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12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9693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9534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85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18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57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49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167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894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58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14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618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9C0D-A831-4BF3-AF29-E7747B954159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E37861-9CFB-4DB0-8326-6C6A95B08E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sociálně pedagogická a teologická</a:t>
            </a:r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622606" cy="1559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DCA-BA36-4FE1-A845-4F213541F8FD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238-A390-436A-AD29-DB5321681A2F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5C81-6840-4EA5-B321-54D6ABBBB49A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782486" y="62544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www.jabok.cz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3077-5DF7-413D-8223-B3A10273BD38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2F39-4E20-4709-AF12-84A6FE6F96FC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</a:t>
            </a:r>
            <a:r>
              <a:rPr lang="cs-CZ" sz="1200" kern="1200" baseline="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211 222 441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39CA-F613-461D-BE69-4653088F021D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4" name="Obrázek 13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5" name="TextovéPole 14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2E-EDDF-4C73-9EEC-E2277EB4D253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0" name="Obrázek 9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679F-FFC8-458A-A2F4-EB614CCDDA21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468816" y="637624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9" name="Obrázek 8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28850"/>
            <a:ext cx="683299" cy="656534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7D60-CBC2-48F8-A517-02E8AF517480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6508-F70E-41B4-B9ED-A7003E895728}" type="datetime1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0768"/>
            <a:ext cx="1800000" cy="551723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CB0D5FD9-3C04-44DA-9D63-B7598933CB24}" type="datetime1">
              <a:rPr lang="cs-CZ" smtClean="0"/>
              <a:pPr/>
              <a:t>09.09.2022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6A5633A1-5521-476C-9400-8F170BE2174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Hind Bold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racovni-a-poradni-organy-vlad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ur.cz/spravni-usporadani-cr-organy-uzemniho-planovani/obce.a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.cz/" TargetMode="External"/><Relationship Id="rId2" Type="http://schemas.openxmlformats.org/officeDocument/2006/relationships/hyperlink" Target="http://www.mpsv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uur.cz/spravni-usporadani-cr-organy-uzemniho-planovani/obce.a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Úvod do sociální správy 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politika 2</a:t>
            </a:r>
          </a:p>
          <a:p>
            <a:endParaRPr lang="cs-CZ" dirty="0"/>
          </a:p>
          <a:p>
            <a:r>
              <a:rPr lang="cs-CZ" sz="2400" dirty="0"/>
              <a:t>Mgr. Jan Matěj Bejček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566E1C-67A8-4FCF-85C7-157F13081D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600" y="5852138"/>
            <a:ext cx="2880320" cy="8709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156362-A53D-44EC-BE5A-EC2DE35A4A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661248"/>
            <a:ext cx="4488359" cy="996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352927" cy="581045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Výstavba veřejné sociální správy v ČR</a:t>
            </a:r>
          </a:p>
        </p:txBody>
      </p:sp>
      <p:sp>
        <p:nvSpPr>
          <p:cNvPr id="29698" name="Zástupný symbol pro obsah 1"/>
          <p:cNvSpPr>
            <a:spLocks noGrp="1"/>
          </p:cNvSpPr>
          <p:nvPr>
            <p:ph idx="4294967295"/>
          </p:nvPr>
        </p:nvSpPr>
        <p:spPr>
          <a:xfrm>
            <a:off x="395535" y="1628800"/>
            <a:ext cx="8352927" cy="348041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sz="2200" b="1" dirty="0"/>
              <a:t>Veřejná sociální správa </a:t>
            </a:r>
            <a:r>
              <a:rPr lang="cs-CZ" sz="2200" dirty="0"/>
              <a:t>je soustavou vzájemně propojených sociálních subjektů.</a:t>
            </a:r>
          </a:p>
          <a:p>
            <a:pPr algn="just">
              <a:lnSpc>
                <a:spcPct val="80000"/>
              </a:lnSpc>
            </a:pPr>
            <a:r>
              <a:rPr lang="cs-CZ" sz="2200" dirty="0"/>
              <a:t>Centrálním orgánem sociální správy je </a:t>
            </a:r>
            <a:r>
              <a:rPr lang="cs-CZ" sz="2200" b="1" dirty="0"/>
              <a:t>Ministerstvo práce a sociálních věcí </a:t>
            </a:r>
            <a:r>
              <a:rPr lang="cs-CZ" sz="2200" dirty="0"/>
              <a:t>a jemu přímo podřízené úřady: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sz="2200" dirty="0"/>
          </a:p>
          <a:p>
            <a:pPr lvl="1" algn="just">
              <a:lnSpc>
                <a:spcPct val="80000"/>
              </a:lnSpc>
            </a:pPr>
            <a:r>
              <a:rPr lang="cs-CZ" sz="2200" dirty="0"/>
              <a:t>Česká správa sociálního zabezpečení (spravují systém </a:t>
            </a:r>
            <a:r>
              <a:rPr lang="cs-CZ" sz="2200" b="1" dirty="0"/>
              <a:t>sociálního pojištění</a:t>
            </a:r>
            <a:r>
              <a:rPr lang="cs-CZ" sz="2200" dirty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200" dirty="0"/>
              <a:t>Úřady práce (spravují systém </a:t>
            </a:r>
            <a:r>
              <a:rPr lang="cs-CZ" sz="2200" b="1" dirty="0"/>
              <a:t>politiky zaměstnanosti </a:t>
            </a:r>
            <a:r>
              <a:rPr lang="cs-CZ" sz="2200" dirty="0"/>
              <a:t>a </a:t>
            </a:r>
            <a:r>
              <a:rPr lang="cs-CZ" sz="2200" b="1" dirty="0"/>
              <a:t>státní sociální podpory</a:t>
            </a:r>
            <a:r>
              <a:rPr lang="cs-CZ" sz="2200" dirty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200" dirty="0"/>
              <a:t>Státní úřad inspekce práce</a:t>
            </a:r>
          </a:p>
          <a:p>
            <a:pPr lvl="1" algn="just">
              <a:lnSpc>
                <a:spcPct val="80000"/>
              </a:lnSpc>
            </a:pPr>
            <a:r>
              <a:rPr lang="cs-CZ" sz="2200" dirty="0"/>
              <a:t>Úřad pro mezinárodně právní ochranu dětí</a:t>
            </a:r>
          </a:p>
        </p:txBody>
      </p:sp>
    </p:spTree>
    <p:extLst>
      <p:ext uri="{BB962C8B-B14F-4D97-AF65-F5344CB8AC3E}">
        <p14:creationId xmlns:p14="http://schemas.microsoft.com/office/powerpoint/2010/main" val="10265066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862" y="260648"/>
            <a:ext cx="8145625" cy="858691"/>
          </a:xfrm>
        </p:spPr>
        <p:txBody>
          <a:bodyPr vert="horz" lIns="68580" tIns="14452" rIns="68580" bIns="34290" rtlCol="0" anchor="ctr"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Subjekty veřejné sociální správy, jejich činnost a kompetence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3" y="1628800"/>
            <a:ext cx="8712968" cy="4392487"/>
          </a:xfrm>
        </p:spPr>
        <p:txBody>
          <a:bodyPr vert="horz" lIns="68580" tIns="12002" rIns="68580" bIns="34290" rtlCol="0">
            <a:normAutofit/>
          </a:bodyPr>
          <a:lstStyle/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Poradní orgány Poslanecké sněmovny a Senátu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Poradní orgány při Úřadu vlády ČR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Ústřední orgány vlády: 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dirty="0"/>
              <a:t> </a:t>
            </a:r>
            <a:r>
              <a:rPr lang="cs-CZ" altLang="cs-CZ" sz="1600" i="1" dirty="0"/>
              <a:t> - Ministerstvo práce a sociálních věcí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vnitra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zdravotnictví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školství, mládeže a tělovýchovy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obrany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spravedlnosti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pro místní rozvoj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dopravy ČR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i="1" dirty="0"/>
              <a:t>  - Ministerstvo financí ČR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Kraje a krajské úřady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Hlavní město Prahy</a:t>
            </a:r>
          </a:p>
          <a:p>
            <a:pPr marL="291637" indent="-220348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r>
              <a:rPr lang="cs-CZ" altLang="cs-CZ" sz="1600" b="1" dirty="0"/>
              <a:t>Obce a obecní úřady</a:t>
            </a:r>
          </a:p>
          <a:p>
            <a:pPr marL="291637" indent="-220348">
              <a:buSzPct val="4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endParaRPr lang="cs-CZ" altLang="cs-CZ" sz="1361" i="1" dirty="0"/>
          </a:p>
          <a:p>
            <a:pPr marL="587594" lvl="1" indent="-193345">
              <a:buSzPct val="75000"/>
              <a:buNone/>
              <a:tabLst>
                <a:tab pos="291637" algn="l"/>
                <a:tab pos="546548" algn="l"/>
                <a:tab pos="1035850" algn="l"/>
                <a:tab pos="1525151" algn="l"/>
                <a:tab pos="2014452" algn="l"/>
                <a:tab pos="2503753" algn="l"/>
                <a:tab pos="2993054" algn="l"/>
                <a:tab pos="3482355" algn="l"/>
                <a:tab pos="3971657" algn="l"/>
                <a:tab pos="4460957" algn="l"/>
                <a:tab pos="4950259" algn="l"/>
                <a:tab pos="5439560" algn="l"/>
                <a:tab pos="5928861" algn="l"/>
                <a:tab pos="6418163" algn="l"/>
                <a:tab pos="6907464" algn="l"/>
                <a:tab pos="7396765" algn="l"/>
              </a:tabLst>
            </a:pPr>
            <a:endParaRPr lang="cs-CZ" altLang="cs-CZ" sz="1361" i="1" dirty="0"/>
          </a:p>
        </p:txBody>
      </p:sp>
    </p:spTree>
    <p:extLst>
      <p:ext uri="{BB962C8B-B14F-4D97-AF65-F5344CB8AC3E}">
        <p14:creationId xmlns:p14="http://schemas.microsoft.com/office/powerpoint/2010/main" val="25412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7" y="260648"/>
            <a:ext cx="8314124" cy="858691"/>
          </a:xfrm>
        </p:spPr>
        <p:txBody>
          <a:bodyPr vert="horz" lIns="68580" tIns="14452" rIns="68580" bIns="34290" rtlCol="0" anchor="ctr"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Poradní orgány </a:t>
            </a:r>
            <a:br>
              <a:rPr lang="cs-CZ" altLang="cs-CZ" b="1" dirty="0"/>
            </a:br>
            <a:r>
              <a:rPr lang="cs-CZ" altLang="cs-CZ" b="1" dirty="0"/>
              <a:t>Poslanecké sněmovny a Senátu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7" y="1484784"/>
            <a:ext cx="8314124" cy="3608659"/>
          </a:xfrm>
        </p:spPr>
        <p:txBody>
          <a:bodyPr/>
          <a:lstStyle/>
          <a:p>
            <a:pPr marL="416349" algn="just">
              <a:buClr>
                <a:srgbClr val="0E594D"/>
              </a:buClr>
              <a:buSzPct val="100000"/>
              <a:tabLst>
                <a:tab pos="292717" algn="l"/>
                <a:tab pos="547629" algn="l"/>
                <a:tab pos="1036930" algn="l"/>
                <a:tab pos="1526231" algn="l"/>
                <a:tab pos="2015532" algn="l"/>
                <a:tab pos="2504834" algn="l"/>
                <a:tab pos="2994134" algn="l"/>
                <a:tab pos="3483436" algn="l"/>
                <a:tab pos="3972737" algn="l"/>
                <a:tab pos="4462038" algn="l"/>
                <a:tab pos="4951339" algn="l"/>
                <a:tab pos="5440640" algn="l"/>
                <a:tab pos="5929941" algn="l"/>
                <a:tab pos="6419243" algn="l"/>
                <a:tab pos="6908543" algn="l"/>
                <a:tab pos="7397845" algn="l"/>
              </a:tabLst>
            </a:pPr>
            <a:r>
              <a:rPr lang="cs-CZ" altLang="cs-CZ" sz="2200" b="1" dirty="0"/>
              <a:t>Výbor pro sociální politiku</a:t>
            </a:r>
            <a:r>
              <a:rPr lang="cs-CZ" altLang="cs-CZ" sz="2200" dirty="0"/>
              <a:t>(zřizuje ho PS a má další podvýbory, v současné době např. Podvýbor pro osoby se ZP a sociálně potřebné, Podvýbor pro pracovní právo a zaměstnanost a Podvýbor pro sociálně pojistné systémy)</a:t>
            </a:r>
          </a:p>
          <a:p>
            <a:pPr marL="416349" algn="just">
              <a:buClr>
                <a:srgbClr val="0E594D"/>
              </a:buClr>
              <a:buSzPct val="100000"/>
              <a:tabLst>
                <a:tab pos="292717" algn="l"/>
                <a:tab pos="547629" algn="l"/>
                <a:tab pos="1036930" algn="l"/>
                <a:tab pos="1526231" algn="l"/>
                <a:tab pos="2015532" algn="l"/>
                <a:tab pos="2504834" algn="l"/>
                <a:tab pos="2994134" algn="l"/>
                <a:tab pos="3483436" algn="l"/>
                <a:tab pos="3972737" algn="l"/>
                <a:tab pos="4462038" algn="l"/>
                <a:tab pos="4951339" algn="l"/>
                <a:tab pos="5440640" algn="l"/>
                <a:tab pos="5929941" algn="l"/>
                <a:tab pos="6419243" algn="l"/>
                <a:tab pos="6908543" algn="l"/>
                <a:tab pos="7397845" algn="l"/>
              </a:tabLst>
            </a:pPr>
            <a:r>
              <a:rPr lang="cs-CZ" altLang="cs-CZ" sz="2200" b="1" dirty="0"/>
              <a:t>Stálá komise pro rodinu a rovné příležitosti </a:t>
            </a:r>
            <a:r>
              <a:rPr lang="cs-CZ" altLang="cs-CZ" sz="2200" dirty="0"/>
              <a:t>(zřizuje PS)</a:t>
            </a:r>
          </a:p>
          <a:p>
            <a:pPr marL="416349" algn="just">
              <a:buClr>
                <a:srgbClr val="0E594D"/>
              </a:buClr>
              <a:buSzPct val="100000"/>
              <a:tabLst>
                <a:tab pos="292717" algn="l"/>
                <a:tab pos="547629" algn="l"/>
                <a:tab pos="1036930" algn="l"/>
                <a:tab pos="1526231" algn="l"/>
                <a:tab pos="2015532" algn="l"/>
                <a:tab pos="2504834" algn="l"/>
                <a:tab pos="2994134" algn="l"/>
                <a:tab pos="3483436" algn="l"/>
                <a:tab pos="3972737" algn="l"/>
                <a:tab pos="4462038" algn="l"/>
                <a:tab pos="4951339" algn="l"/>
                <a:tab pos="5440640" algn="l"/>
                <a:tab pos="5929941" algn="l"/>
                <a:tab pos="6419243" algn="l"/>
                <a:tab pos="6908543" algn="l"/>
                <a:tab pos="7397845" algn="l"/>
              </a:tabLst>
            </a:pPr>
            <a:r>
              <a:rPr lang="cs-CZ" altLang="cs-CZ" sz="2200" b="1" dirty="0"/>
              <a:t>Výbor pro zdravotnictví a sociální politiku </a:t>
            </a:r>
            <a:r>
              <a:rPr lang="cs-CZ" altLang="cs-CZ" sz="2200" dirty="0"/>
              <a:t>(zřizuje Senát)</a:t>
            </a:r>
          </a:p>
        </p:txBody>
      </p:sp>
    </p:spTree>
    <p:extLst>
      <p:ext uri="{BB962C8B-B14F-4D97-AF65-F5344CB8AC3E}">
        <p14:creationId xmlns:p14="http://schemas.microsoft.com/office/powerpoint/2010/main" val="28960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96854" y="404664"/>
            <a:ext cx="8117633" cy="520358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Poradní, pracovní orgány při Úřadu vlády ČR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24935" cy="4320480"/>
          </a:xfrm>
        </p:spPr>
        <p:txBody>
          <a:bodyPr>
            <a:normAutofit fontScale="62500" lnSpcReduction="20000"/>
          </a:bodyPr>
          <a:lstStyle/>
          <a:p>
            <a:pPr indent="-23114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>
                <a:solidFill>
                  <a:schemeClr val="tx1"/>
                </a:solidFill>
              </a:rPr>
              <a:t>	Vláda si zřizuje k podpoře své činnosti své poradní a pracovní orgány (dále jen PPOV) složené z členů vlády a dalších odborníků. PPOV mohou být zřízeny jako stálé nebo dočasné orgány podle charakteru problematiky, kterou se zabývají.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</a:t>
            </a:r>
            <a:r>
              <a:rPr lang="cs-CZ" altLang="cs-CZ" dirty="0"/>
              <a:t> </a:t>
            </a:r>
            <a:r>
              <a:rPr lang="cs-CZ" altLang="cs-CZ" b="1" dirty="0"/>
              <a:t>Zmocněnec vlády pro lidská práva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 Rada vlády pro záležitosti romské menšiny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 Rada vlády pro lidská práva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 Rada vlády pro národnostní menšiny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 Rada vlády pro nestátní neziskové organizace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 Rada vlády pro koordinaci protidrogové politiky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- Vládní výbor pro zdravotně postižené občany</a:t>
            </a:r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  <a:p>
            <a:pPr indent="-23114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/>
              <a:t>Atd. </a:t>
            </a:r>
            <a:r>
              <a:rPr lang="cs-CZ" dirty="0">
                <a:hlinkClick r:id="rId3"/>
              </a:rPr>
              <a:t>https://www.vlada.cz/cz/pracovni-a-poradni-organy-vlady/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46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38843" y="404664"/>
            <a:ext cx="8124631" cy="630086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900" b="1" dirty="0"/>
              <a:t>Poradní a pracovní orgány, jejich činnost nezajišťuje Úřad vlády</a:t>
            </a:r>
            <a:endParaRPr lang="cs-CZ" altLang="cs-CZ" sz="2700" b="1" dirty="0">
              <a:solidFill>
                <a:schemeClr val="accent1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24694" y="1340768"/>
            <a:ext cx="8352927" cy="25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35" tIns="30617" rIns="61235" bIns="30617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endParaRPr lang="cs-CZ" altLang="cs-CZ" sz="1225" dirty="0">
              <a:solidFill>
                <a:srgbClr val="000000"/>
              </a:solidFill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1633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pro zdraví a životní prostředí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zdravotnictví)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hospodářské a sociální dohody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Rada vlády pro bezpečnost a ochranu zdraví při práci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vlády pro seniory a stárnutí populace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Rada vlády pro rovné příležitosti žen a mužů</a:t>
            </a:r>
          </a:p>
          <a:p>
            <a:pPr eaLnBrk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Hind Regular"/>
                <a:ea typeface="Lucida Sans Unicode" panose="020B0602030504020204" pitchFamily="34" charset="0"/>
              </a:rPr>
              <a:t>(zabezpečuje Ministerstvo práce a sociálních věcí)</a:t>
            </a:r>
          </a:p>
          <a:p>
            <a:pPr eaLnBrk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Hind Regular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59836" y="260648"/>
            <a:ext cx="8061649" cy="85761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Ministerstvo práce a sociálních věcí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24936" cy="3239261"/>
          </a:xfrm>
        </p:spPr>
        <p:txBody>
          <a:bodyPr>
            <a:normAutofit fontScale="92500"/>
          </a:bodyPr>
          <a:lstStyle/>
          <a:p>
            <a:pPr marL="568951" indent="-45720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MPSV je ústředním orgánem státní správy pro pracovněprávní vztahy, bezpečnost práce, zaměstnanost a rekvalifikaci, kolektivní vyjednávání, mzdy a jiné odměny za práci, důchodové zabezpečení, nemocenské pojištění, nemocenské zabezpečení, sociální péči, péči o pracovní podmínky žen a mladistvých, právní ochranu mateřství, péči o rodinu a děti, péči o občany, kteří potřebují zvláštní pomoc, a pro další otázky mzdové a sociální politiky.</a:t>
            </a:r>
          </a:p>
          <a:p>
            <a:pPr indent="-23114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7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06406" y="260648"/>
            <a:ext cx="7886700" cy="85761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Činnosti MPSV ČR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292" y="1556792"/>
            <a:ext cx="8352928" cy="4248472"/>
          </a:xfrm>
        </p:spPr>
        <p:txBody>
          <a:bodyPr>
            <a:normAutofit fontScale="62500" lnSpcReduction="20000"/>
          </a:bodyPr>
          <a:lstStyle/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tvorba koncepcí a metodik, 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rozhodování ve správním řízení,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Inspekce kvality sociálních služeb,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předkládá poklady pro sestavení návrhu státního rozpočtu,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legislativní činnosti, tvorba právních předpisů,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řízení zařízení sociální péče, které zřizuje,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zpracovávání výkladů k předpisům ve své působnosti,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metodicky řídí ÚP, krajské a kompetentní obecní úřady a orgány činné v oblasti soc. dávek, soc. služeb a dávek v nezaměstnanosti,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konzultační činnost,</a:t>
            </a:r>
          </a:p>
          <a:p>
            <a:pPr marL="567871" indent="-457200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3500" dirty="0"/>
              <a:t>odpovídá za využívání finanční pomoci z ESF v ČR atd.</a:t>
            </a:r>
          </a:p>
        </p:txBody>
      </p:sp>
    </p:spTree>
    <p:extLst>
      <p:ext uri="{BB962C8B-B14F-4D97-AF65-F5344CB8AC3E}">
        <p14:creationId xmlns:p14="http://schemas.microsoft.com/office/powerpoint/2010/main" val="35132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35968" y="152061"/>
            <a:ext cx="8103636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Organizační členění MPSV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03636" cy="3238180"/>
          </a:xfrm>
        </p:spPr>
        <p:txBody>
          <a:bodyPr/>
          <a:lstStyle/>
          <a:p>
            <a:pPr indent="-232229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 čele stojí ministr – člen vlády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od 30. 7. 2018 je ministryní Jana </a:t>
            </a:r>
            <a:r>
              <a:rPr lang="cs-CZ" altLang="cs-CZ" sz="2200" dirty="0" err="1"/>
              <a:t>Maláčová</a:t>
            </a:r>
            <a:endParaRPr lang="cs-CZ" altLang="cs-CZ" sz="2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769" b="1" dirty="0">
              <a:solidFill>
                <a:srgbClr val="6B4794"/>
              </a:solidFill>
            </a:endParaRP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905" b="1" dirty="0">
              <a:solidFill>
                <a:srgbClr val="6B4794"/>
              </a:solidFill>
            </a:endParaRP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</p:txBody>
      </p:sp>
      <p:sp>
        <p:nvSpPr>
          <p:cNvPr id="4" name="AutoShape 6" descr="Výsledek obrázku pro michaela marksová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852936"/>
            <a:ext cx="4071188" cy="311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4788024" y="54452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Hind Regular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7594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2603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Organizační struktura MPSV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439" y="1556792"/>
            <a:ext cx="8291707" cy="3238180"/>
          </a:xfrm>
        </p:spPr>
        <p:txBody>
          <a:bodyPr>
            <a:norm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dirty="0"/>
              <a:t> </a:t>
            </a:r>
            <a:endParaRPr lang="cs-CZ" altLang="cs-CZ" sz="2200" dirty="0"/>
          </a:p>
        </p:txBody>
      </p:sp>
      <p:sp>
        <p:nvSpPr>
          <p:cNvPr id="2" name="Obdélník 1"/>
          <p:cNvSpPr/>
          <p:nvPr/>
        </p:nvSpPr>
        <p:spPr>
          <a:xfrm>
            <a:off x="403144" y="1538567"/>
            <a:ext cx="82514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>
                <a:latin typeface="Hind Regular"/>
              </a:rPr>
              <a:t>poradci ministra, které si ministr volí</a:t>
            </a:r>
          </a:p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>
                <a:latin typeface="Hind Regular"/>
              </a:rPr>
              <a:t>náměstci ministra</a:t>
            </a:r>
          </a:p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>
                <a:latin typeface="Hind Regular"/>
              </a:rPr>
              <a:t>ředitelé odborů (např. Odbor rodiny a ochrany práv dítěte, 	odbor sociálních služeb a 	sociální práce, odbor nepojistných  	dávkových systémů, odbor EU a mezinárodní 	spolupráce, 	odbor analýz a statistik atd.)</a:t>
            </a:r>
          </a:p>
          <a:p>
            <a:pPr marL="53521" indent="-285750" algn="just">
              <a:buFont typeface="Calibri" panose="020F0502020204030204" pitchFamily="34" charset="0"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>
                <a:latin typeface="Hind Regular"/>
              </a:rPr>
              <a:t>odborné orgány MPSV (např. Dotační komise, Dávková komise 	ministra práce a sociálních věcí, Akreditační komise apod.)</a:t>
            </a:r>
          </a:p>
        </p:txBody>
      </p:sp>
    </p:spTree>
    <p:extLst>
      <p:ext uri="{BB962C8B-B14F-4D97-AF65-F5344CB8AC3E}">
        <p14:creationId xmlns:p14="http://schemas.microsoft.com/office/powerpoint/2010/main" val="7363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61865" y="260648"/>
            <a:ext cx="8236598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Instituce řízené MPSV ČR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865" y="1412776"/>
            <a:ext cx="8358607" cy="4608512"/>
          </a:xfrm>
        </p:spPr>
        <p:txBody>
          <a:bodyPr/>
          <a:lstStyle/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Úřad práce České republiky (ÚP ČR)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Česká správa sociálního zabezpečení (ČSSZ)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Ústavy soc. péče (v současnosti se jedná celkem o 5 zařízení)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Úřad pro mezinárodně právní ochranu dětí (ÚMPOD)</a:t>
            </a:r>
          </a:p>
          <a:p>
            <a:pPr marL="234389">
              <a:buSzPct val="43000"/>
              <a:buFont typeface="Wingdings" panose="05000000000000000000" pitchFamily="2" charset="2"/>
              <a:buChar char="§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 Státní úřad inspekce práce (SÚIP)</a:t>
            </a:r>
          </a:p>
          <a:p>
            <a:pPr indent="-23222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  <a:p>
            <a:pPr indent="-23222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Dále zřizuje příspěvkové organizace – např.: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Výzkumný ústav práce a sociálních věcí (VÚPSV)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Výzkumný ústav bezpečnosti práce (VÚBP)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Technický ústav bezpečnosti práce (TÚBP)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Fond dalšího vzdělávání (FDV)</a:t>
            </a:r>
          </a:p>
          <a:p>
            <a:pPr marL="234389">
              <a:buSzPct val="43000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9916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prezentace: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42535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Financování sociální správy</a:t>
            </a:r>
          </a:p>
          <a:p>
            <a:pPr algn="just"/>
            <a:r>
              <a:rPr lang="cs-CZ" sz="2200" dirty="0"/>
              <a:t>Subjekty a objekty sociální správy</a:t>
            </a:r>
          </a:p>
          <a:p>
            <a:pPr algn="just"/>
            <a:r>
              <a:rPr lang="cs-CZ" sz="2200" dirty="0"/>
              <a:t>Výstavba veřejné sociální správy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2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31845" y="260648"/>
            <a:ext cx="8033656" cy="8565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Činnost dalších ministerstev v oblasti veřejné sociální správy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2928" cy="4104456"/>
          </a:xfrm>
        </p:spPr>
        <p:txBody>
          <a:bodyPr>
            <a:no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MV</a:t>
            </a:r>
            <a:r>
              <a:rPr lang="cs-CZ" altLang="cs-CZ" sz="2200" dirty="0"/>
              <a:t> – azylová politika, soc. zabezpečení PČR,  HZS ČR apod.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 err="1"/>
              <a:t>Mzdr</a:t>
            </a:r>
            <a:r>
              <a:rPr lang="cs-CZ" altLang="cs-CZ" sz="2200" b="1" dirty="0"/>
              <a:t>. </a:t>
            </a:r>
            <a:r>
              <a:rPr lang="cs-CZ" altLang="cs-CZ" sz="2200" dirty="0"/>
              <a:t>- agenda zdravotní politiky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MŠMT </a:t>
            </a:r>
            <a:r>
              <a:rPr lang="cs-CZ" altLang="cs-CZ" sz="2200" dirty="0"/>
              <a:t>– speciální vzdělávací potřeby, ústavní a ochranná výchova, celoživotní   vzdělávání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MO</a:t>
            </a:r>
            <a:r>
              <a:rPr lang="cs-CZ" altLang="cs-CZ" sz="2200" dirty="0"/>
              <a:t> – důchodové a soc. zabezpečení vojáků z povolání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MS </a:t>
            </a:r>
            <a:r>
              <a:rPr lang="cs-CZ" altLang="cs-CZ" sz="2200" dirty="0"/>
              <a:t>– správní soudnictví, probační a mediační služby apod.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MMR</a:t>
            </a:r>
            <a:r>
              <a:rPr lang="cs-CZ" altLang="cs-CZ" sz="2200" dirty="0"/>
              <a:t> – bytová politika (koncepce sociálního bydlení)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MD</a:t>
            </a:r>
            <a:r>
              <a:rPr lang="cs-CZ" altLang="cs-CZ" sz="2200" dirty="0"/>
              <a:t> – koncepce a realizace přepravy osob se ZP apod.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MF</a:t>
            </a:r>
            <a:r>
              <a:rPr lang="cs-CZ" altLang="cs-CZ" sz="2200" dirty="0"/>
              <a:t> – státní rozpočet a dotace</a:t>
            </a:r>
          </a:p>
        </p:txBody>
      </p:sp>
    </p:spTree>
    <p:extLst>
      <p:ext uri="{BB962C8B-B14F-4D97-AF65-F5344CB8AC3E}">
        <p14:creationId xmlns:p14="http://schemas.microsoft.com/office/powerpoint/2010/main" val="22773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5"/>
          <p:cNvSpPr>
            <a:spLocks noGrp="1"/>
          </p:cNvSpPr>
          <p:nvPr>
            <p:ph type="title" idx="4294967295"/>
          </p:nvPr>
        </p:nvSpPr>
        <p:spPr>
          <a:xfrm>
            <a:off x="468313" y="332656"/>
            <a:ext cx="8229600" cy="69175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Nižší orgány veřejné sociální správy</a:t>
            </a:r>
          </a:p>
        </p:txBody>
      </p:sp>
      <p:sp>
        <p:nvSpPr>
          <p:cNvPr id="25603" name="Zástupný symbol pro obsah 1"/>
          <p:cNvSpPr>
            <a:spLocks noGrp="1"/>
          </p:cNvSpPr>
          <p:nvPr>
            <p:ph idx="4294967295"/>
          </p:nvPr>
        </p:nvSpPr>
        <p:spPr>
          <a:xfrm>
            <a:off x="468313" y="1340768"/>
            <a:ext cx="8229600" cy="3833813"/>
          </a:xfrm>
        </p:spPr>
        <p:txBody>
          <a:bodyPr>
            <a:noAutofit/>
          </a:bodyPr>
          <a:lstStyle/>
          <a:p>
            <a:pPr algn="just"/>
            <a:r>
              <a:rPr lang="cs-CZ" sz="2200" b="1" dirty="0"/>
              <a:t>Česká správa sociálního zabezpečení </a:t>
            </a:r>
            <a:r>
              <a:rPr lang="cs-CZ" sz="2200" dirty="0"/>
              <a:t>má celkem 92 pracovišť v celé České republice (bývalá okresní města) a kontaktní místa v obcích s rozšířenou působností, všechna poskytují služby ze všech oblastí sociálního zabezpečení. </a:t>
            </a:r>
          </a:p>
          <a:p>
            <a:pPr lvl="1"/>
            <a:r>
              <a:rPr lang="cs-CZ" sz="2200" i="1" dirty="0"/>
              <a:t>ve všech bývalých okresních městech – Okresní správa sociálního zabezpečení – OSSZ</a:t>
            </a:r>
          </a:p>
          <a:p>
            <a:pPr lvl="1"/>
            <a:r>
              <a:rPr lang="cs-CZ" sz="2200" i="1" dirty="0"/>
              <a:t>v Praze – Pražská správa sociálního zabezpečení – PSSZ</a:t>
            </a:r>
          </a:p>
          <a:p>
            <a:pPr lvl="1"/>
            <a:r>
              <a:rPr lang="cs-CZ" sz="2200" i="1" dirty="0"/>
              <a:t>v obcích s rozšířenou působností – místní správa sociálního zabezpečení - MSSZ </a:t>
            </a:r>
          </a:p>
          <a:p>
            <a:r>
              <a:rPr lang="cs-CZ" sz="2200" b="1" dirty="0"/>
              <a:t>Úřady práce </a:t>
            </a:r>
            <a:r>
              <a:rPr lang="cs-CZ" sz="2200" dirty="0"/>
              <a:t>mají pracoviště v každém bývalém okresním městě s působností pro daný okres a kontaktní místa v obcích s rozšířenou působností.</a:t>
            </a:r>
          </a:p>
          <a:p>
            <a:r>
              <a:rPr lang="cs-CZ" sz="2200" b="1" dirty="0"/>
              <a:t>Odbory sociální věcí</a:t>
            </a:r>
            <a:r>
              <a:rPr lang="cs-CZ" sz="2200" dirty="0"/>
              <a:t> MÚ, KÚ, OÚ</a:t>
            </a:r>
          </a:p>
        </p:txBody>
      </p:sp>
    </p:spTree>
    <p:extLst>
      <p:ext uri="{BB962C8B-B14F-4D97-AF65-F5344CB8AC3E}">
        <p14:creationId xmlns:p14="http://schemas.microsoft.com/office/powerpoint/2010/main" val="23922236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6627" y="260648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Česká správa sociálního zabezpečení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1484784"/>
            <a:ext cx="8496944" cy="4752527"/>
          </a:xfrm>
        </p:spPr>
        <p:txBody>
          <a:bodyPr>
            <a:normAutofit fontScale="25000" lnSpcReduction="20000"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Největší finančně správní instituce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Spravuje agendu důchodového a nemocenského pojištění.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sz="7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b="1" dirty="0"/>
              <a:t>ROZHODUJE ZEJMÉNA: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o dávkách důchodového pojištění a o jejich výplatě (není-li k tomu pověřen jiný orgán státní správy),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o povinnosti občana vrátit dávku důchodového pojištění poskytnutou neprávem nebo v nesprávné výši,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o odvoláních ve věcech, v nichž v prvním stupni rozhodla okresní správa sociálního zabezpečení,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o odstranění tvrdostí, které by se vyskytly při provádění sociálního zabezpečení, pokud jí bylo v jednotlivých   případech svěřeno,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plní úkoly při výplatě dávek sociálního zabezpečení do ciziny,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řídí a kontroluje činnost okresních správ sociálního zabezpečení,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zajišťuje vydávání tiskopisů předepsaných podle zákona,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vede registr pojištěnců důchodového pojištění, </a:t>
            </a:r>
          </a:p>
          <a:p>
            <a:pPr indent="-232229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posuzuje zdravotní stav v rozsahu stanoveném zákonem atd.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7200" dirty="0"/>
              <a:t> </a:t>
            </a:r>
            <a:endParaRPr lang="cs-CZ" altLang="cs-CZ" sz="7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52" y="260648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OSSZ / PSSZ /MSSZ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24936" cy="3714510"/>
          </a:xfrm>
        </p:spPr>
        <p:txBody>
          <a:bodyPr>
            <a:norm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b="1" dirty="0"/>
              <a:t>ZEJMÉNA ROZHODUJÍ: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/>
              <a:t>ve sporných případech o vzniku a zániku důchodového pojištění,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/>
              <a:t>ve sporu mezi občanem a jeho zaměstnavatelem o správnost zápisu v evidenčním listu důchodového pojištění,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/>
              <a:t>o pojistném na sociální zabezpečení a příspěvku na státní politiku zaměstnanosti včetně záloh, o penále k pojistnému na sociální zabezpečení,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/>
              <a:t>o pokutách za nesplnění povinností zaměstnavatelů a osob samostatně výdělečně činných v sociálním zabezpečení, </a:t>
            </a:r>
          </a:p>
          <a:p>
            <a:pPr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1800" dirty="0"/>
              <a:t>o době a rozsahu péče osoby pečující osobně o osobu, která je závislá na péči jiné osoby ve stupni atd.</a:t>
            </a:r>
            <a:endParaRPr lang="cs-CZ" altLang="cs-CZ" sz="1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90673" y="260648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Místní příslušnost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923" y="1556792"/>
            <a:ext cx="8061649" cy="3714510"/>
          </a:xfrm>
        </p:spPr>
        <p:txBody>
          <a:bodyPr>
            <a:normAutofit/>
          </a:bodyPr>
          <a:lstStyle/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/>
              <a:t>Trvalý pobyt občana </a:t>
            </a:r>
          </a:p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/>
              <a:t>Sídlo zaměstnavatele </a:t>
            </a:r>
          </a:p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/>
              <a:t>Místo výkonu samostatně výdělečné činnosti  </a:t>
            </a:r>
          </a:p>
          <a:p>
            <a:pPr indent="-232229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sz="2200" dirty="0"/>
              <a:t>Místo hlášení k pobytu, jde-li o cizince</a:t>
            </a:r>
            <a:endParaRPr lang="cs-CZ" altLang="cs-CZ" sz="2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517848" y="260648"/>
            <a:ext cx="8075645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Úřad práce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8952" cy="3720428"/>
          </a:xfrm>
        </p:spPr>
        <p:txBody>
          <a:bodyPr>
            <a:no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Úřad práce ČR – generální ředitelství v Praze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dirty="0"/>
              <a:t>Krajské pobočky ÚP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b="1" i="1" dirty="0"/>
              <a:t>- dále jsou zřizovaná tzv. kontaktní pracoviště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u="sng" dirty="0"/>
              <a:t>Úřady práce plní úkoly v těchto oblastech</a:t>
            </a:r>
            <a:r>
              <a:rPr lang="cs-CZ" altLang="cs-CZ" sz="2200" dirty="0"/>
              <a:t>: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a) zaměstnanosti, 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b) ochrany zaměstnanců při platební neschopnosti zaměstnavatele,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c) státní sociální podpory,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d) dávek pro osoby se zdravotním postižením, 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e) příspěvku na péči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f)  pomoci v hmotné nouzi.</a:t>
            </a:r>
          </a:p>
        </p:txBody>
      </p:sp>
    </p:spTree>
    <p:extLst>
      <p:ext uri="{BB962C8B-B14F-4D97-AF65-F5344CB8AC3E}">
        <p14:creationId xmlns:p14="http://schemas.microsoft.com/office/powerpoint/2010/main" val="20302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53" y="188640"/>
            <a:ext cx="8061649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Krajské pobočky ÚP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1556792"/>
            <a:ext cx="8424936" cy="4392488"/>
          </a:xfrm>
        </p:spPr>
        <p:txBody>
          <a:bodyPr>
            <a:normAutofit fontScale="85000" lnSpcReduction="20000"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pro hlavní město Prahu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Příbrami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Českých Budějovicích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Plzni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Karlových Varech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Ústí nad Labem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Liberci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Hradci Králové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Pardubicích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Jihlavě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Brně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Olomouci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 Ostravě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Krajská pobočka ve Zlíně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1865" y="260648"/>
            <a:ext cx="8145625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Kraje a krajské úřady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865" y="1556792"/>
            <a:ext cx="8145625" cy="4320480"/>
          </a:xfrm>
        </p:spPr>
        <p:txBody>
          <a:bodyPr>
            <a:normAutofit fontScale="92500" lnSpcReduction="10000"/>
          </a:bodyPr>
          <a:lstStyle/>
          <a:p>
            <a:pPr marL="396421" indent="-28575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Kraj je veřejnoprávní korporace – řídí se zákonem č.129/2000 Sb., o krajích.</a:t>
            </a:r>
          </a:p>
          <a:p>
            <a:pPr marL="396421" indent="-28575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Kraj je charakterizován územím, na kterém pečuje o své občany, hospodaří s majetkem podle vlastního rozpočtu, do kterého přispívá vláda ze státního rozpočtu.</a:t>
            </a:r>
          </a:p>
          <a:p>
            <a:pPr marL="396421" indent="-285750" algn="just"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Vystupuje v právních vztazích svým jménem a nese odpovědnost za právní úkony, které z těchto vztahů vyplývají.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400" dirty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ZASTUPITELSTVO 							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RADA							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HEJTMAN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KRAJSKÝ ÚŘAD</a:t>
            </a:r>
          </a:p>
        </p:txBody>
      </p:sp>
    </p:spTree>
    <p:extLst>
      <p:ext uri="{BB962C8B-B14F-4D97-AF65-F5344CB8AC3E}">
        <p14:creationId xmlns:p14="http://schemas.microsoft.com/office/powerpoint/2010/main" val="42557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17849" y="260648"/>
            <a:ext cx="8026659" cy="8565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Samosprávná působnost </a:t>
            </a:r>
            <a:br>
              <a:rPr lang="cs-CZ" altLang="cs-CZ" b="1" dirty="0"/>
            </a:br>
            <a:r>
              <a:rPr lang="cs-CZ" altLang="cs-CZ" b="1" dirty="0"/>
              <a:t>krajských úřadů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1922" y="1556792"/>
            <a:ext cx="8026659" cy="3238180"/>
          </a:xfrm>
        </p:spPr>
        <p:txBody>
          <a:bodyPr>
            <a:normAutofit/>
          </a:bodyPr>
          <a:lstStyle/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předkládání návrhů zákonů Parlamentu ČR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vydávání vyhlášek kraje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schvalování programů rozvoje krajů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- zřizuje zařízení sociálních služeb atd.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1038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33874" y="260648"/>
            <a:ext cx="8236598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Přenesená působnost krajských úřadů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874" y="1556792"/>
            <a:ext cx="8236598" cy="3238180"/>
          </a:xfrm>
        </p:spPr>
        <p:txBody>
          <a:bodyPr>
            <a:normAutofit lnSpcReduction="10000"/>
          </a:bodyPr>
          <a:lstStyle/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výkon státní správy v tzv. přenesené působnosti – rozsah je stanoven v jednotlivých zákonech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přezkum rozhodnutí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ukládá sankce podle zákona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odborná a metodická pomoc obcím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provádí kontrolu výkonu přenesené působnosti obcí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zřizuje funkci koordinátora pro romské záležitosti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 oblasti soc. služeb vydává registrace a zajišťuje kontrolu plnění formálních náležitostí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1581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Financování sociální správy - náklady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Náklady na činnost </a:t>
            </a:r>
            <a:r>
              <a:rPr lang="cs-CZ" sz="2200" dirty="0">
                <a:latin typeface="Hind Regular"/>
              </a:rPr>
              <a:t>– náklady spojené s vlastní sociální činností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Správní – neinvestiční náklady </a:t>
            </a:r>
            <a:r>
              <a:rPr lang="cs-CZ" sz="2200" dirty="0">
                <a:latin typeface="Hind Regular"/>
              </a:rPr>
              <a:t>– náklady na administrativní činnost, jsou prostředkem k dosažení hlavního cíle = uspokojení klienta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Investiční náklady </a:t>
            </a:r>
            <a:r>
              <a:rPr lang="cs-CZ" sz="2200" dirty="0">
                <a:latin typeface="Hind Regular"/>
              </a:rPr>
              <a:t>– investice do staveb a techniky, nepatří sem předměty dlouhodobé potřeby do určité ceny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r" rtl="0"/>
            <a:r>
              <a:rPr lang="cs-CZ" sz="2200" dirty="0">
                <a:latin typeface="Hind Regular"/>
              </a:rPr>
              <a:t>(Tomeš, 2009)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>
                <a:latin typeface="Hind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30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61866" y="260648"/>
            <a:ext cx="8075645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Hlavní město Praha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7" y="1628800"/>
            <a:ext cx="8496945" cy="3238180"/>
          </a:xfrm>
        </p:spPr>
        <p:txBody>
          <a:bodyPr>
            <a:normAutofit/>
          </a:bodyPr>
          <a:lstStyle/>
          <a:p>
            <a:pPr marL="396421" indent="-285750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veřejnoprávní korporace s vlastním majetkem, vlastními příjmy a hospodařící podle vlastního rozpočtu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dirty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PRIMÁTOR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RADA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ZASTUPITELSTVO</a:t>
            </a:r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400" dirty="0"/>
              <a:t>JEDNOTLIVÉ MĚSTSKÉ ČÁSTI</a:t>
            </a:r>
          </a:p>
        </p:txBody>
      </p:sp>
    </p:spTree>
    <p:extLst>
      <p:ext uri="{BB962C8B-B14F-4D97-AF65-F5344CB8AC3E}">
        <p14:creationId xmlns:p14="http://schemas.microsoft.com/office/powerpoint/2010/main" val="28896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05987" y="260648"/>
            <a:ext cx="8187612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Obce a obecní úřady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96944" cy="4536504"/>
          </a:xfrm>
        </p:spPr>
        <p:txBody>
          <a:bodyPr>
            <a:normAutofit lnSpcReduction="10000"/>
          </a:bodyPr>
          <a:lstStyle/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obec tvoří územní celek, který je vymezen hranicí obce (podle zákona č. 128/2000 Sb., o obcích) – obce se mohou po dohodě slučovat nebo rozdělovat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obce má svůj majetek, se kterým hospodaří podle svého rozpočtu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při plnění úkolů chrání veřejný zájem dle příslušných právních předpisů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obec se 3000 obyv. je městem, pokud tak stanoví předseda PS po vyjádření vlády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dále jsou v zákoně určena statutární města ( v jejich čele stojí primátor, mají magistrát, radu, zastupitelstvo)</a:t>
            </a:r>
          </a:p>
          <a:p>
            <a:pPr marL="0" indent="0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  <a:p>
            <a:pPr marL="0" indent="0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>
                <a:hlinkClick r:id="rId3"/>
              </a:rPr>
              <a:t>http://portal.uur.cz/spravni-usporadani-cr-organy-uzemniho-planovani/obce.asp</a:t>
            </a:r>
            <a:endParaRPr lang="cs-CZ" altLang="cs-CZ" sz="2200" dirty="0"/>
          </a:p>
          <a:p>
            <a:pPr marL="0" indent="0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500" dirty="0"/>
          </a:p>
          <a:p>
            <a:pPr indent="-232229" algn="just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41708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1845" y="260648"/>
            <a:ext cx="8131629" cy="8565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Samostatná působnost obecních úřadů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187" y="1700808"/>
            <a:ext cx="8496944" cy="3238180"/>
          </a:xfrm>
        </p:spPr>
        <p:txBody>
          <a:bodyPr/>
          <a:lstStyle/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záležitosti, které jsou v zájmu obce a jejích občanů, např.: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bydlení – pro nízkopříjmové rodiny apod.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komunitní plánování soc. služeb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ochrana veřejného pořádku</a:t>
            </a:r>
          </a:p>
          <a:p>
            <a:pPr marL="453571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vzdělávání a výchova atd.</a:t>
            </a:r>
          </a:p>
          <a:p>
            <a:pPr indent="-232229">
              <a:buNone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8967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80800" y="188640"/>
            <a:ext cx="8068646" cy="85653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b="1" dirty="0"/>
              <a:t>Přenesená působnost obecních úřadů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40960" cy="3238180"/>
          </a:xfrm>
        </p:spPr>
        <p:txBody>
          <a:bodyPr/>
          <a:lstStyle/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vykonává státní správu v přenesené působnosti a její výkon je zajišťován obecním úřadem, tj. že činnosti vykonává jménem státu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výkon přenesené působnosti není právem obce, ale její povinností – patří sem např. evidence obyvatelstva, evidence  a platby poplatků za svoz komunálního odpadu apod.</a:t>
            </a:r>
          </a:p>
          <a:p>
            <a:pPr marL="453571" algn="just">
              <a:buFontTx/>
              <a:buChar char="-"/>
              <a:tabLst>
                <a:tab pos="233309" algn="l"/>
                <a:tab pos="488221" algn="l"/>
                <a:tab pos="977522" algn="l"/>
                <a:tab pos="1466823" algn="l"/>
                <a:tab pos="1956125" algn="l"/>
                <a:tab pos="2445426" algn="l"/>
                <a:tab pos="2934728" algn="l"/>
                <a:tab pos="3424028" algn="l"/>
                <a:tab pos="3913330" algn="l"/>
                <a:tab pos="4402631" algn="l"/>
                <a:tab pos="4891932" algn="l"/>
                <a:tab pos="5381233" algn="l"/>
                <a:tab pos="5870534" algn="l"/>
                <a:tab pos="6359835" algn="l"/>
                <a:tab pos="6849137" algn="l"/>
                <a:tab pos="7338437" algn="l"/>
              </a:tabLst>
            </a:pPr>
            <a:r>
              <a:rPr lang="cs-CZ" altLang="cs-CZ" sz="2200" dirty="0"/>
              <a:t>pověřených obecních úřadů je v současné době cca 400</a:t>
            </a:r>
          </a:p>
        </p:txBody>
      </p:sp>
    </p:spTree>
    <p:extLst>
      <p:ext uri="{BB962C8B-B14F-4D97-AF65-F5344CB8AC3E}">
        <p14:creationId xmlns:p14="http://schemas.microsoft.com/office/powerpoint/2010/main" val="19443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/>
            <a:r>
              <a:rPr lang="cs-CZ" altLang="cs-CZ" b="1" dirty="0"/>
              <a:t>Obce, obce s pověřeným obecním úřadem, obce s rozšířenou působností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7998668" cy="4392488"/>
          </a:xfrm>
        </p:spPr>
        <p:txBody>
          <a:bodyPr>
            <a:normAutofit fontScale="85000" lnSpcReduction="20000"/>
          </a:bodyPr>
          <a:lstStyle/>
          <a:p>
            <a:pPr marL="0" indent="0" algn="just" eaLnBrk="1">
              <a:buNone/>
            </a:pPr>
            <a:endParaRPr lang="cs-CZ" altLang="cs-CZ" dirty="0"/>
          </a:p>
          <a:p>
            <a:pPr algn="just" eaLnBrk="1">
              <a:buFontTx/>
              <a:buChar char="-"/>
            </a:pPr>
            <a:r>
              <a:rPr lang="cs-CZ" altLang="cs-CZ" sz="2600" b="1" dirty="0"/>
              <a:t>Obce (se základním rozsahem výkonu státní správy)</a:t>
            </a:r>
          </a:p>
          <a:p>
            <a:pPr algn="just" eaLnBrk="1">
              <a:buFontTx/>
              <a:buChar char="-"/>
            </a:pPr>
            <a:r>
              <a:rPr lang="cs-CZ" altLang="cs-CZ" sz="2600" b="1" dirty="0"/>
              <a:t>Obce s pověřeným obecním úřadem - </a:t>
            </a:r>
            <a:r>
              <a:rPr lang="cs-CZ" altLang="cs-CZ" sz="2600" dirty="0"/>
              <a:t>rozhoduje v prvním stupni ve správním řízení o právech a právem stanovených povinnostech fyzických a právnických osob, pokud zákon nestanoví jinak </a:t>
            </a:r>
            <a:r>
              <a:rPr lang="cs-CZ" altLang="cs-CZ" sz="2600" i="1" dirty="0"/>
              <a:t>(tzv. obce II. stupně, obce II. typu)</a:t>
            </a:r>
            <a:endParaRPr lang="cs-CZ" altLang="cs-CZ" sz="2600" b="1" i="1" dirty="0"/>
          </a:p>
          <a:p>
            <a:pPr algn="just">
              <a:buFontTx/>
              <a:buChar char="-"/>
            </a:pPr>
            <a:r>
              <a:rPr lang="cs-CZ" altLang="cs-CZ" sz="2600" b="1" dirty="0"/>
              <a:t>Obce s rozšířenou působností - </a:t>
            </a:r>
            <a:r>
              <a:rPr lang="cs-CZ" altLang="cs-CZ" sz="2600" dirty="0"/>
              <a:t>jsou mezistupněm mezi krajskými a obecními úřady a vykonávají přenesou státní správu v přenesené působnosti. Jsou obcemi s nejširším rozsahem výkonu státní správy v přenesené působnosti </a:t>
            </a:r>
            <a:r>
              <a:rPr lang="cs-CZ" altLang="cs-CZ" sz="2600" i="1" dirty="0"/>
              <a:t>(tzv. obce III. stupně, obce III. typu)</a:t>
            </a:r>
            <a:endParaRPr lang="cs-CZ" altLang="cs-CZ" sz="2600" b="1" i="1" dirty="0"/>
          </a:p>
          <a:p>
            <a:pPr algn="just" eaLnBrk="1">
              <a:buFontTx/>
              <a:buChar char="-"/>
            </a:pPr>
            <a:endParaRPr lang="cs-CZ" altLang="cs-CZ" sz="2600" dirty="0"/>
          </a:p>
          <a:p>
            <a:pPr algn="just" eaLnBrk="1">
              <a:buFontTx/>
              <a:buChar char="-"/>
            </a:pPr>
            <a:endParaRPr lang="cs-CZ" altLang="cs-CZ" sz="2600" b="1" dirty="0"/>
          </a:p>
          <a:p>
            <a:pPr algn="just" eaLnBrk="1">
              <a:buFontTx/>
              <a:buNone/>
            </a:pP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37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425355"/>
          </a:xfrm>
        </p:spPr>
        <p:txBody>
          <a:bodyPr>
            <a:normAutofit/>
          </a:bodyPr>
          <a:lstStyle/>
          <a:p>
            <a:r>
              <a:rPr lang="cs-CZ" sz="2000" dirty="0"/>
              <a:t>TOMEŠ, Igor. </a:t>
            </a:r>
            <a:r>
              <a:rPr lang="cs-CZ" sz="2000" i="1" dirty="0"/>
              <a:t>Sociální správa: úvod do teorie a praxe</a:t>
            </a:r>
            <a:r>
              <a:rPr lang="cs-CZ" sz="2000" dirty="0"/>
              <a:t>. Vyd. 2., </a:t>
            </a:r>
            <a:r>
              <a:rPr lang="cs-CZ" sz="2000" dirty="0" err="1"/>
              <a:t>rozš</a:t>
            </a:r>
            <a:r>
              <a:rPr lang="cs-CZ" sz="2000" dirty="0"/>
              <a:t>. a </a:t>
            </a:r>
            <a:r>
              <a:rPr lang="cs-CZ" sz="2000" dirty="0" err="1"/>
              <a:t>přeprac</a:t>
            </a:r>
            <a:r>
              <a:rPr lang="cs-CZ" sz="2000" dirty="0"/>
              <a:t>. Praha: Portál, 2009. ISBN 978-80-7367-483-0.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>
                <a:hlinkClick r:id="rId2"/>
              </a:rPr>
              <a:t>www.mpsv.cz</a:t>
            </a:r>
            <a:endParaRPr lang="cs-CZ" sz="2000" dirty="0"/>
          </a:p>
          <a:p>
            <a:r>
              <a:rPr lang="cs-CZ" sz="2000" dirty="0">
                <a:hlinkClick r:id="rId3"/>
              </a:rPr>
              <a:t>www.cssz.cz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https://portal.uur.cz/spravni-usporadani-cr-organy-uzemniho-planovani/obce.asp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Obrázkové zdroje:</a:t>
            </a:r>
          </a:p>
          <a:p>
            <a:pPr marL="0" indent="0">
              <a:buNone/>
            </a:pPr>
            <a:r>
              <a:rPr lang="cs-CZ" sz="2000" dirty="0"/>
              <a:t>Obr. 1 – autorská fotografie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69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Financování sociální správy - 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Stát</a:t>
            </a:r>
            <a:r>
              <a:rPr lang="cs-CZ" sz="2200" dirty="0">
                <a:latin typeface="Hind Regular"/>
              </a:rPr>
              <a:t> – financuje sociální správu z daní, poplatků, pokut, darů a dalších zdrojů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Veřejné samosprávné korporace</a:t>
            </a:r>
            <a:r>
              <a:rPr lang="cs-CZ" sz="2200" dirty="0">
                <a:latin typeface="Hind Regular"/>
              </a:rPr>
              <a:t> (kraje, obce, …) – zdroje získává ze státního rozpočtu, ze svých poplatků, darů atd.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Zaměstnavatelé – odvádí pojistné za své zaměstnance, hradí další náklady spojené s pracovním místem (např. náklady BOZP apod.)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Občan, účastník </a:t>
            </a:r>
            <a:r>
              <a:rPr lang="cs-CZ" sz="2200" dirty="0">
                <a:latin typeface="Hind Regular"/>
              </a:rPr>
              <a:t>– povinná solidarita s ostatními občany (spoluúčast na sociálním a zdravotním pojištění apod.), dobrovolná solidarita (dary)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r" rtl="0"/>
            <a:r>
              <a:rPr lang="cs-CZ" sz="2200" dirty="0">
                <a:latin typeface="Hind Regular"/>
              </a:rPr>
              <a:t>(Tomeš, 2009)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>
                <a:latin typeface="Hind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60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Způsoby financování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Převody (</a:t>
            </a:r>
            <a:r>
              <a:rPr lang="cs-CZ" sz="2200" i="1" dirty="0" err="1">
                <a:latin typeface="Hind Regular"/>
              </a:rPr>
              <a:t>pay</a:t>
            </a:r>
            <a:r>
              <a:rPr lang="cs-CZ" sz="2200" i="1" dirty="0">
                <a:latin typeface="Hind Regular"/>
              </a:rPr>
              <a:t>-as-</a:t>
            </a:r>
            <a:r>
              <a:rPr lang="cs-CZ" sz="2200" i="1" dirty="0" err="1">
                <a:latin typeface="Hind Regular"/>
              </a:rPr>
              <a:t>you</a:t>
            </a:r>
            <a:r>
              <a:rPr lang="cs-CZ" sz="2200" i="1" dirty="0">
                <a:latin typeface="Hind Regular"/>
              </a:rPr>
              <a:t>-go, PAYG)</a:t>
            </a:r>
            <a:r>
              <a:rPr lang="cs-CZ" sz="2200" dirty="0">
                <a:latin typeface="Hind Regular"/>
              </a:rPr>
              <a:t> – průběžné financování  (přerozdělování v sociálním prostoru)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Spoření (</a:t>
            </a:r>
            <a:r>
              <a:rPr lang="cs-CZ" sz="2200" i="1" dirty="0" err="1">
                <a:latin typeface="Hind Regular"/>
              </a:rPr>
              <a:t>funding</a:t>
            </a:r>
            <a:r>
              <a:rPr lang="cs-CZ" sz="2200" i="1" dirty="0">
                <a:latin typeface="Hind Regular"/>
              </a:rPr>
              <a:t>) </a:t>
            </a:r>
            <a:r>
              <a:rPr lang="cs-CZ" sz="2200" dirty="0">
                <a:latin typeface="Hind Regular"/>
              </a:rPr>
              <a:t>– fondové financování  (např. penzijní připojištění)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Úlevy</a:t>
            </a:r>
            <a:r>
              <a:rPr lang="cs-CZ" sz="2200" dirty="0">
                <a:latin typeface="Hind Regular"/>
              </a:rPr>
              <a:t> – úlevy z daní nebo poplatků</a:t>
            </a:r>
          </a:p>
          <a:p>
            <a:pPr lvl="0" algn="just" rtl="0"/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>
                <a:latin typeface="Hind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04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Financování veřejné sociální správy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Financuje se převodem peněz – redistribucí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endParaRPr lang="cs-CZ" sz="1000" dirty="0">
              <a:latin typeface="Hind Regular"/>
            </a:endParaRP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Redistribuce v sociálním prostoru </a:t>
            </a:r>
            <a:r>
              <a:rPr lang="cs-CZ" sz="2200" dirty="0">
                <a:latin typeface="Hind Regular"/>
              </a:rPr>
              <a:t>– peníze mění majitele; jedná se o transfer mezi ekonomicky aktivními a neaktivními, mezigenerační transfer apod.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Redistribuce v sociálním čase </a:t>
            </a:r>
            <a:r>
              <a:rPr lang="cs-CZ" sz="2200" dirty="0">
                <a:latin typeface="Hind Regular"/>
              </a:rPr>
              <a:t>– peníze nemění  majitele, ale vlastník si je musí povinně šetřit.</a:t>
            </a:r>
          </a:p>
          <a:p>
            <a:pPr lvl="0" algn="just" rtl="0"/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>
                <a:latin typeface="Hind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Financování nestátní sociální správy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Vlastní zdroje</a:t>
            </a:r>
            <a:r>
              <a:rPr lang="cs-CZ" sz="2200" dirty="0">
                <a:latin typeface="Hind Regular"/>
              </a:rPr>
              <a:t> – např. členské příspěvky, sponzoring, sbírky apod. </a:t>
            </a:r>
          </a:p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Veřejné zdroje </a:t>
            </a:r>
            <a:r>
              <a:rPr lang="cs-CZ" sz="2200" dirty="0">
                <a:latin typeface="Hind Regular"/>
              </a:rPr>
              <a:t>– zdroje ze státního rozpočtu, z rozpočtů krajů a obcí </a:t>
            </a:r>
          </a:p>
          <a:p>
            <a:pPr lvl="0" algn="just" rtl="0"/>
            <a:endParaRPr lang="cs-CZ" sz="2200" dirty="0">
              <a:latin typeface="Hind Regular"/>
            </a:endParaRPr>
          </a:p>
          <a:p>
            <a:pPr lvl="0" algn="just" rtl="0"/>
            <a:r>
              <a:rPr lang="cs-CZ" sz="2200" dirty="0">
                <a:latin typeface="Hind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34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Subjekty sociální správy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Za subjekt je považován ten, kdo je povolán konat ve prospěch jiných objektů (smlouvou či právním předpisem):</a:t>
            </a:r>
          </a:p>
          <a:p>
            <a:pPr lvl="0" algn="just" rtl="0"/>
            <a:endParaRPr lang="cs-CZ" sz="1000" dirty="0">
              <a:latin typeface="Hind Regular"/>
            </a:endParaRPr>
          </a:p>
          <a:p>
            <a:pPr marL="800100" lvl="1" indent="-342900" algn="just">
              <a:buFontTx/>
              <a:buChar char="-"/>
            </a:pPr>
            <a:r>
              <a:rPr lang="cs-CZ" sz="2200" i="1" dirty="0">
                <a:latin typeface="Hind Regular"/>
              </a:rPr>
              <a:t>subjekty veřejné sociální správy (stát – státní správa, veřejnoprávní korporace – veřejná samospráva, veřejné ústavy a podniky, veřejné fondy a nadace,</a:t>
            </a:r>
          </a:p>
          <a:p>
            <a:pPr marL="800100" lvl="1" indent="-342900" algn="just">
              <a:buFontTx/>
              <a:buChar char="-"/>
            </a:pPr>
            <a:r>
              <a:rPr lang="cs-CZ" sz="2200" i="1" dirty="0">
                <a:latin typeface="Hind Regular"/>
              </a:rPr>
              <a:t>neziskové organizace (spolky, zapsané ústavy, sociální družstva,…),</a:t>
            </a:r>
          </a:p>
          <a:p>
            <a:pPr marL="800100" lvl="1" indent="-342900" algn="just">
              <a:buFontTx/>
              <a:buChar char="-"/>
            </a:pPr>
            <a:r>
              <a:rPr lang="cs-CZ" sz="2200" i="1" dirty="0">
                <a:latin typeface="Hind Regular"/>
              </a:rPr>
              <a:t>ziskové organizace apod.</a:t>
            </a:r>
          </a:p>
        </p:txBody>
      </p:sp>
    </p:spTree>
    <p:extLst>
      <p:ext uri="{BB962C8B-B14F-4D97-AF65-F5344CB8AC3E}">
        <p14:creationId xmlns:p14="http://schemas.microsoft.com/office/powerpoint/2010/main" val="362444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Objekty sociální správy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342900" lvl="0" indent="-342900" algn="just" rtl="0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Všichni ti, jimž je určena podpora, pomoc, služby:</a:t>
            </a:r>
          </a:p>
          <a:p>
            <a:pPr lvl="0" algn="just" rtl="0"/>
            <a:endParaRPr lang="cs-CZ" sz="1000" dirty="0">
              <a:latin typeface="Hind Regular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i="1" dirty="0">
                <a:latin typeface="Hind Regular"/>
              </a:rPr>
              <a:t>občané,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i="1" dirty="0">
                <a:latin typeface="Hind Regular"/>
              </a:rPr>
              <a:t>uživatelé služeb,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i="1" dirty="0">
                <a:latin typeface="Hind Regular"/>
              </a:rPr>
              <a:t>příjemci sociálních dávek apod.</a:t>
            </a:r>
          </a:p>
          <a:p>
            <a:pPr marL="342900" lvl="0" indent="-342900" algn="just" rtl="0">
              <a:buFontTx/>
              <a:buChar char="-"/>
            </a:pPr>
            <a:endParaRPr lang="cs-CZ" sz="2200" dirty="0">
              <a:latin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801078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0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Prezentace_-_sablona_Jabok+IVOV</Template>
  <TotalTime>97</TotalTime>
  <Words>2309</Words>
  <Application>Microsoft Macintosh PowerPoint</Application>
  <PresentationFormat>Předvádění na obrazovce (4:3)</PresentationFormat>
  <Paragraphs>285</Paragraphs>
  <Slides>35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Hind Bold</vt:lpstr>
      <vt:lpstr>Hind Regular</vt:lpstr>
      <vt:lpstr>Lucida Sans Unicode</vt:lpstr>
      <vt:lpstr>Wingdings</vt:lpstr>
      <vt:lpstr>Prezentace01</vt:lpstr>
      <vt:lpstr>2. Úvod do sociální správy II.</vt:lpstr>
      <vt:lpstr>Struktura prezentace:</vt:lpstr>
      <vt:lpstr>Financování sociální správy - náklady</vt:lpstr>
      <vt:lpstr>Financování sociální správy - zdroje</vt:lpstr>
      <vt:lpstr>Způsoby financování</vt:lpstr>
      <vt:lpstr>Financování veřejné sociální správy</vt:lpstr>
      <vt:lpstr>Financování nestátní sociální správy</vt:lpstr>
      <vt:lpstr>Subjekty sociální správy</vt:lpstr>
      <vt:lpstr>Objekty sociální správy</vt:lpstr>
      <vt:lpstr>Výstavba veřejné sociální správy v ČR</vt:lpstr>
      <vt:lpstr>Subjekty veřejné sociální správy, jejich činnost a kompetence</vt:lpstr>
      <vt:lpstr>Poradní orgány  Poslanecké sněmovny a Senátu</vt:lpstr>
      <vt:lpstr>Poradní, pracovní orgány při Úřadu vlády ČR</vt:lpstr>
      <vt:lpstr>Poradní a pracovní orgány, jejich činnost nezajišťuje Úřad vlády</vt:lpstr>
      <vt:lpstr>Ministerstvo práce a sociálních věcí</vt:lpstr>
      <vt:lpstr>Činnosti MPSV ČR</vt:lpstr>
      <vt:lpstr>Organizační členění MPSV</vt:lpstr>
      <vt:lpstr>Organizační struktura MPSV</vt:lpstr>
      <vt:lpstr>Instituce řízené MPSV ČR</vt:lpstr>
      <vt:lpstr>Činnost dalších ministerstev v oblasti veřejné sociální správy</vt:lpstr>
      <vt:lpstr>Nižší orgány veřejné sociální správy</vt:lpstr>
      <vt:lpstr>Česká správa sociálního zabezpečení</vt:lpstr>
      <vt:lpstr>OSSZ / PSSZ /MSSZ</vt:lpstr>
      <vt:lpstr>Místní příslušnost</vt:lpstr>
      <vt:lpstr>Úřad práce</vt:lpstr>
      <vt:lpstr>Krajské pobočky ÚP</vt:lpstr>
      <vt:lpstr>Kraje a krajské úřady</vt:lpstr>
      <vt:lpstr>Samosprávná působnost  krajských úřadů</vt:lpstr>
      <vt:lpstr>Přenesená působnost krajských úřadů</vt:lpstr>
      <vt:lpstr>Hlavní město Praha</vt:lpstr>
      <vt:lpstr>Obce a obecní úřady</vt:lpstr>
      <vt:lpstr>Samostatná působnost obecních úřadů</vt:lpstr>
      <vt:lpstr>Přenesená působnost obecních úřadů</vt:lpstr>
      <vt:lpstr>Obce, obce s pověřeným obecním úřadem, obce s rozšířenou působností</vt:lpstr>
      <vt:lpstr>Zdroje: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Ivanka &amp; Zdenko</dc:creator>
  <cp:lastModifiedBy>Microsoft Office User</cp:lastModifiedBy>
  <cp:revision>13</cp:revision>
  <dcterms:created xsi:type="dcterms:W3CDTF">2019-01-27T17:04:57Z</dcterms:created>
  <dcterms:modified xsi:type="dcterms:W3CDTF">2022-09-09T09:21:37Z</dcterms:modified>
</cp:coreProperties>
</file>