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AF"/>
    <a:srgbClr val="FFEA9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9" autoAdjust="0"/>
    <p:restoredTop sz="94264" autoAdjust="0"/>
  </p:normalViewPr>
  <p:slideViewPr>
    <p:cSldViewPr>
      <p:cViewPr varScale="1">
        <p:scale>
          <a:sx n="100" d="100"/>
          <a:sy n="100" d="100"/>
        </p:scale>
        <p:origin x="9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9F1131-9C2D-424A-B931-4FD4B9E76EAD}" type="doc">
      <dgm:prSet loTypeId="urn:microsoft.com/office/officeart/2005/8/layout/hList6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cs-CZ"/>
        </a:p>
      </dgm:t>
    </dgm:pt>
    <dgm:pt modelId="{5183F19A-C4D1-4804-AFA9-9CD26A1859AD}">
      <dgm:prSet custT="1"/>
      <dgm:spPr/>
      <dgm:t>
        <a:bodyPr/>
        <a:lstStyle/>
        <a:p>
          <a:r>
            <a:rPr lang="cs-CZ" sz="2000" b="1" dirty="0">
              <a:solidFill>
                <a:schemeClr val="tx1"/>
              </a:solidFill>
              <a:latin typeface="Hind Regular"/>
            </a:rPr>
            <a:t>Příspěvek na živobytí</a:t>
          </a:r>
        </a:p>
      </dgm:t>
    </dgm:pt>
    <dgm:pt modelId="{0F4AFD38-548D-4178-BDD4-186AC0E20D7E}" type="parTrans" cxnId="{B16FC110-1197-487F-A8FA-038B6F7534BA}">
      <dgm:prSet/>
      <dgm:spPr/>
      <dgm:t>
        <a:bodyPr/>
        <a:lstStyle/>
        <a:p>
          <a:endParaRPr lang="cs-CZ" sz="2000" b="1">
            <a:solidFill>
              <a:schemeClr val="tx1"/>
            </a:solidFill>
            <a:latin typeface="Hind Regular"/>
          </a:endParaRPr>
        </a:p>
      </dgm:t>
    </dgm:pt>
    <dgm:pt modelId="{2B1D049F-1C19-46D6-97E0-82C9857D2CF8}" type="sibTrans" cxnId="{B16FC110-1197-487F-A8FA-038B6F7534BA}">
      <dgm:prSet/>
      <dgm:spPr/>
      <dgm:t>
        <a:bodyPr/>
        <a:lstStyle/>
        <a:p>
          <a:endParaRPr lang="cs-CZ" sz="2000" b="1">
            <a:solidFill>
              <a:schemeClr val="tx1"/>
            </a:solidFill>
            <a:latin typeface="Hind Regular"/>
          </a:endParaRPr>
        </a:p>
      </dgm:t>
    </dgm:pt>
    <dgm:pt modelId="{53C9514B-8F5B-43F5-A922-33B138E4ACDC}">
      <dgm:prSet custT="1"/>
      <dgm:spPr/>
      <dgm:t>
        <a:bodyPr/>
        <a:lstStyle/>
        <a:p>
          <a:r>
            <a:rPr lang="cs-CZ" sz="2000" b="1">
              <a:solidFill>
                <a:schemeClr val="tx1"/>
              </a:solidFill>
              <a:latin typeface="Hind Regular"/>
            </a:rPr>
            <a:t>Doplatek na bydlení</a:t>
          </a:r>
        </a:p>
      </dgm:t>
    </dgm:pt>
    <dgm:pt modelId="{6706A82E-0084-40F3-81EB-4CA2268E1B93}" type="parTrans" cxnId="{78DCBCB7-629D-4E33-804C-CECAC65DC5CE}">
      <dgm:prSet/>
      <dgm:spPr/>
      <dgm:t>
        <a:bodyPr/>
        <a:lstStyle/>
        <a:p>
          <a:endParaRPr lang="cs-CZ" sz="2000" b="1">
            <a:solidFill>
              <a:schemeClr val="tx1"/>
            </a:solidFill>
            <a:latin typeface="Hind Regular"/>
          </a:endParaRPr>
        </a:p>
      </dgm:t>
    </dgm:pt>
    <dgm:pt modelId="{A014EDED-DB5E-4C49-98C2-0A6F4B89953D}" type="sibTrans" cxnId="{78DCBCB7-629D-4E33-804C-CECAC65DC5CE}">
      <dgm:prSet/>
      <dgm:spPr/>
      <dgm:t>
        <a:bodyPr/>
        <a:lstStyle/>
        <a:p>
          <a:endParaRPr lang="cs-CZ" sz="2000" b="1">
            <a:solidFill>
              <a:schemeClr val="tx1"/>
            </a:solidFill>
            <a:latin typeface="Hind Regular"/>
          </a:endParaRPr>
        </a:p>
      </dgm:t>
    </dgm:pt>
    <dgm:pt modelId="{AC31F53E-7ADC-46F0-8603-E3E5B6F8EAE6}">
      <dgm:prSet custT="1"/>
      <dgm:spPr/>
      <dgm:t>
        <a:bodyPr/>
        <a:lstStyle/>
        <a:p>
          <a:r>
            <a:rPr lang="cs-CZ" sz="2000" b="1">
              <a:solidFill>
                <a:schemeClr val="tx1"/>
              </a:solidFill>
              <a:latin typeface="Hind Regular"/>
            </a:rPr>
            <a:t>Mimořádná okamžitá pomoc</a:t>
          </a:r>
        </a:p>
      </dgm:t>
    </dgm:pt>
    <dgm:pt modelId="{A129EAF9-914B-4592-85F6-C104C34877F9}" type="parTrans" cxnId="{AE1F7BF8-5DEE-4EE2-9D44-4B90B40F548D}">
      <dgm:prSet/>
      <dgm:spPr/>
      <dgm:t>
        <a:bodyPr/>
        <a:lstStyle/>
        <a:p>
          <a:endParaRPr lang="cs-CZ" sz="2000" b="1">
            <a:solidFill>
              <a:schemeClr val="tx1"/>
            </a:solidFill>
            <a:latin typeface="Hind Regular"/>
          </a:endParaRPr>
        </a:p>
      </dgm:t>
    </dgm:pt>
    <dgm:pt modelId="{A17AD100-ECAD-44FE-BCA1-E3A9A152500E}" type="sibTrans" cxnId="{AE1F7BF8-5DEE-4EE2-9D44-4B90B40F548D}">
      <dgm:prSet/>
      <dgm:spPr/>
      <dgm:t>
        <a:bodyPr/>
        <a:lstStyle/>
        <a:p>
          <a:endParaRPr lang="cs-CZ" sz="2000" b="1">
            <a:solidFill>
              <a:schemeClr val="tx1"/>
            </a:solidFill>
            <a:latin typeface="Hind Regular"/>
          </a:endParaRPr>
        </a:p>
      </dgm:t>
    </dgm:pt>
    <dgm:pt modelId="{9AD65A35-B7EE-4299-95D2-8A19F3C2460B}" type="pres">
      <dgm:prSet presAssocID="{A19F1131-9C2D-424A-B931-4FD4B9E76EAD}" presName="Name0" presStyleCnt="0">
        <dgm:presLayoutVars>
          <dgm:dir/>
          <dgm:resizeHandles val="exact"/>
        </dgm:presLayoutVars>
      </dgm:prSet>
      <dgm:spPr/>
    </dgm:pt>
    <dgm:pt modelId="{6DB9885C-56D7-4B0B-BF33-73AB265BD2F3}" type="pres">
      <dgm:prSet presAssocID="{5183F19A-C4D1-4804-AFA9-9CD26A1859AD}" presName="node" presStyleLbl="node1" presStyleIdx="0" presStyleCnt="3">
        <dgm:presLayoutVars>
          <dgm:bulletEnabled val="1"/>
        </dgm:presLayoutVars>
      </dgm:prSet>
      <dgm:spPr/>
    </dgm:pt>
    <dgm:pt modelId="{3069C954-E628-499A-A9ED-1EA6B7C941F5}" type="pres">
      <dgm:prSet presAssocID="{2B1D049F-1C19-46D6-97E0-82C9857D2CF8}" presName="sibTrans" presStyleCnt="0"/>
      <dgm:spPr/>
    </dgm:pt>
    <dgm:pt modelId="{361BAF0F-9840-4ACB-89B9-7096B332D4AD}" type="pres">
      <dgm:prSet presAssocID="{53C9514B-8F5B-43F5-A922-33B138E4ACDC}" presName="node" presStyleLbl="node1" presStyleIdx="1" presStyleCnt="3">
        <dgm:presLayoutVars>
          <dgm:bulletEnabled val="1"/>
        </dgm:presLayoutVars>
      </dgm:prSet>
      <dgm:spPr/>
    </dgm:pt>
    <dgm:pt modelId="{4813B43E-1250-41F0-9EE5-594022964E9D}" type="pres">
      <dgm:prSet presAssocID="{A014EDED-DB5E-4C49-98C2-0A6F4B89953D}" presName="sibTrans" presStyleCnt="0"/>
      <dgm:spPr/>
    </dgm:pt>
    <dgm:pt modelId="{12288F3D-B421-4DC8-A119-B54424D91B44}" type="pres">
      <dgm:prSet presAssocID="{AC31F53E-7ADC-46F0-8603-E3E5B6F8EAE6}" presName="node" presStyleLbl="node1" presStyleIdx="2" presStyleCnt="3">
        <dgm:presLayoutVars>
          <dgm:bulletEnabled val="1"/>
        </dgm:presLayoutVars>
      </dgm:prSet>
      <dgm:spPr/>
    </dgm:pt>
  </dgm:ptLst>
  <dgm:cxnLst>
    <dgm:cxn modelId="{B16FC110-1197-487F-A8FA-038B6F7534BA}" srcId="{A19F1131-9C2D-424A-B931-4FD4B9E76EAD}" destId="{5183F19A-C4D1-4804-AFA9-9CD26A1859AD}" srcOrd="0" destOrd="0" parTransId="{0F4AFD38-548D-4178-BDD4-186AC0E20D7E}" sibTransId="{2B1D049F-1C19-46D6-97E0-82C9857D2CF8}"/>
    <dgm:cxn modelId="{FD0BA241-F759-450D-A7AF-832E2FABBEB6}" type="presOf" srcId="{AC31F53E-7ADC-46F0-8603-E3E5B6F8EAE6}" destId="{12288F3D-B421-4DC8-A119-B54424D91B44}" srcOrd="0" destOrd="0" presId="urn:microsoft.com/office/officeart/2005/8/layout/hList6"/>
    <dgm:cxn modelId="{24036F8F-E25E-40FB-BA7B-46A9203DA0FF}" type="presOf" srcId="{53C9514B-8F5B-43F5-A922-33B138E4ACDC}" destId="{361BAF0F-9840-4ACB-89B9-7096B332D4AD}" srcOrd="0" destOrd="0" presId="urn:microsoft.com/office/officeart/2005/8/layout/hList6"/>
    <dgm:cxn modelId="{4D9F5698-0D40-4767-92E8-BE3F2418B255}" type="presOf" srcId="{A19F1131-9C2D-424A-B931-4FD4B9E76EAD}" destId="{9AD65A35-B7EE-4299-95D2-8A19F3C2460B}" srcOrd="0" destOrd="0" presId="urn:microsoft.com/office/officeart/2005/8/layout/hList6"/>
    <dgm:cxn modelId="{D5C0DEA1-E3E5-46D5-AA4D-B3B24D2D4319}" type="presOf" srcId="{5183F19A-C4D1-4804-AFA9-9CD26A1859AD}" destId="{6DB9885C-56D7-4B0B-BF33-73AB265BD2F3}" srcOrd="0" destOrd="0" presId="urn:microsoft.com/office/officeart/2005/8/layout/hList6"/>
    <dgm:cxn modelId="{78DCBCB7-629D-4E33-804C-CECAC65DC5CE}" srcId="{A19F1131-9C2D-424A-B931-4FD4B9E76EAD}" destId="{53C9514B-8F5B-43F5-A922-33B138E4ACDC}" srcOrd="1" destOrd="0" parTransId="{6706A82E-0084-40F3-81EB-4CA2268E1B93}" sibTransId="{A014EDED-DB5E-4C49-98C2-0A6F4B89953D}"/>
    <dgm:cxn modelId="{AE1F7BF8-5DEE-4EE2-9D44-4B90B40F548D}" srcId="{A19F1131-9C2D-424A-B931-4FD4B9E76EAD}" destId="{AC31F53E-7ADC-46F0-8603-E3E5B6F8EAE6}" srcOrd="2" destOrd="0" parTransId="{A129EAF9-914B-4592-85F6-C104C34877F9}" sibTransId="{A17AD100-ECAD-44FE-BCA1-E3A9A152500E}"/>
    <dgm:cxn modelId="{AE19CA06-B9A7-4768-B00B-3CA78E48691B}" type="presParOf" srcId="{9AD65A35-B7EE-4299-95D2-8A19F3C2460B}" destId="{6DB9885C-56D7-4B0B-BF33-73AB265BD2F3}" srcOrd="0" destOrd="0" presId="urn:microsoft.com/office/officeart/2005/8/layout/hList6"/>
    <dgm:cxn modelId="{A81F3F24-A7BF-4562-9996-9C4F49456BB3}" type="presParOf" srcId="{9AD65A35-B7EE-4299-95D2-8A19F3C2460B}" destId="{3069C954-E628-499A-A9ED-1EA6B7C941F5}" srcOrd="1" destOrd="0" presId="urn:microsoft.com/office/officeart/2005/8/layout/hList6"/>
    <dgm:cxn modelId="{DB7F19D0-CF0C-4303-BC5C-7C7CB0DB98AB}" type="presParOf" srcId="{9AD65A35-B7EE-4299-95D2-8A19F3C2460B}" destId="{361BAF0F-9840-4ACB-89B9-7096B332D4AD}" srcOrd="2" destOrd="0" presId="urn:microsoft.com/office/officeart/2005/8/layout/hList6"/>
    <dgm:cxn modelId="{9838EFA4-BB93-4215-A653-49D96C6DCB57}" type="presParOf" srcId="{9AD65A35-B7EE-4299-95D2-8A19F3C2460B}" destId="{4813B43E-1250-41F0-9EE5-594022964E9D}" srcOrd="3" destOrd="0" presId="urn:microsoft.com/office/officeart/2005/8/layout/hList6"/>
    <dgm:cxn modelId="{79843C44-B644-40DF-93ED-ACCB9BB8B812}" type="presParOf" srcId="{9AD65A35-B7EE-4299-95D2-8A19F3C2460B}" destId="{12288F3D-B421-4DC8-A119-B54424D91B4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0C7F9A-CAC2-43D7-9024-63BC4CFD78A5}" type="doc">
      <dgm:prSet loTypeId="urn:microsoft.com/office/officeart/2005/8/layout/hProcess9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cs-CZ"/>
        </a:p>
      </dgm:t>
    </dgm:pt>
    <dgm:pt modelId="{EB5A1DDF-0F47-4571-9B72-476C55EA3327}">
      <dgm:prSet custT="1"/>
      <dgm:spPr/>
      <dgm:t>
        <a:bodyPr/>
        <a:lstStyle/>
        <a:p>
          <a:r>
            <a:rPr lang="cs-CZ" sz="2200" b="1" dirty="0">
              <a:solidFill>
                <a:schemeClr val="tx1"/>
              </a:solidFill>
              <a:latin typeface="Hind Regular"/>
            </a:rPr>
            <a:t>Existenční minimum: 2 980 Kč</a:t>
          </a:r>
        </a:p>
      </dgm:t>
    </dgm:pt>
    <dgm:pt modelId="{39B5E707-A82D-4B0F-855E-4352E5C81B79}" type="parTrans" cxnId="{A2A20153-F2AB-47CD-83B3-8E7C72B0CEE1}">
      <dgm:prSet/>
      <dgm:spPr/>
      <dgm:t>
        <a:bodyPr/>
        <a:lstStyle/>
        <a:p>
          <a:endParaRPr lang="cs-CZ"/>
        </a:p>
      </dgm:t>
    </dgm:pt>
    <dgm:pt modelId="{33565F45-F959-4679-9CA4-1FABAD0E0766}" type="sibTrans" cxnId="{A2A20153-F2AB-47CD-83B3-8E7C72B0CEE1}">
      <dgm:prSet/>
      <dgm:spPr/>
      <dgm:t>
        <a:bodyPr/>
        <a:lstStyle/>
        <a:p>
          <a:endParaRPr lang="cs-CZ"/>
        </a:p>
      </dgm:t>
    </dgm:pt>
    <dgm:pt modelId="{639CFA28-3D52-4876-A473-5B88B52556DA}" type="pres">
      <dgm:prSet presAssocID="{2D0C7F9A-CAC2-43D7-9024-63BC4CFD78A5}" presName="CompostProcess" presStyleCnt="0">
        <dgm:presLayoutVars>
          <dgm:dir/>
          <dgm:resizeHandles val="exact"/>
        </dgm:presLayoutVars>
      </dgm:prSet>
      <dgm:spPr/>
    </dgm:pt>
    <dgm:pt modelId="{E0DA79F7-5C17-4E68-8C87-5B30C3A18F20}" type="pres">
      <dgm:prSet presAssocID="{2D0C7F9A-CAC2-43D7-9024-63BC4CFD78A5}" presName="arrow" presStyleLbl="bgShp" presStyleIdx="0" presStyleCnt="1"/>
      <dgm:spPr/>
    </dgm:pt>
    <dgm:pt modelId="{2FEA4B6F-8990-4FD6-B81E-D81E71EBF6A8}" type="pres">
      <dgm:prSet presAssocID="{2D0C7F9A-CAC2-43D7-9024-63BC4CFD78A5}" presName="linearProcess" presStyleCnt="0"/>
      <dgm:spPr/>
    </dgm:pt>
    <dgm:pt modelId="{6281F9B4-7197-4329-98FC-561B3A0C6902}" type="pres">
      <dgm:prSet presAssocID="{EB5A1DDF-0F47-4571-9B72-476C55EA3327}" presName="textNode" presStyleLbl="node1" presStyleIdx="0" presStyleCnt="1" custScaleX="158400" custLinFactNeighborX="-5145" custLinFactNeighborY="-2445">
        <dgm:presLayoutVars>
          <dgm:bulletEnabled val="1"/>
        </dgm:presLayoutVars>
      </dgm:prSet>
      <dgm:spPr/>
    </dgm:pt>
  </dgm:ptLst>
  <dgm:cxnLst>
    <dgm:cxn modelId="{E0584907-9A76-4AAA-A8AE-50E8444FA9A3}" type="presOf" srcId="{2D0C7F9A-CAC2-43D7-9024-63BC4CFD78A5}" destId="{639CFA28-3D52-4876-A473-5B88B52556DA}" srcOrd="0" destOrd="0" presId="urn:microsoft.com/office/officeart/2005/8/layout/hProcess9"/>
    <dgm:cxn modelId="{A2A20153-F2AB-47CD-83B3-8E7C72B0CEE1}" srcId="{2D0C7F9A-CAC2-43D7-9024-63BC4CFD78A5}" destId="{EB5A1DDF-0F47-4571-9B72-476C55EA3327}" srcOrd="0" destOrd="0" parTransId="{39B5E707-A82D-4B0F-855E-4352E5C81B79}" sibTransId="{33565F45-F959-4679-9CA4-1FABAD0E0766}"/>
    <dgm:cxn modelId="{06C49C85-D31C-4CBA-8DA2-52DD147EF596}" type="presOf" srcId="{EB5A1DDF-0F47-4571-9B72-476C55EA3327}" destId="{6281F9B4-7197-4329-98FC-561B3A0C6902}" srcOrd="0" destOrd="0" presId="urn:microsoft.com/office/officeart/2005/8/layout/hProcess9"/>
    <dgm:cxn modelId="{F63C7B98-13F9-46DF-B4A9-6C8CF3196FB0}" type="presParOf" srcId="{639CFA28-3D52-4876-A473-5B88B52556DA}" destId="{E0DA79F7-5C17-4E68-8C87-5B30C3A18F20}" srcOrd="0" destOrd="0" presId="urn:microsoft.com/office/officeart/2005/8/layout/hProcess9"/>
    <dgm:cxn modelId="{50C5C3FF-309A-4822-8C50-6290DF44C79E}" type="presParOf" srcId="{639CFA28-3D52-4876-A473-5B88B52556DA}" destId="{2FEA4B6F-8990-4FD6-B81E-D81E71EBF6A8}" srcOrd="1" destOrd="0" presId="urn:microsoft.com/office/officeart/2005/8/layout/hProcess9"/>
    <dgm:cxn modelId="{206CF108-C6C4-4C0A-A1FA-82B0E69A9523}" type="presParOf" srcId="{2FEA4B6F-8990-4FD6-B81E-D81E71EBF6A8}" destId="{6281F9B4-7197-4329-98FC-561B3A0C6902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4FD821-35CE-49F8-8C22-726D5BABEBC6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cs-CZ"/>
        </a:p>
      </dgm:t>
    </dgm:pt>
    <dgm:pt modelId="{18A680E5-E0DF-497A-8150-F5248A778806}">
      <dgm:prSet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  <a:latin typeface="Hind Regular"/>
            </a:rPr>
            <a:t>Jednotlivec: </a:t>
          </a:r>
          <a:r>
            <a:rPr lang="cs-CZ" sz="2000" b="1" dirty="0">
              <a:solidFill>
                <a:schemeClr val="tx1"/>
              </a:solidFill>
              <a:latin typeface="Hind Regular"/>
            </a:rPr>
            <a:t>4 620Kč</a:t>
          </a:r>
          <a:endParaRPr lang="cs-CZ" sz="2000" dirty="0">
            <a:solidFill>
              <a:schemeClr val="tx1"/>
            </a:solidFill>
            <a:latin typeface="Hind Regular"/>
          </a:endParaRPr>
        </a:p>
      </dgm:t>
    </dgm:pt>
    <dgm:pt modelId="{9796DE92-BC61-479D-9E06-B1F51EFDEFAB}" type="parTrans" cxnId="{77B57CED-5A77-47B0-A826-201F573F19C7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AECAA5AA-E961-4499-9867-A2354BA1A525}" type="sibTrans" cxnId="{77B57CED-5A77-47B0-A826-201F573F19C7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C3E3F1BE-D9EB-4886-AFE1-442BD1E63CB6}">
      <dgm:prSet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  <a:latin typeface="Hind Regular"/>
            </a:rPr>
            <a:t>První osoba v domácnosti: </a:t>
          </a:r>
          <a:r>
            <a:rPr lang="cs-CZ" sz="2000" b="1" dirty="0">
              <a:solidFill>
                <a:schemeClr val="tx1"/>
              </a:solidFill>
              <a:latin typeface="Hind Regular"/>
            </a:rPr>
            <a:t>4 250Kč</a:t>
          </a:r>
          <a:endParaRPr lang="cs-CZ" sz="2000" dirty="0">
            <a:solidFill>
              <a:schemeClr val="tx1"/>
            </a:solidFill>
            <a:latin typeface="Hind Regular"/>
          </a:endParaRPr>
        </a:p>
      </dgm:t>
    </dgm:pt>
    <dgm:pt modelId="{4B661ADE-CD2E-471C-B08D-F96444A462E7}" type="parTrans" cxnId="{C36F2119-1760-4758-9C92-7C574DE047EA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0CBA5DB4-DC7F-4984-9242-E303C8D08583}" type="sibTrans" cxnId="{C36F2119-1760-4758-9C92-7C574DE047EA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AD0C4151-2FB8-4C70-AB78-F5D4BAD34919}">
      <dgm:prSet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  <a:latin typeface="Hind Regular"/>
            </a:rPr>
            <a:t>Další osoba v domácnosti, která není nezaopatřeným dítětem: </a:t>
          </a:r>
          <a:r>
            <a:rPr lang="cs-CZ" sz="2000" b="1" dirty="0">
              <a:solidFill>
                <a:schemeClr val="tx1"/>
              </a:solidFill>
              <a:latin typeface="Hind Regular"/>
            </a:rPr>
            <a:t>3 840 Kč</a:t>
          </a:r>
        </a:p>
      </dgm:t>
    </dgm:pt>
    <dgm:pt modelId="{FEF50C15-CB9E-4A67-8C1E-F75178BA74CE}" type="parTrans" cxnId="{F3D2B94F-6A2E-40A3-9AF7-703515EBF4B1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B1308F4A-6A5E-45DB-A225-5CCAA7359AFB}" type="sibTrans" cxnId="{F3D2B94F-6A2E-40A3-9AF7-703515EBF4B1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A3280C50-16CF-4D64-86EB-C9C6CB46F9A7}">
      <dgm:prSet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  <a:latin typeface="Hind Regular"/>
            </a:rPr>
            <a:t>Nezaopatřené dítě do 6 let: </a:t>
          </a:r>
          <a:r>
            <a:rPr lang="cs-CZ" sz="2000" b="1" dirty="0">
              <a:solidFill>
                <a:schemeClr val="tx1"/>
              </a:solidFill>
              <a:latin typeface="Hind Regular"/>
            </a:rPr>
            <a:t>2 360Kč</a:t>
          </a:r>
          <a:endParaRPr lang="cs-CZ" sz="2000" dirty="0">
            <a:solidFill>
              <a:schemeClr val="tx1"/>
            </a:solidFill>
            <a:latin typeface="Hind Regular"/>
          </a:endParaRPr>
        </a:p>
      </dgm:t>
    </dgm:pt>
    <dgm:pt modelId="{C5B9C102-DDCE-4AB9-A29B-A9CD8517CDD9}" type="parTrans" cxnId="{1CA18927-3FFD-4BA2-A098-A20CB46B2454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84642E85-87F7-4924-8D89-5D18DEAA9214}" type="sibTrans" cxnId="{1CA18927-3FFD-4BA2-A098-A20CB46B2454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B487F036-F24C-4328-B7C2-7579FB7B1434}">
      <dgm:prSet custT="1"/>
      <dgm:spPr/>
      <dgm:t>
        <a:bodyPr/>
        <a:lstStyle/>
        <a:p>
          <a:r>
            <a:rPr lang="cs-CZ" sz="2000" dirty="0" err="1">
              <a:solidFill>
                <a:schemeClr val="tx1"/>
              </a:solidFill>
              <a:latin typeface="Hind Regular"/>
            </a:rPr>
            <a:t>Nezaop</a:t>
          </a:r>
          <a:r>
            <a:rPr lang="cs-CZ" sz="2000" dirty="0">
              <a:solidFill>
                <a:schemeClr val="tx1"/>
              </a:solidFill>
              <a:latin typeface="Hind Regular"/>
            </a:rPr>
            <a:t>. dítě od 6 do 15 let: </a:t>
          </a:r>
          <a:r>
            <a:rPr lang="cs-CZ" sz="2000" b="1" dirty="0">
              <a:solidFill>
                <a:schemeClr val="tx1"/>
              </a:solidFill>
              <a:latin typeface="Hind Regular"/>
            </a:rPr>
            <a:t>2 900 Kč</a:t>
          </a:r>
          <a:endParaRPr lang="cs-CZ" sz="2000" dirty="0">
            <a:solidFill>
              <a:schemeClr val="tx1"/>
            </a:solidFill>
            <a:latin typeface="Hind Regular"/>
          </a:endParaRPr>
        </a:p>
      </dgm:t>
    </dgm:pt>
    <dgm:pt modelId="{B6D7B3A5-6C89-4061-8484-6FEC934D71DB}" type="parTrans" cxnId="{D46A227D-A130-4DCE-81D8-BF9CD603FD25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1FED6998-75CE-4B51-B0EB-F5A63E85C8A3}" type="sibTrans" cxnId="{D46A227D-A130-4DCE-81D8-BF9CD603FD25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77A53CF0-666C-4508-AE71-807358ECB778}">
      <dgm:prSet custT="1"/>
      <dgm:spPr/>
      <dgm:t>
        <a:bodyPr/>
        <a:lstStyle/>
        <a:p>
          <a:r>
            <a:rPr lang="cs-CZ" sz="2000" dirty="0" err="1">
              <a:solidFill>
                <a:schemeClr val="tx1"/>
              </a:solidFill>
              <a:latin typeface="Hind Regular"/>
            </a:rPr>
            <a:t>Nezaop</a:t>
          </a:r>
          <a:r>
            <a:rPr lang="cs-CZ" sz="2000" dirty="0">
              <a:solidFill>
                <a:schemeClr val="tx1"/>
              </a:solidFill>
              <a:latin typeface="Hind Regular"/>
            </a:rPr>
            <a:t>. dítě od 15 do 26 let: </a:t>
          </a:r>
          <a:r>
            <a:rPr lang="cs-CZ" sz="2000" b="1" dirty="0">
              <a:solidFill>
                <a:schemeClr val="tx1"/>
              </a:solidFill>
              <a:latin typeface="Hind Regular"/>
            </a:rPr>
            <a:t>3 320Kč</a:t>
          </a:r>
          <a:r>
            <a:rPr lang="cs-CZ" sz="2000" dirty="0">
              <a:solidFill>
                <a:schemeClr val="tx1"/>
              </a:solidFill>
              <a:latin typeface="Hind Regular"/>
            </a:rPr>
            <a:t> </a:t>
          </a:r>
        </a:p>
      </dgm:t>
    </dgm:pt>
    <dgm:pt modelId="{28655E71-BD7D-4CAF-BA14-FBD165A17201}" type="parTrans" cxnId="{2734DD9E-C35A-4A8E-9ABC-F549428C019F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5F3FA3B8-92D0-439E-BF75-CB8C8D592033}" type="sibTrans" cxnId="{2734DD9E-C35A-4A8E-9ABC-F549428C019F}">
      <dgm:prSet/>
      <dgm:spPr/>
      <dgm:t>
        <a:bodyPr/>
        <a:lstStyle/>
        <a:p>
          <a:endParaRPr lang="cs-CZ" sz="2000">
            <a:solidFill>
              <a:schemeClr val="tx1"/>
            </a:solidFill>
            <a:latin typeface="Hind Regular"/>
          </a:endParaRPr>
        </a:p>
      </dgm:t>
    </dgm:pt>
    <dgm:pt modelId="{D48F49C6-6381-414B-BEE5-92F579938441}" type="pres">
      <dgm:prSet presAssocID="{7C4FD821-35CE-49F8-8C22-726D5BABEBC6}" presName="linear" presStyleCnt="0">
        <dgm:presLayoutVars>
          <dgm:animLvl val="lvl"/>
          <dgm:resizeHandles val="exact"/>
        </dgm:presLayoutVars>
      </dgm:prSet>
      <dgm:spPr/>
    </dgm:pt>
    <dgm:pt modelId="{DE33CA9F-CF44-4C18-9339-8CBC776689FE}" type="pres">
      <dgm:prSet presAssocID="{18A680E5-E0DF-497A-8150-F5248A77880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FFAE9EB-B0E0-4852-A198-8013F20EDF7F}" type="pres">
      <dgm:prSet presAssocID="{AECAA5AA-E961-4499-9867-A2354BA1A525}" presName="spacer" presStyleCnt="0"/>
      <dgm:spPr/>
    </dgm:pt>
    <dgm:pt modelId="{4B0C0111-4038-48EF-8544-8A9C39422583}" type="pres">
      <dgm:prSet presAssocID="{C3E3F1BE-D9EB-4886-AFE1-442BD1E63CB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C7D22E8-37F5-4922-A0DF-8978BD02115C}" type="pres">
      <dgm:prSet presAssocID="{0CBA5DB4-DC7F-4984-9242-E303C8D08583}" presName="spacer" presStyleCnt="0"/>
      <dgm:spPr/>
    </dgm:pt>
    <dgm:pt modelId="{AC615EB9-9D89-4D49-BE8B-213B66081FAB}" type="pres">
      <dgm:prSet presAssocID="{AD0C4151-2FB8-4C70-AB78-F5D4BAD3491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56987FF-EA69-402E-BC23-64EB1C22D065}" type="pres">
      <dgm:prSet presAssocID="{B1308F4A-6A5E-45DB-A225-5CCAA7359AFB}" presName="spacer" presStyleCnt="0"/>
      <dgm:spPr/>
    </dgm:pt>
    <dgm:pt modelId="{0C270FE3-98B2-495F-BC91-A2076C04A659}" type="pres">
      <dgm:prSet presAssocID="{A3280C50-16CF-4D64-86EB-C9C6CB46F9A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09002A5-E98E-4EEC-A70E-1B736564579B}" type="pres">
      <dgm:prSet presAssocID="{84642E85-87F7-4924-8D89-5D18DEAA9214}" presName="spacer" presStyleCnt="0"/>
      <dgm:spPr/>
    </dgm:pt>
    <dgm:pt modelId="{14292C05-8EA6-417A-99B5-1F2A8B395A8D}" type="pres">
      <dgm:prSet presAssocID="{B487F036-F24C-4328-B7C2-7579FB7B1434}" presName="parentText" presStyleLbl="node1" presStyleIdx="4" presStyleCnt="6" custLinFactNeighborY="50503">
        <dgm:presLayoutVars>
          <dgm:chMax val="0"/>
          <dgm:bulletEnabled val="1"/>
        </dgm:presLayoutVars>
      </dgm:prSet>
      <dgm:spPr/>
    </dgm:pt>
    <dgm:pt modelId="{758E9BFD-6D5E-4C5D-9FD9-EBCBA3D5BD1A}" type="pres">
      <dgm:prSet presAssocID="{1FED6998-75CE-4B51-B0EB-F5A63E85C8A3}" presName="spacer" presStyleCnt="0"/>
      <dgm:spPr/>
    </dgm:pt>
    <dgm:pt modelId="{A70135E6-0833-4903-8E07-EA7EC449AA58}" type="pres">
      <dgm:prSet presAssocID="{77A53CF0-666C-4508-AE71-807358ECB77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0835EF0E-1BD4-48E1-B74E-9CD3BD386B48}" type="presOf" srcId="{77A53CF0-666C-4508-AE71-807358ECB778}" destId="{A70135E6-0833-4903-8E07-EA7EC449AA58}" srcOrd="0" destOrd="0" presId="urn:microsoft.com/office/officeart/2005/8/layout/vList2"/>
    <dgm:cxn modelId="{C36F2119-1760-4758-9C92-7C574DE047EA}" srcId="{7C4FD821-35CE-49F8-8C22-726D5BABEBC6}" destId="{C3E3F1BE-D9EB-4886-AFE1-442BD1E63CB6}" srcOrd="1" destOrd="0" parTransId="{4B661ADE-CD2E-471C-B08D-F96444A462E7}" sibTransId="{0CBA5DB4-DC7F-4984-9242-E303C8D08583}"/>
    <dgm:cxn modelId="{8FA5CC1A-9893-496B-811E-27707F707909}" type="presOf" srcId="{C3E3F1BE-D9EB-4886-AFE1-442BD1E63CB6}" destId="{4B0C0111-4038-48EF-8544-8A9C39422583}" srcOrd="0" destOrd="0" presId="urn:microsoft.com/office/officeart/2005/8/layout/vList2"/>
    <dgm:cxn modelId="{1CA18927-3FFD-4BA2-A098-A20CB46B2454}" srcId="{7C4FD821-35CE-49F8-8C22-726D5BABEBC6}" destId="{A3280C50-16CF-4D64-86EB-C9C6CB46F9A7}" srcOrd="3" destOrd="0" parTransId="{C5B9C102-DDCE-4AB9-A29B-A9CD8517CDD9}" sibTransId="{84642E85-87F7-4924-8D89-5D18DEAA9214}"/>
    <dgm:cxn modelId="{F3D2B94F-6A2E-40A3-9AF7-703515EBF4B1}" srcId="{7C4FD821-35CE-49F8-8C22-726D5BABEBC6}" destId="{AD0C4151-2FB8-4C70-AB78-F5D4BAD34919}" srcOrd="2" destOrd="0" parTransId="{FEF50C15-CB9E-4A67-8C1E-F75178BA74CE}" sibTransId="{B1308F4A-6A5E-45DB-A225-5CCAA7359AFB}"/>
    <dgm:cxn modelId="{11DFFB6B-E0CA-451A-A214-94C21A89E132}" type="presOf" srcId="{18A680E5-E0DF-497A-8150-F5248A778806}" destId="{DE33CA9F-CF44-4C18-9339-8CBC776689FE}" srcOrd="0" destOrd="0" presId="urn:microsoft.com/office/officeart/2005/8/layout/vList2"/>
    <dgm:cxn modelId="{36693972-D4F6-41C0-BA15-A64C388CC87C}" type="presOf" srcId="{AD0C4151-2FB8-4C70-AB78-F5D4BAD34919}" destId="{AC615EB9-9D89-4D49-BE8B-213B66081FAB}" srcOrd="0" destOrd="0" presId="urn:microsoft.com/office/officeart/2005/8/layout/vList2"/>
    <dgm:cxn modelId="{D46A227D-A130-4DCE-81D8-BF9CD603FD25}" srcId="{7C4FD821-35CE-49F8-8C22-726D5BABEBC6}" destId="{B487F036-F24C-4328-B7C2-7579FB7B1434}" srcOrd="4" destOrd="0" parTransId="{B6D7B3A5-6C89-4061-8484-6FEC934D71DB}" sibTransId="{1FED6998-75CE-4B51-B0EB-F5A63E85C8A3}"/>
    <dgm:cxn modelId="{F729498F-2887-4BA6-8CFD-AF060F4D005C}" type="presOf" srcId="{B487F036-F24C-4328-B7C2-7579FB7B1434}" destId="{14292C05-8EA6-417A-99B5-1F2A8B395A8D}" srcOrd="0" destOrd="0" presId="urn:microsoft.com/office/officeart/2005/8/layout/vList2"/>
    <dgm:cxn modelId="{2734DD9E-C35A-4A8E-9ABC-F549428C019F}" srcId="{7C4FD821-35CE-49F8-8C22-726D5BABEBC6}" destId="{77A53CF0-666C-4508-AE71-807358ECB778}" srcOrd="5" destOrd="0" parTransId="{28655E71-BD7D-4CAF-BA14-FBD165A17201}" sibTransId="{5F3FA3B8-92D0-439E-BF75-CB8C8D592033}"/>
    <dgm:cxn modelId="{54C732AE-3A8C-4215-AEB6-1D48B0163F1B}" type="presOf" srcId="{A3280C50-16CF-4D64-86EB-C9C6CB46F9A7}" destId="{0C270FE3-98B2-495F-BC91-A2076C04A659}" srcOrd="0" destOrd="0" presId="urn:microsoft.com/office/officeart/2005/8/layout/vList2"/>
    <dgm:cxn modelId="{FC3D7DE5-A858-492E-9B07-4277422043E3}" type="presOf" srcId="{7C4FD821-35CE-49F8-8C22-726D5BABEBC6}" destId="{D48F49C6-6381-414B-BEE5-92F579938441}" srcOrd="0" destOrd="0" presId="urn:microsoft.com/office/officeart/2005/8/layout/vList2"/>
    <dgm:cxn modelId="{77B57CED-5A77-47B0-A826-201F573F19C7}" srcId="{7C4FD821-35CE-49F8-8C22-726D5BABEBC6}" destId="{18A680E5-E0DF-497A-8150-F5248A778806}" srcOrd="0" destOrd="0" parTransId="{9796DE92-BC61-479D-9E06-B1F51EFDEFAB}" sibTransId="{AECAA5AA-E961-4499-9867-A2354BA1A525}"/>
    <dgm:cxn modelId="{0A45B0C1-84B8-42AC-9B12-2A08087E3256}" type="presParOf" srcId="{D48F49C6-6381-414B-BEE5-92F579938441}" destId="{DE33CA9F-CF44-4C18-9339-8CBC776689FE}" srcOrd="0" destOrd="0" presId="urn:microsoft.com/office/officeart/2005/8/layout/vList2"/>
    <dgm:cxn modelId="{F1265C23-731C-47D3-AC66-78F49818942D}" type="presParOf" srcId="{D48F49C6-6381-414B-BEE5-92F579938441}" destId="{6FFAE9EB-B0E0-4852-A198-8013F20EDF7F}" srcOrd="1" destOrd="0" presId="urn:microsoft.com/office/officeart/2005/8/layout/vList2"/>
    <dgm:cxn modelId="{3C32FC35-ED86-4349-9391-A255CDFE1F4F}" type="presParOf" srcId="{D48F49C6-6381-414B-BEE5-92F579938441}" destId="{4B0C0111-4038-48EF-8544-8A9C39422583}" srcOrd="2" destOrd="0" presId="urn:microsoft.com/office/officeart/2005/8/layout/vList2"/>
    <dgm:cxn modelId="{68FDBC00-7778-468F-973E-8562CCF533D2}" type="presParOf" srcId="{D48F49C6-6381-414B-BEE5-92F579938441}" destId="{0C7D22E8-37F5-4922-A0DF-8978BD02115C}" srcOrd="3" destOrd="0" presId="urn:microsoft.com/office/officeart/2005/8/layout/vList2"/>
    <dgm:cxn modelId="{F1C2275F-F180-48E0-92F4-767CFF6A3CE0}" type="presParOf" srcId="{D48F49C6-6381-414B-BEE5-92F579938441}" destId="{AC615EB9-9D89-4D49-BE8B-213B66081FAB}" srcOrd="4" destOrd="0" presId="urn:microsoft.com/office/officeart/2005/8/layout/vList2"/>
    <dgm:cxn modelId="{246E16A4-5A4E-43B9-A944-70BD9769B360}" type="presParOf" srcId="{D48F49C6-6381-414B-BEE5-92F579938441}" destId="{A56987FF-EA69-402E-BC23-64EB1C22D065}" srcOrd="5" destOrd="0" presId="urn:microsoft.com/office/officeart/2005/8/layout/vList2"/>
    <dgm:cxn modelId="{2A5208BE-DE0B-421E-B725-580F763C004F}" type="presParOf" srcId="{D48F49C6-6381-414B-BEE5-92F579938441}" destId="{0C270FE3-98B2-495F-BC91-A2076C04A659}" srcOrd="6" destOrd="0" presId="urn:microsoft.com/office/officeart/2005/8/layout/vList2"/>
    <dgm:cxn modelId="{E71290E8-07C0-4836-8A5D-108477127F62}" type="presParOf" srcId="{D48F49C6-6381-414B-BEE5-92F579938441}" destId="{E09002A5-E98E-4EEC-A70E-1B736564579B}" srcOrd="7" destOrd="0" presId="urn:microsoft.com/office/officeart/2005/8/layout/vList2"/>
    <dgm:cxn modelId="{49DFC3EC-A5BC-4E3F-A84A-DC6D9D2224B1}" type="presParOf" srcId="{D48F49C6-6381-414B-BEE5-92F579938441}" destId="{14292C05-8EA6-417A-99B5-1F2A8B395A8D}" srcOrd="8" destOrd="0" presId="urn:microsoft.com/office/officeart/2005/8/layout/vList2"/>
    <dgm:cxn modelId="{77C9327C-93A8-4C39-825C-583B12F28EA0}" type="presParOf" srcId="{D48F49C6-6381-414B-BEE5-92F579938441}" destId="{758E9BFD-6D5E-4C5D-9FD9-EBCBA3D5BD1A}" srcOrd="9" destOrd="0" presId="urn:microsoft.com/office/officeart/2005/8/layout/vList2"/>
    <dgm:cxn modelId="{3AC5CF4E-B197-4E77-B8B8-71B15F31AB32}" type="presParOf" srcId="{D48F49C6-6381-414B-BEE5-92F579938441}" destId="{A70135E6-0833-4903-8E07-EA7EC449AA5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9885C-56D7-4B0B-BF33-73AB265BD2F3}">
      <dsp:nvSpPr>
        <dsp:cNvPr id="0" name=""/>
        <dsp:cNvSpPr/>
      </dsp:nvSpPr>
      <dsp:spPr>
        <a:xfrm rot="16200000">
          <a:off x="-4778" y="5654"/>
          <a:ext cx="2287394" cy="2276085"/>
        </a:xfrm>
        <a:prstGeom prst="flowChartManualOperati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  <a:latin typeface="Hind Regular"/>
            </a:rPr>
            <a:t>Příspěvek na živobytí</a:t>
          </a:r>
        </a:p>
      </dsp:txBody>
      <dsp:txXfrm rot="5400000">
        <a:off x="877" y="457478"/>
        <a:ext cx="2276085" cy="1372436"/>
      </dsp:txXfrm>
    </dsp:sp>
    <dsp:sp modelId="{361BAF0F-9840-4ACB-89B9-7096B332D4AD}">
      <dsp:nvSpPr>
        <dsp:cNvPr id="0" name=""/>
        <dsp:cNvSpPr/>
      </dsp:nvSpPr>
      <dsp:spPr>
        <a:xfrm rot="16200000">
          <a:off x="2442013" y="5654"/>
          <a:ext cx="2287394" cy="2276085"/>
        </a:xfrm>
        <a:prstGeom prst="flowChartManualOperation">
          <a:avLst/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solidFill>
                <a:schemeClr val="tx1"/>
              </a:solidFill>
              <a:latin typeface="Hind Regular"/>
            </a:rPr>
            <a:t>Doplatek na bydlení</a:t>
          </a:r>
        </a:p>
      </dsp:txBody>
      <dsp:txXfrm rot="5400000">
        <a:off x="2447668" y="457478"/>
        <a:ext cx="2276085" cy="1372436"/>
      </dsp:txXfrm>
    </dsp:sp>
    <dsp:sp modelId="{12288F3D-B421-4DC8-A119-B54424D91B44}">
      <dsp:nvSpPr>
        <dsp:cNvPr id="0" name=""/>
        <dsp:cNvSpPr/>
      </dsp:nvSpPr>
      <dsp:spPr>
        <a:xfrm rot="16200000">
          <a:off x="4888804" y="5654"/>
          <a:ext cx="2287394" cy="2276085"/>
        </a:xfrm>
        <a:prstGeom prst="flowChartManualOperation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solidFill>
                <a:schemeClr val="tx1"/>
              </a:solidFill>
              <a:latin typeface="Hind Regular"/>
            </a:rPr>
            <a:t>Mimořádná okamžitá pomoc</a:t>
          </a:r>
        </a:p>
      </dsp:txBody>
      <dsp:txXfrm rot="5400000">
        <a:off x="4894459" y="457478"/>
        <a:ext cx="2276085" cy="1372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DA79F7-5C17-4E68-8C87-5B30C3A18F20}">
      <dsp:nvSpPr>
        <dsp:cNvPr id="0" name=""/>
        <dsp:cNvSpPr/>
      </dsp:nvSpPr>
      <dsp:spPr>
        <a:xfrm>
          <a:off x="582501" y="0"/>
          <a:ext cx="6601682" cy="2233032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81F9B4-7197-4329-98FC-561B3A0C6902}">
      <dsp:nvSpPr>
        <dsp:cNvPr id="0" name=""/>
        <dsp:cNvSpPr/>
      </dsp:nvSpPr>
      <dsp:spPr>
        <a:xfrm>
          <a:off x="1774800" y="648070"/>
          <a:ext cx="3959844" cy="8932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chemeClr val="tx1"/>
              </a:solidFill>
              <a:latin typeface="Hind Regular"/>
            </a:rPr>
            <a:t>Existenční minimum: 2 980 Kč</a:t>
          </a:r>
        </a:p>
      </dsp:txBody>
      <dsp:txXfrm>
        <a:off x="1818403" y="691673"/>
        <a:ext cx="3872638" cy="8060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3CA9F-CF44-4C18-9339-8CBC776689FE}">
      <dsp:nvSpPr>
        <dsp:cNvPr id="0" name=""/>
        <dsp:cNvSpPr/>
      </dsp:nvSpPr>
      <dsp:spPr>
        <a:xfrm>
          <a:off x="0" y="7992"/>
          <a:ext cx="8568951" cy="56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Hind Regular"/>
            </a:rPr>
            <a:t>Jednotlivec: </a:t>
          </a:r>
          <a:r>
            <a:rPr lang="cs-CZ" sz="2000" b="1" kern="1200" dirty="0">
              <a:solidFill>
                <a:schemeClr val="tx1"/>
              </a:solidFill>
              <a:latin typeface="Hind Regular"/>
            </a:rPr>
            <a:t>4 620Kč</a:t>
          </a:r>
          <a:endParaRPr lang="cs-CZ" sz="2000" kern="1200" dirty="0">
            <a:solidFill>
              <a:schemeClr val="tx1"/>
            </a:solidFill>
            <a:latin typeface="Hind Regular"/>
          </a:endParaRPr>
        </a:p>
      </dsp:txBody>
      <dsp:txXfrm>
        <a:off x="27415" y="35407"/>
        <a:ext cx="8514121" cy="506770"/>
      </dsp:txXfrm>
    </dsp:sp>
    <dsp:sp modelId="{4B0C0111-4038-48EF-8544-8A9C39422583}">
      <dsp:nvSpPr>
        <dsp:cNvPr id="0" name=""/>
        <dsp:cNvSpPr/>
      </dsp:nvSpPr>
      <dsp:spPr>
        <a:xfrm>
          <a:off x="0" y="655992"/>
          <a:ext cx="8568951" cy="56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Hind Regular"/>
            </a:rPr>
            <a:t>První osoba v domácnosti: </a:t>
          </a:r>
          <a:r>
            <a:rPr lang="cs-CZ" sz="2000" b="1" kern="1200" dirty="0">
              <a:solidFill>
                <a:schemeClr val="tx1"/>
              </a:solidFill>
              <a:latin typeface="Hind Regular"/>
            </a:rPr>
            <a:t>4 250Kč</a:t>
          </a:r>
          <a:endParaRPr lang="cs-CZ" sz="2000" kern="1200" dirty="0">
            <a:solidFill>
              <a:schemeClr val="tx1"/>
            </a:solidFill>
            <a:latin typeface="Hind Regular"/>
          </a:endParaRPr>
        </a:p>
      </dsp:txBody>
      <dsp:txXfrm>
        <a:off x="27415" y="683407"/>
        <a:ext cx="8514121" cy="506770"/>
      </dsp:txXfrm>
    </dsp:sp>
    <dsp:sp modelId="{AC615EB9-9D89-4D49-BE8B-213B66081FAB}">
      <dsp:nvSpPr>
        <dsp:cNvPr id="0" name=""/>
        <dsp:cNvSpPr/>
      </dsp:nvSpPr>
      <dsp:spPr>
        <a:xfrm>
          <a:off x="0" y="1303992"/>
          <a:ext cx="8568951" cy="56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Hind Regular"/>
            </a:rPr>
            <a:t>Další osoba v domácnosti, která není nezaopatřeným dítětem: </a:t>
          </a:r>
          <a:r>
            <a:rPr lang="cs-CZ" sz="2000" b="1" kern="1200" dirty="0">
              <a:solidFill>
                <a:schemeClr val="tx1"/>
              </a:solidFill>
              <a:latin typeface="Hind Regular"/>
            </a:rPr>
            <a:t>3 840 Kč</a:t>
          </a:r>
        </a:p>
      </dsp:txBody>
      <dsp:txXfrm>
        <a:off x="27415" y="1331407"/>
        <a:ext cx="8514121" cy="506770"/>
      </dsp:txXfrm>
    </dsp:sp>
    <dsp:sp modelId="{0C270FE3-98B2-495F-BC91-A2076C04A659}">
      <dsp:nvSpPr>
        <dsp:cNvPr id="0" name=""/>
        <dsp:cNvSpPr/>
      </dsp:nvSpPr>
      <dsp:spPr>
        <a:xfrm>
          <a:off x="0" y="1951992"/>
          <a:ext cx="8568951" cy="56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Hind Regular"/>
            </a:rPr>
            <a:t>Nezaopatřené dítě do 6 let: </a:t>
          </a:r>
          <a:r>
            <a:rPr lang="cs-CZ" sz="2000" b="1" kern="1200" dirty="0">
              <a:solidFill>
                <a:schemeClr val="tx1"/>
              </a:solidFill>
              <a:latin typeface="Hind Regular"/>
            </a:rPr>
            <a:t>2 360Kč</a:t>
          </a:r>
          <a:endParaRPr lang="cs-CZ" sz="2000" kern="1200" dirty="0">
            <a:solidFill>
              <a:schemeClr val="tx1"/>
            </a:solidFill>
            <a:latin typeface="Hind Regular"/>
          </a:endParaRPr>
        </a:p>
      </dsp:txBody>
      <dsp:txXfrm>
        <a:off x="27415" y="1979407"/>
        <a:ext cx="8514121" cy="506770"/>
      </dsp:txXfrm>
    </dsp:sp>
    <dsp:sp modelId="{14292C05-8EA6-417A-99B5-1F2A8B395A8D}">
      <dsp:nvSpPr>
        <dsp:cNvPr id="0" name=""/>
        <dsp:cNvSpPr/>
      </dsp:nvSpPr>
      <dsp:spPr>
        <a:xfrm>
          <a:off x="0" y="2643627"/>
          <a:ext cx="8568951" cy="56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 err="1">
              <a:solidFill>
                <a:schemeClr val="tx1"/>
              </a:solidFill>
              <a:latin typeface="Hind Regular"/>
            </a:rPr>
            <a:t>Nezaop</a:t>
          </a:r>
          <a:r>
            <a:rPr lang="cs-CZ" sz="2000" kern="1200" dirty="0">
              <a:solidFill>
                <a:schemeClr val="tx1"/>
              </a:solidFill>
              <a:latin typeface="Hind Regular"/>
            </a:rPr>
            <a:t>. dítě od 6 do 15 let: </a:t>
          </a:r>
          <a:r>
            <a:rPr lang="cs-CZ" sz="2000" b="1" kern="1200" dirty="0">
              <a:solidFill>
                <a:schemeClr val="tx1"/>
              </a:solidFill>
              <a:latin typeface="Hind Regular"/>
            </a:rPr>
            <a:t>2 900 Kč</a:t>
          </a:r>
          <a:endParaRPr lang="cs-CZ" sz="2000" kern="1200" dirty="0">
            <a:solidFill>
              <a:schemeClr val="tx1"/>
            </a:solidFill>
            <a:latin typeface="Hind Regular"/>
          </a:endParaRPr>
        </a:p>
      </dsp:txBody>
      <dsp:txXfrm>
        <a:off x="27415" y="2671042"/>
        <a:ext cx="8514121" cy="506770"/>
      </dsp:txXfrm>
    </dsp:sp>
    <dsp:sp modelId="{A70135E6-0833-4903-8E07-EA7EC449AA58}">
      <dsp:nvSpPr>
        <dsp:cNvPr id="0" name=""/>
        <dsp:cNvSpPr/>
      </dsp:nvSpPr>
      <dsp:spPr>
        <a:xfrm>
          <a:off x="0" y="3247992"/>
          <a:ext cx="8568951" cy="561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 err="1">
              <a:solidFill>
                <a:schemeClr val="tx1"/>
              </a:solidFill>
              <a:latin typeface="Hind Regular"/>
            </a:rPr>
            <a:t>Nezaop</a:t>
          </a:r>
          <a:r>
            <a:rPr lang="cs-CZ" sz="2000" kern="1200" dirty="0">
              <a:solidFill>
                <a:schemeClr val="tx1"/>
              </a:solidFill>
              <a:latin typeface="Hind Regular"/>
            </a:rPr>
            <a:t>. dítě od 15 do 26 let: </a:t>
          </a:r>
          <a:r>
            <a:rPr lang="cs-CZ" sz="2000" b="1" kern="1200" dirty="0">
              <a:solidFill>
                <a:schemeClr val="tx1"/>
              </a:solidFill>
              <a:latin typeface="Hind Regular"/>
            </a:rPr>
            <a:t>3 320Kč</a:t>
          </a:r>
          <a:r>
            <a:rPr lang="cs-CZ" sz="2000" kern="1200" dirty="0">
              <a:solidFill>
                <a:schemeClr val="tx1"/>
              </a:solidFill>
              <a:latin typeface="Hind Regular"/>
            </a:rPr>
            <a:t> </a:t>
          </a:r>
        </a:p>
      </dsp:txBody>
      <dsp:txXfrm>
        <a:off x="27415" y="3275407"/>
        <a:ext cx="8514121" cy="506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DBB545F-9D43-4AAA-90C9-33072A0929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0251D1-7C28-4985-806A-8E5EC5B23A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0CC4A-17F4-454B-81F2-75DF69D343DB}" type="datetimeFigureOut">
              <a:rPr lang="cs-CZ" smtClean="0"/>
              <a:pPr/>
              <a:t>09.09.2022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45AD217-ABA7-44FD-ACCB-EF9029DE80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C37F96-D703-4CC7-ADDF-F1775070E9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4DA88-02AF-4FC5-889B-98F23C351BA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1878473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5BB9-894C-40C9-86A7-F2C95FCBA8BC}" type="datetimeFigureOut">
              <a:rPr lang="cs-CZ" smtClean="0"/>
              <a:pPr/>
              <a:t>09.09.2022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A4E33-8944-489A-9842-0B217D5C3D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52453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A4E33-8944-489A-9842-0B217D5C3D34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F4AFC-3055-4F81-BECD-8850152D2C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>
            <a:extLst>
              <a:ext uri="{FF2B5EF4-FFF2-40B4-BE49-F238E27FC236}">
                <a16:creationId xmlns:a16="http://schemas.microsoft.com/office/drawing/2014/main" id="{39AB3988-575A-4524-969C-0E5353804CC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449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958FF7-4AA4-42DC-A184-EC5BB2AA5D2A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6411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3AE3434-64AD-432E-A9F4-A35272486F12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48658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EB6DCD-A1FC-42C2-A0D2-FF44A7D9DBFD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097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5622BD-554E-4116-BFB6-B6C54EDEF9FE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16EE82E5-11AF-4781-BB49-004B105C5098}" type="slidenum">
              <a:rPr lang="cs-CZ" altLang="cs-CZ">
                <a:solidFill>
                  <a:srgbClr val="FFFFFF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cs-CZ" altLang="cs-CZ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8032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8DAB204-8428-49EB-BB27-5FA4206A2336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1949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C334ED2-7BB3-4D79-B922-A4C00BDDF011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83C6B39-2D4D-4377-9916-B5DB66140D28}" type="slidenum">
              <a:rPr lang="cs-CZ" altLang="cs-CZ">
                <a:solidFill>
                  <a:srgbClr val="FFFFFF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cs-CZ" altLang="cs-CZ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1783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4F7FBD-7974-4DD9-8A02-77C00ABB6AED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9116E9DC-66F6-4FAF-9A38-F095C22EE8C3}" type="slidenum">
              <a:rPr lang="cs-CZ" altLang="cs-CZ">
                <a:solidFill>
                  <a:srgbClr val="FFFFFF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cs-CZ" altLang="cs-CZ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6731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FC4DFB5-E2C6-48F6-A5D3-986B181ADD2D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4220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DAEBF33-6D01-4AF9-9BD9-421D6CF9B9AE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444D4F4-52C4-49BA-B87A-F677698DE161}" type="slidenum">
              <a:rPr lang="cs-CZ" altLang="cs-CZ">
                <a:solidFill>
                  <a:srgbClr val="FFFFFF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cs-CZ" altLang="cs-CZ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9961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39610AE-3A3B-4570-A6D0-5E863B0820A7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8002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BB9B6C-9499-4226-B709-E89A6BA977D5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24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9144000" cy="18000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E9C0D-A831-4BF3-AF29-E7747B954159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/>
            </a:lvl1pPr>
          </a:lstStyle>
          <a:p>
            <a:fld id="{62E37861-9CFB-4DB0-8326-6C6A95B08EB6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2123728" y="404664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n>
                  <a:noFill/>
                </a:ln>
                <a:latin typeface="Hind Regular" pitchFamily="2" charset="-18"/>
                <a:cs typeface="Hind Regular" pitchFamily="2" charset="-18"/>
              </a:rPr>
              <a:t>Jabok – Vyšší odborná škola</a:t>
            </a:r>
          </a:p>
          <a:p>
            <a:r>
              <a:rPr lang="cs-CZ" sz="3200" b="1" dirty="0">
                <a:ln>
                  <a:noFill/>
                </a:ln>
                <a:latin typeface="Hind Regular" pitchFamily="2" charset="-18"/>
                <a:cs typeface="Hind Regular" pitchFamily="2" charset="-18"/>
              </a:rPr>
              <a:t>sociálně pedagogická a teologická</a:t>
            </a:r>
          </a:p>
        </p:txBody>
      </p:sp>
      <p:pic>
        <p:nvPicPr>
          <p:cNvPr id="8" name="Obrázek 7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1622606" cy="1559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55576" y="3429000"/>
            <a:ext cx="7931224" cy="2697163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83DCA-BA36-4FE1-A845-4F213541F8FD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1" name="Obrázek 10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988840"/>
            <a:ext cx="2057400" cy="4137323"/>
          </a:xfrm>
        </p:spPr>
        <p:txBody>
          <a:bodyPr vert="eaVert"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988840"/>
            <a:ext cx="6019800" cy="4137323"/>
          </a:xfrm>
        </p:spPr>
        <p:txBody>
          <a:bodyPr vert="eaVert"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  <a:lvl2pPr>
              <a:defRPr>
                <a:latin typeface="Hind Regular" pitchFamily="2" charset="-18"/>
                <a:cs typeface="Hind Regular" pitchFamily="2" charset="-18"/>
              </a:defRPr>
            </a:lvl2pPr>
            <a:lvl3pPr>
              <a:defRPr>
                <a:latin typeface="Hind Regular" pitchFamily="2" charset="-18"/>
                <a:cs typeface="Hind Regular" pitchFamily="2" charset="-18"/>
              </a:defRPr>
            </a:lvl3pPr>
            <a:lvl4pPr>
              <a:defRPr>
                <a:latin typeface="Hind Regular" pitchFamily="2" charset="-18"/>
                <a:cs typeface="Hind Regular" pitchFamily="2" charset="-18"/>
              </a:defRPr>
            </a:lvl4pPr>
            <a:lvl5pPr>
              <a:defRPr>
                <a:latin typeface="Hind Regular" pitchFamily="2" charset="-18"/>
                <a:cs typeface="Hind Regular" pitchFamily="2" charset="-18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7238-A390-436A-AD29-DB5321681A2F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1" name="Obrázek 10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5760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556792"/>
            <a:ext cx="7931224" cy="4425355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55C81-6840-4EA5-B321-54D6ABBBB49A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9" name="TextovéPole 8"/>
          <p:cNvSpPr txBox="1"/>
          <p:nvPr userDrawn="1"/>
        </p:nvSpPr>
        <p:spPr>
          <a:xfrm>
            <a:off x="782486" y="625448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 8, 120 00 Praha 2, tel.: +420 211 222 440</a:t>
            </a:r>
          </a:p>
          <a:p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www.jabok.cz</a:t>
            </a:r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077-5DF7-413D-8223-B3A10273BD38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1" name="Obrázek 10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 8, 120 00 Praha 2, tel.: +420 211 222 440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25960"/>
            <a:ext cx="8229600" cy="1143000"/>
          </a:xfrm>
        </p:spPr>
        <p:txBody>
          <a:bodyPr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3212976"/>
            <a:ext cx="4038600" cy="2913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3212976"/>
            <a:ext cx="4038600" cy="2913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2F39-4E20-4709-AF12-84A6FE6F96FC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2" name="Obrázek 11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3" name="TextovéPole 12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</a:t>
            </a:r>
            <a:r>
              <a:rPr lang="cs-CZ" sz="1200" kern="1200" baseline="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211 222 441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8803"/>
            <a:ext cx="8229600" cy="1143000"/>
          </a:xfrm>
        </p:spPr>
        <p:txBody>
          <a:bodyPr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1492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3056"/>
            <a:ext cx="4040188" cy="21931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31492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3933056"/>
            <a:ext cx="4041775" cy="21931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39CA-F613-461D-BE69-4653088F021D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4" name="Obrázek 13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5" name="TextovéPole 14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143000"/>
          </a:xfrm>
        </p:spPr>
        <p:txBody>
          <a:bodyPr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C22E-EDDF-4C73-9EEC-E2277EB4D253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0" name="Obrázek 9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1" name="TextovéPole 10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0679F-FFC8-458A-A2F4-EB614CCDDA21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Obdélník 4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číslo snímku 5"/>
          <p:cNvSpPr txBox="1">
            <a:spLocks/>
          </p:cNvSpPr>
          <p:nvPr userDrawn="1"/>
        </p:nvSpPr>
        <p:spPr>
          <a:xfrm>
            <a:off x="8468816" y="6376243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9" name="Obrázek 8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28850"/>
            <a:ext cx="683299" cy="656534"/>
          </a:xfrm>
          <a:prstGeom prst="rect">
            <a:avLst/>
          </a:prstGeom>
        </p:spPr>
      </p:pic>
      <p:sp>
        <p:nvSpPr>
          <p:cNvPr id="10" name="TextovéPole 9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0691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916832"/>
            <a:ext cx="5111750" cy="42093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212976"/>
            <a:ext cx="3008313" cy="291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7D60-CBC2-48F8-A517-02E8AF517480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2" name="Obrázek 11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3" name="TextovéPole 12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988839"/>
            <a:ext cx="5486400" cy="2738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F6508-F70E-41B4-B9ED-A7003E895728}" type="datetime1">
              <a:rPr lang="cs-CZ" smtClean="0"/>
              <a:pPr/>
              <a:t>09.09.2022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2" name="Obrázek 11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3" name="TextovéPole 12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0" y="1340768"/>
            <a:ext cx="1800000" cy="5517232"/>
          </a:xfrm>
          <a:prstGeom prst="rect">
            <a:avLst/>
          </a:prstGeom>
          <a:solidFill>
            <a:srgbClr val="FFF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39552" y="1257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628800"/>
            <a:ext cx="793122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fld id="{CB0D5FD9-3C04-44DA-9D63-B7598933CB24}" type="datetime1">
              <a:rPr lang="cs-CZ" smtClean="0"/>
              <a:pPr/>
              <a:t>09.09.2022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16416" y="6356350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fld id="{6A5633A1-5521-476C-9400-8F170BE21740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baseline="0">
          <a:solidFill>
            <a:schemeClr val="tx1"/>
          </a:solidFill>
          <a:latin typeface="Hind Bold" pitchFamily="2" charset="-1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sv.cz/pomoc-v-hmotne-nouz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sv.cz/web/cz/davky-a-prispevky#davky-ve-financni-nouzi" TargetMode="External"/><Relationship Id="rId2" Type="http://schemas.openxmlformats.org/officeDocument/2006/relationships/hyperlink" Target="https://www.mpsv.cz/zivotni-a-existencni-minimum-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cs/photos/pen%C3%ADze-pen%C3%ADze-tower-mince-euro-218033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b="1" dirty="0"/>
              <a:t>10. Dávky v hmotné nouzi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Sociální politika 2</a:t>
            </a:r>
          </a:p>
          <a:p>
            <a:endParaRPr lang="cs-CZ" dirty="0"/>
          </a:p>
          <a:p>
            <a:r>
              <a:rPr lang="cs-CZ" sz="2400" dirty="0"/>
              <a:t>Mgr. Jan Matěj Bejček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4566E1C-67A8-4FCF-85C7-157F13081D4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1600" y="5852138"/>
            <a:ext cx="2880320" cy="87099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F156362-A53D-44EC-BE5A-EC2DE35A4A9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5661248"/>
            <a:ext cx="4488359" cy="9961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355903" y="1628800"/>
            <a:ext cx="8464569" cy="305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/>
          <a:lstStyle>
            <a:lvl1pPr marL="546100" indent="-409575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Hind Regular"/>
              </a:rPr>
              <a:t>Výše příspěvku na živobytí se stanoví jako </a:t>
            </a:r>
            <a:r>
              <a:rPr lang="cs-CZ" altLang="cs-CZ" sz="2200" b="1" dirty="0">
                <a:latin typeface="Hind Regular"/>
              </a:rPr>
              <a:t>rozdíl mezi živobytím osoby/společně posuzovaných osob a příjmem osoby/společně posuzovaných osob, který je snížený o přiměřené náklady na bydlení</a:t>
            </a:r>
            <a:r>
              <a:rPr lang="cs-CZ" altLang="cs-CZ" sz="2200" dirty="0">
                <a:latin typeface="Hind Regular"/>
              </a:rPr>
              <a:t>.</a:t>
            </a:r>
          </a:p>
          <a:p>
            <a:pPr marL="136525" indent="0" algn="just" eaLnBrk="1" hangingPunct="1">
              <a:spcBef>
                <a:spcPts val="600"/>
              </a:spcBef>
              <a:buSzPct val="65000"/>
              <a:buNone/>
            </a:pPr>
            <a:endParaRPr lang="cs-CZ" altLang="cs-CZ" sz="2200" dirty="0">
              <a:latin typeface="Hind Regular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17327" y="404664"/>
            <a:ext cx="8392478" cy="85486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>
              <a:defRPr/>
            </a:pPr>
            <a:r>
              <a:rPr lang="cs-CZ" sz="3500" b="1" kern="0" dirty="0">
                <a:solidFill>
                  <a:schemeClr val="tx1"/>
                </a:solidFill>
                <a:latin typeface="Hind Bold"/>
              </a:rPr>
              <a:t>Výše příspěvku na živobytí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0765" y="3415866"/>
            <a:ext cx="3789040" cy="2526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ovéPole 2"/>
          <p:cNvSpPr txBox="1"/>
          <p:nvPr/>
        </p:nvSpPr>
        <p:spPr>
          <a:xfrm>
            <a:off x="5004048" y="3501008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Hind Regular"/>
              </a:rPr>
              <a:t>Obr. 1</a:t>
            </a:r>
          </a:p>
        </p:txBody>
      </p:sp>
    </p:spTree>
    <p:extLst>
      <p:ext uri="{BB962C8B-B14F-4D97-AF65-F5344CB8AC3E}">
        <p14:creationId xmlns:p14="http://schemas.microsoft.com/office/powerpoint/2010/main" val="30831569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4F1C1C-F6A0-48B4-A435-A40E9247F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09" y="332656"/>
            <a:ext cx="8297561" cy="753515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Snížení výše příspěvku na živobytí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41590E-575D-4440-9DBF-D67C31079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799" y="1556792"/>
            <a:ext cx="8297562" cy="4176464"/>
          </a:xfrm>
        </p:spPr>
        <p:txBody>
          <a:bodyPr>
            <a:normAutofit/>
          </a:bodyPr>
          <a:lstStyle/>
          <a:p>
            <a:pPr algn="just"/>
            <a:r>
              <a:rPr lang="cs-CZ" sz="2200" dirty="0">
                <a:latin typeface="Hind Regular"/>
                <a:cs typeface="Arial" panose="020B0604020202020204" pitchFamily="34" charset="0"/>
              </a:rPr>
              <a:t>Po šesti měsících pobírání se snižuje částka na živobytí z životního minima na existenční minimum zvýšené o částku případného dietního stravování.</a:t>
            </a:r>
          </a:p>
          <a:p>
            <a:pPr algn="just"/>
            <a:r>
              <a:rPr lang="cs-CZ" sz="2200" dirty="0">
                <a:latin typeface="Hind Regular"/>
                <a:cs typeface="Arial" panose="020B0604020202020204" pitchFamily="34" charset="0"/>
              </a:rPr>
              <a:t>Výjimku tvoří zejm.: </a:t>
            </a:r>
            <a:r>
              <a:rPr lang="cs-CZ" sz="2200" i="1" dirty="0">
                <a:latin typeface="Hind Regular"/>
                <a:cs typeface="Arial" panose="020B0604020202020204" pitchFamily="34" charset="0"/>
              </a:rPr>
              <a:t>osoby výdělečně činné nebo vykonávající veřejnou službu (alespoň 20h. /měsíc), nezaopatřené děti, příjemci starobního důchodu, osoby starší 68 let, osoby ve 2. a 3. st. invalidity, příjemci </a:t>
            </a:r>
            <a:r>
              <a:rPr lang="cs-CZ" sz="2200" i="1" dirty="0" err="1">
                <a:latin typeface="Hind Regular"/>
                <a:cs typeface="Arial" panose="020B0604020202020204" pitchFamily="34" charset="0"/>
              </a:rPr>
              <a:t>PnP</a:t>
            </a:r>
            <a:r>
              <a:rPr lang="cs-CZ" sz="2200" i="1" dirty="0">
                <a:latin typeface="Hind Regular"/>
                <a:cs typeface="Arial" panose="020B0604020202020204" pitchFamily="34" charset="0"/>
              </a:rPr>
              <a:t> ve 2.-4. stupni, osoby v DPN </a:t>
            </a:r>
            <a:r>
              <a:rPr lang="cs-CZ" sz="2200" dirty="0">
                <a:latin typeface="Hind Regular"/>
                <a:cs typeface="Arial" panose="020B0604020202020204" pitchFamily="34" charset="0"/>
              </a:rPr>
              <a:t>a dal. </a:t>
            </a:r>
          </a:p>
          <a:p>
            <a:pPr marL="304800" indent="0" algn="just">
              <a:buNone/>
            </a:pPr>
            <a:r>
              <a:rPr lang="cs-CZ" sz="2200" dirty="0">
                <a:latin typeface="Hind Regular"/>
                <a:cs typeface="Arial" panose="020B0604020202020204" pitchFamily="34" charset="0"/>
              </a:rPr>
              <a:t>(blíže viz </a:t>
            </a:r>
            <a:r>
              <a:rPr lang="cs-CZ" sz="2200" dirty="0">
                <a:latin typeface="Hind Regular"/>
                <a:cs typeface="Arial" panose="020B0604020202020204" pitchFamily="34" charset="0"/>
                <a:hlinkClick r:id="rId2"/>
              </a:rPr>
              <a:t>https://www.mpsv.cz/pomoc-v-hmotne-nouzi</a:t>
            </a:r>
            <a:r>
              <a:rPr lang="cs-CZ" sz="2200" dirty="0">
                <a:latin typeface="Hind Regular"/>
                <a:cs typeface="Arial" panose="020B0604020202020204" pitchFamily="34" charset="0"/>
              </a:rPr>
              <a:t>) </a:t>
            </a:r>
          </a:p>
          <a:p>
            <a:pPr algn="just">
              <a:spcBef>
                <a:spcPts val="600"/>
              </a:spcBef>
              <a:buSzPct val="100000"/>
            </a:pPr>
            <a:r>
              <a:rPr lang="cs-CZ" altLang="cs-CZ" sz="2200" dirty="0">
                <a:latin typeface="Hind Regular"/>
                <a:cs typeface="Arial" panose="020B0604020202020204" pitchFamily="34" charset="0"/>
              </a:rPr>
              <a:t>Část příspěvku na živobytí se může vyplácet prostřednictvím poukázek (35 až 65 % z celkové výše přiznané dávky). Způsob výplaty určuje příslušné </a:t>
            </a:r>
            <a:r>
              <a:rPr lang="cs-CZ" altLang="cs-CZ" sz="2200" dirty="0" err="1">
                <a:latin typeface="Hind Regular"/>
                <a:cs typeface="Arial" panose="020B0604020202020204" pitchFamily="34" charset="0"/>
              </a:rPr>
              <a:t>KoP</a:t>
            </a:r>
            <a:r>
              <a:rPr lang="cs-CZ" altLang="cs-CZ" sz="2200" dirty="0">
                <a:latin typeface="Hind Regular"/>
                <a:cs typeface="Arial" panose="020B0604020202020204" pitchFamily="34" charset="0"/>
              </a:rPr>
              <a:t> ÚP ČR.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0467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323528" y="1628800"/>
            <a:ext cx="8507627" cy="353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/>
          <a:lstStyle>
            <a:lvl1pPr marL="546100" indent="-409575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Hind Regular"/>
              </a:rPr>
              <a:t>Doplatek na bydlení je dávka pomoci v hmotné nouzi, která společně s vlastními příjmy občana a příspěvkem na bydlení ze systému státní sociální podpory pomáhá uhradit odůvodněné náklady na bydlení. </a:t>
            </a:r>
          </a:p>
          <a:p>
            <a:pPr algn="just" eaLnBrk="1" hangingPunct="1">
              <a:lnSpc>
                <a:spcPct val="80000"/>
              </a:lnSpc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endParaRPr lang="cs-CZ" altLang="cs-CZ" sz="2200" b="1" dirty="0">
              <a:latin typeface="Hind Regular"/>
            </a:endParaRPr>
          </a:p>
          <a:p>
            <a:pPr algn="just" eaLnBrk="1" hangingPunct="1">
              <a:lnSpc>
                <a:spcPct val="80000"/>
              </a:lnSpc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200" b="1" dirty="0">
                <a:latin typeface="Hind Regular"/>
              </a:rPr>
              <a:t>Výše doplatku na bydlení je stanovena tak, aby po zaplacení odůvodněných nákladů na bydlení </a:t>
            </a:r>
            <a:r>
              <a:rPr lang="cs-CZ" altLang="cs-CZ" sz="2200" dirty="0">
                <a:latin typeface="Hind Regular"/>
              </a:rPr>
              <a:t>(tj. nájmu, služeb s bydlením spojených a nákladů za dodávku energií) </a:t>
            </a:r>
            <a:r>
              <a:rPr lang="cs-CZ" altLang="cs-CZ" sz="2200" b="1" dirty="0">
                <a:latin typeface="Hind Regular"/>
              </a:rPr>
              <a:t>zůstala osobě/společně posuzovaným osobám částka živobytí</a:t>
            </a:r>
            <a:r>
              <a:rPr lang="cs-CZ" altLang="cs-CZ" sz="2200" dirty="0">
                <a:latin typeface="Hind Regular"/>
              </a:rPr>
              <a:t>.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547664" y="332656"/>
            <a:ext cx="6172200" cy="85486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>
              <a:defRPr/>
            </a:pPr>
            <a:r>
              <a:rPr lang="cs-CZ" sz="3500" b="1" kern="0" dirty="0">
                <a:solidFill>
                  <a:schemeClr val="tx1"/>
                </a:solidFill>
                <a:latin typeface="Hind Bold"/>
              </a:rPr>
              <a:t>Doplatek na bydlení</a:t>
            </a:r>
          </a:p>
        </p:txBody>
      </p:sp>
    </p:spTree>
    <p:extLst>
      <p:ext uri="{BB962C8B-B14F-4D97-AF65-F5344CB8AC3E}">
        <p14:creationId xmlns:p14="http://schemas.microsoft.com/office/powerpoint/2010/main" val="8168961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17090" y="1340768"/>
            <a:ext cx="8437811" cy="3008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/>
          <a:lstStyle>
            <a:lvl1pPr marL="546100" indent="-409575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Hind Regular"/>
              </a:rPr>
              <a:t>Nárok na doplatek na bydlení má vlastník nebo nájemce bytu, který užívá byt, a jehož příjem/příjem společně posuzovaných osob je po úhradě odůvodněných nákladů na bydlení nižší než částka jeho živobytí/částka živobytí společně posuzovaných osob. </a:t>
            </a:r>
          </a:p>
          <a:p>
            <a:pPr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Hind Regular"/>
              </a:rPr>
              <a:t>Podmínkou nároku na doplatek na bydlení je získání nároku na příspěvek na živobytí a nárok na příspěvek na bydlení ze systému státní sociální podpory. </a:t>
            </a:r>
          </a:p>
          <a:p>
            <a:pPr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Hind Regular"/>
              </a:rPr>
              <a:t>V případech hodných zvláštního zřetele lze doplatek na bydlení přiznat i na ubytovny, do pobytových sociálních služeb, do prostor, které nejsou zkolaudovány jako bytový apod.</a:t>
            </a:r>
          </a:p>
          <a:p>
            <a:pPr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000" b="1" dirty="0">
                <a:latin typeface="Hind Regular"/>
              </a:rPr>
              <a:t>Doplatek na bydlení lze přiznat (s přihlédnutím k celkovým sociálním a majetkovým poměrům), i osobě, které příspěvek na živobytí nebyl přiznán, protože její příjem/příjem společně posuzovaných osob přesáhl částku živobytí osoby/společně posuzovaných osob, ale nepřesáhl 1,3násobek této částky.</a:t>
            </a:r>
          </a:p>
          <a:p>
            <a:pPr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endParaRPr lang="cs-CZ" altLang="cs-CZ" sz="2000" dirty="0">
              <a:latin typeface="Hind Regular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395536" y="332656"/>
            <a:ext cx="8280920" cy="85486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>
              <a:defRPr/>
            </a:pPr>
            <a:r>
              <a:rPr lang="cs-CZ" sz="3500" b="1" kern="0" dirty="0">
                <a:solidFill>
                  <a:schemeClr val="tx1"/>
                </a:solidFill>
                <a:latin typeface="Hind Bold"/>
              </a:rPr>
              <a:t>Nárok na výplatu doplatku na bydlení</a:t>
            </a:r>
          </a:p>
        </p:txBody>
      </p:sp>
    </p:spTree>
    <p:extLst>
      <p:ext uri="{BB962C8B-B14F-4D97-AF65-F5344CB8AC3E}">
        <p14:creationId xmlns:p14="http://schemas.microsoft.com/office/powerpoint/2010/main" val="28128759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241999" y="1556792"/>
            <a:ext cx="8577134" cy="353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/>
          <a:lstStyle>
            <a:lvl1pPr marL="546100" indent="-409575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Hind Regular"/>
              </a:rPr>
              <a:t>Prostřednictvím mimořádné okamžité pomoci může být poskytnuta pomoc v situacích nepříznivého a mimořádného charakteru, kdy není osoba v hmotné nouzi, ale je jí vhodné bezprostředně poskytnout pomoc. Zákon o pomoci v hmotné nouzi </a:t>
            </a:r>
            <a:r>
              <a:rPr lang="cs-CZ" altLang="cs-CZ" sz="2200" b="1" dirty="0">
                <a:latin typeface="Hind Regular"/>
              </a:rPr>
              <a:t>stanoví několik situací</a:t>
            </a:r>
            <a:r>
              <a:rPr lang="cs-CZ" altLang="cs-CZ" sz="2200" dirty="0">
                <a:latin typeface="Hind Regular"/>
              </a:rPr>
              <a:t>, v nichž lze tuto dávku pomoci v hmotné nouzi poskytnout.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17182" y="332656"/>
            <a:ext cx="8426768" cy="85486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>
              <a:defRPr/>
            </a:pPr>
            <a:r>
              <a:rPr lang="cs-CZ" sz="3500" b="1" kern="0" dirty="0">
                <a:solidFill>
                  <a:schemeClr val="tx1"/>
                </a:solidFill>
                <a:latin typeface="Hind Bold"/>
              </a:rPr>
              <a:t>Mimořádná okamžitá pomoc</a:t>
            </a:r>
          </a:p>
        </p:txBody>
      </p:sp>
    </p:spTree>
    <p:extLst>
      <p:ext uri="{BB962C8B-B14F-4D97-AF65-F5344CB8AC3E}">
        <p14:creationId xmlns:p14="http://schemas.microsoft.com/office/powerpoint/2010/main" val="26337879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251520" y="1556792"/>
            <a:ext cx="8640960" cy="353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/>
          <a:lstStyle>
            <a:lvl1pPr marL="546100" indent="-409575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b="1" dirty="0">
                <a:latin typeface="Hind Regular"/>
              </a:rPr>
              <a:t>Hrozící vážná újma na zdraví </a:t>
            </a:r>
            <a:r>
              <a:rPr lang="cs-CZ" altLang="cs-CZ" sz="1800" dirty="0">
                <a:latin typeface="Hind Regular"/>
              </a:rPr>
              <a:t>(u nezaopatřených dětí až do výše částky ŽM, u ostatních osob až do výše částky EM).</a:t>
            </a:r>
          </a:p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b="1" dirty="0">
                <a:latin typeface="Hind Regular"/>
              </a:rPr>
              <a:t>Vážná mimořádná událost, </a:t>
            </a:r>
            <a:r>
              <a:rPr lang="cs-CZ" altLang="cs-CZ" sz="1800" dirty="0">
                <a:latin typeface="Hind Regular"/>
              </a:rPr>
              <a:t>např. živelní pohroma (max. do výše 57 900 Kč).</a:t>
            </a:r>
          </a:p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Hind Regular"/>
              </a:rPr>
              <a:t>Člověk nemá dostatek prostředků na </a:t>
            </a:r>
            <a:r>
              <a:rPr lang="cs-CZ" altLang="cs-CZ" sz="1800" b="1" dirty="0">
                <a:latin typeface="Hind Regular"/>
              </a:rPr>
              <a:t>pořízení nezbytného jednorázového výdaje, </a:t>
            </a:r>
            <a:r>
              <a:rPr lang="cs-CZ" altLang="cs-CZ" sz="1800" dirty="0">
                <a:latin typeface="Hind Regular"/>
              </a:rPr>
              <a:t>např. doklady výše určí podle vynaložených nákladů).</a:t>
            </a:r>
          </a:p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b="1" dirty="0">
                <a:latin typeface="Hind Regular"/>
              </a:rPr>
              <a:t>Pořízení nebo oprava nezbytných předmětů dlouhodobé potřeby</a:t>
            </a:r>
            <a:r>
              <a:rPr lang="cs-CZ" altLang="cs-CZ" sz="1800" dirty="0">
                <a:latin typeface="Hind Regular"/>
              </a:rPr>
              <a:t>, např. lednice, pračka (max. do výše 38 600 Kč/rok).</a:t>
            </a:r>
          </a:p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Hind Regular"/>
              </a:rPr>
              <a:t>Odůvodněné </a:t>
            </a:r>
            <a:r>
              <a:rPr lang="cs-CZ" altLang="cs-CZ" sz="1800" b="1" dirty="0">
                <a:latin typeface="Hind Regular"/>
              </a:rPr>
              <a:t>náklady spojené se vzděláváním nebo mimoškolní výchovou dětí </a:t>
            </a:r>
            <a:r>
              <a:rPr lang="cs-CZ" altLang="cs-CZ" sz="1800" dirty="0">
                <a:latin typeface="Hind Regular"/>
              </a:rPr>
              <a:t>(max. do výše 38 600 Kč/rok).</a:t>
            </a:r>
          </a:p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Hind Regular"/>
              </a:rPr>
              <a:t>Lidé, kteří nesplňují podmínky hmotné nouze, ale kteří nemohou v daném čase, s ohledem na neuspokojivé sociální zázemí a nedostatek finančních prostředků úspěšně řešit svoji situaci a jsou </a:t>
            </a:r>
            <a:r>
              <a:rPr lang="cs-CZ" altLang="cs-CZ" sz="1800" b="1" dirty="0">
                <a:latin typeface="Hind Regular"/>
              </a:rPr>
              <a:t>ohroženi sociálním vyloučením</a:t>
            </a:r>
            <a:r>
              <a:rPr lang="cs-CZ" altLang="cs-CZ" sz="1800" dirty="0">
                <a:latin typeface="Hind Regular"/>
              </a:rPr>
              <a:t> (až do výše 1000 Kč, lze i opakovaně, max. do výše 15 440 Kč/rok).</a:t>
            </a:r>
          </a:p>
          <a:p>
            <a:pPr algn="just" eaLnBrk="1" hangingPunct="1">
              <a:spcBef>
                <a:spcPts val="525"/>
              </a:spcBef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endParaRPr lang="cs-CZ" altLang="cs-CZ" sz="18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ts val="525"/>
              </a:spcBef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endParaRPr lang="cs-CZ" altLang="cs-CZ" sz="18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ts val="525"/>
              </a:spcBef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endParaRPr lang="cs-CZ" altLang="cs-CZ" sz="1800" dirty="0">
              <a:latin typeface="Arial" panose="020B0604020202020204" pitchFamily="34" charset="0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7504" y="332656"/>
            <a:ext cx="8950390" cy="85486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>
              <a:defRPr/>
            </a:pPr>
            <a:r>
              <a:rPr lang="cs-CZ" sz="3500" b="1" kern="0" dirty="0">
                <a:solidFill>
                  <a:schemeClr val="tx1"/>
                </a:solidFill>
                <a:latin typeface="Hind Bold"/>
              </a:rPr>
              <a:t>Typické situace pro poskytnutí dávky</a:t>
            </a:r>
          </a:p>
        </p:txBody>
      </p:sp>
    </p:spTree>
    <p:extLst>
      <p:ext uri="{BB962C8B-B14F-4D97-AF65-F5344CB8AC3E}">
        <p14:creationId xmlns:p14="http://schemas.microsoft.com/office/powerpoint/2010/main" val="4257765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Zdroje: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4425355"/>
          </a:xfrm>
        </p:spPr>
        <p:txBody>
          <a:bodyPr>
            <a:normAutofit/>
          </a:bodyPr>
          <a:lstStyle/>
          <a:p>
            <a:r>
              <a:rPr lang="cs-CZ" sz="2200" dirty="0"/>
              <a:t>Zákon č. 110/2006 Sb., o životním a existenčním minimu, ve znění pozdějších předpisů</a:t>
            </a:r>
          </a:p>
          <a:p>
            <a:r>
              <a:rPr lang="cs-CZ" sz="2200" dirty="0"/>
              <a:t>Zákon č. 111/2006 Sb., o pomoci v hmotné nouzi, ve znění pozdějších předpisů</a:t>
            </a:r>
          </a:p>
          <a:p>
            <a:pPr marL="0" indent="0">
              <a:buNone/>
            </a:pPr>
            <a:endParaRPr lang="cs-CZ" sz="1000" dirty="0"/>
          </a:p>
          <a:p>
            <a:r>
              <a:rPr lang="cs-CZ" sz="2200" dirty="0">
                <a:hlinkClick r:id="rId2"/>
              </a:rPr>
              <a:t>https://www.mpsv.cz/zivotni-a-existencni-minimum-1</a:t>
            </a:r>
            <a:endParaRPr lang="cs-CZ" sz="2200" dirty="0"/>
          </a:p>
          <a:p>
            <a:r>
              <a:rPr lang="cs-CZ" sz="2200" dirty="0">
                <a:hlinkClick r:id="rId3"/>
              </a:rPr>
              <a:t>https://www.mpsv.cz/web/cz/davky-a-prispevky#davky-ve-financni-nouzi</a:t>
            </a:r>
            <a:endParaRPr lang="cs-CZ" sz="2200" dirty="0"/>
          </a:p>
          <a:p>
            <a:endParaRPr lang="cs-CZ" sz="2200" dirty="0"/>
          </a:p>
          <a:p>
            <a:r>
              <a:rPr lang="cs-CZ" sz="2200" b="1" dirty="0"/>
              <a:t>Obrazové zdroje:</a:t>
            </a:r>
          </a:p>
          <a:p>
            <a:pPr marL="0" indent="0">
              <a:buNone/>
            </a:pPr>
            <a:r>
              <a:rPr lang="cs-CZ" sz="2200" dirty="0"/>
              <a:t>Obr. 1 - </a:t>
            </a:r>
            <a:r>
              <a:rPr lang="cs-CZ" sz="2200" dirty="0">
                <a:hlinkClick r:id="rId4"/>
              </a:rPr>
              <a:t>https://pixabay.com/cs/photos/pen%C3%ADze-pen%C3%ADze-tower-mince-euro-2180330/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69799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Struktura prezentace: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425355"/>
          </a:xfrm>
        </p:spPr>
        <p:txBody>
          <a:bodyPr>
            <a:normAutofit/>
          </a:bodyPr>
          <a:lstStyle/>
          <a:p>
            <a:pPr algn="just"/>
            <a:r>
              <a:rPr lang="cs-CZ" sz="2200" dirty="0"/>
              <a:t>Dávky v hmotné nouzi – stručná charakteristika, podmínky pro výplatu, výše dávky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6126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Nadpis 1"/>
          <p:cNvSpPr>
            <a:spLocks noGrp="1"/>
          </p:cNvSpPr>
          <p:nvPr>
            <p:ph type="title"/>
          </p:nvPr>
        </p:nvSpPr>
        <p:spPr>
          <a:xfrm>
            <a:off x="444613" y="260648"/>
            <a:ext cx="8401050" cy="857250"/>
          </a:xfrm>
        </p:spPr>
        <p:txBody>
          <a:bodyPr anchor="ctr">
            <a:normAutofit/>
          </a:bodyPr>
          <a:lstStyle/>
          <a:p>
            <a:pPr algn="ctr" eaLnBrk="1" hangingPunct="1"/>
            <a:r>
              <a:rPr lang="cs-CZ" altLang="cs-CZ" b="1" dirty="0"/>
              <a:t>Systém pomoci v hmotné nouzi</a:t>
            </a:r>
          </a:p>
        </p:txBody>
      </p:sp>
      <p:sp>
        <p:nvSpPr>
          <p:cNvPr id="4098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340461" cy="30861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altLang="cs-CZ" sz="2200" b="1" dirty="0">
                <a:latin typeface="Hind Regular"/>
              </a:rPr>
              <a:t>Dnem 1. ledna 2007 nabyl účinnosti zákon č. 111/2006 Sb., o pomoci v hmotné nouzi</a:t>
            </a:r>
            <a:r>
              <a:rPr lang="cs-CZ" altLang="cs-CZ" sz="2200" dirty="0">
                <a:latin typeface="Hind Regular"/>
              </a:rPr>
              <a:t>, a došlo tak k řadě změn v původní oblasti dávek sociální péče.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altLang="cs-CZ" sz="2200" dirty="0">
                <a:latin typeface="Hind Regular"/>
              </a:rPr>
              <a:t>Zákon o pomoci v hmotné nouzi zrušil zákon č. 482/1991 Sb., o sociální potřebnosti, podle kterého byly poskytovány některé dávky sociální péče. </a:t>
            </a:r>
          </a:p>
          <a:p>
            <a:pPr algn="just" eaLnBrk="1" hangingPunct="1">
              <a:lnSpc>
                <a:spcPct val="80000"/>
              </a:lnSpc>
            </a:pPr>
            <a:endParaRPr lang="cs-CZ" altLang="cs-CZ" sz="2200" dirty="0">
              <a:latin typeface="Hind Regular"/>
            </a:endParaRPr>
          </a:p>
          <a:p>
            <a:pPr algn="just" eaLnBrk="1" hangingPunct="1">
              <a:lnSpc>
                <a:spcPct val="80000"/>
              </a:lnSpc>
            </a:pPr>
            <a:endParaRPr lang="cs-CZ" altLang="cs-CZ" sz="2200" dirty="0">
              <a:latin typeface="Hind Regular"/>
            </a:endParaRPr>
          </a:p>
          <a:p>
            <a:pPr eaLnBrk="1" hangingPunct="1"/>
            <a:endParaRPr lang="cs-CZ" altLang="cs-CZ" sz="2625" dirty="0"/>
          </a:p>
        </p:txBody>
      </p:sp>
    </p:spTree>
    <p:extLst>
      <p:ext uri="{BB962C8B-B14F-4D97-AF65-F5344CB8AC3E}">
        <p14:creationId xmlns:p14="http://schemas.microsoft.com/office/powerpoint/2010/main" val="2758489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79512" y="1484784"/>
            <a:ext cx="8470556" cy="278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/>
          <a:lstStyle>
            <a:lvl1pPr marL="546100" indent="-409575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445294" indent="-342900"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Hind Regular"/>
              </a:rPr>
              <a:t>Zákon o pomoci v hmotné nouzi stanovuje </a:t>
            </a:r>
            <a:r>
              <a:rPr lang="cs-CZ" altLang="cs-CZ" sz="2200" b="1" dirty="0">
                <a:latin typeface="Hind Regular"/>
              </a:rPr>
              <a:t>situace spojené s nedostatečným zabezpečením základní obživy, bydlení a mimořádnými událostmi</a:t>
            </a:r>
            <a:r>
              <a:rPr lang="cs-CZ" altLang="cs-CZ" sz="2200" dirty="0">
                <a:latin typeface="Hind Regular"/>
              </a:rPr>
              <a:t>, tyto situace nazývá </a:t>
            </a:r>
            <a:r>
              <a:rPr lang="cs-CZ" altLang="cs-CZ" sz="2200" b="1" u="sng" dirty="0">
                <a:latin typeface="Hind Regular"/>
              </a:rPr>
              <a:t>hmotnou nouzí</a:t>
            </a:r>
            <a:r>
              <a:rPr lang="cs-CZ" altLang="cs-CZ" sz="2200" dirty="0">
                <a:latin typeface="Hind Regular"/>
              </a:rPr>
              <a:t>. </a:t>
            </a:r>
          </a:p>
          <a:p>
            <a:pPr marL="445294" indent="-342900"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endParaRPr lang="cs-CZ" altLang="cs-CZ" sz="1000" dirty="0">
              <a:latin typeface="Hind Regular"/>
            </a:endParaRPr>
          </a:p>
          <a:p>
            <a:pPr marL="445294" indent="-342900"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Hind Regular"/>
              </a:rPr>
              <a:t>Nedostatečný příjem a ostatní majetkové a sociální poměry neumožňují osobě/osobám uspokojovat základní životní potřeby. </a:t>
            </a:r>
          </a:p>
          <a:p>
            <a:pPr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endParaRPr lang="cs-CZ" altLang="cs-CZ" sz="1000" dirty="0">
              <a:latin typeface="Hind Regular"/>
            </a:endParaRPr>
          </a:p>
          <a:p>
            <a:pPr marL="445294" indent="-342900" algn="just"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Hind Regular"/>
              </a:rPr>
              <a:t>Existuje předpoklad, že si tento příjem nemohou z objektivních důvodů zvýšit.</a:t>
            </a:r>
          </a:p>
          <a:p>
            <a:pPr eaLnBrk="1" hangingPunct="1">
              <a:spcBef>
                <a:spcPts val="525"/>
              </a:spcBef>
              <a:buClrTx/>
              <a:buSzPct val="100000"/>
              <a:buFont typeface="Arial" panose="020B0604020202020204" pitchFamily="34" charset="0"/>
              <a:buChar char="•"/>
            </a:pPr>
            <a:endParaRPr lang="cs-CZ" altLang="cs-CZ" sz="2200" dirty="0">
              <a:latin typeface="Hind Regular"/>
            </a:endParaRPr>
          </a:p>
        </p:txBody>
      </p:sp>
      <p:sp>
        <p:nvSpPr>
          <p:cNvPr id="6147" name="Nadpis 3"/>
          <p:cNvSpPr>
            <a:spLocks noGrp="1"/>
          </p:cNvSpPr>
          <p:nvPr>
            <p:ph type="title"/>
          </p:nvPr>
        </p:nvSpPr>
        <p:spPr>
          <a:xfrm>
            <a:off x="339811" y="260648"/>
            <a:ext cx="8512493" cy="8572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b="1" dirty="0"/>
              <a:t>Zákon o pomoci v hmotné nouzi</a:t>
            </a:r>
          </a:p>
        </p:txBody>
      </p:sp>
    </p:spTree>
    <p:extLst>
      <p:ext uri="{BB962C8B-B14F-4D97-AF65-F5344CB8AC3E}">
        <p14:creationId xmlns:p14="http://schemas.microsoft.com/office/powerpoint/2010/main" val="2307481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503920" cy="857250"/>
          </a:xfrm>
        </p:spPr>
        <p:txBody>
          <a:bodyPr anchor="ctr">
            <a:normAutofit/>
          </a:bodyPr>
          <a:lstStyle/>
          <a:p>
            <a:pPr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cs-CZ" altLang="cs-CZ" b="1" dirty="0"/>
              <a:t>V hmotné nouzi není osoba: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8464379" cy="3052646"/>
          </a:xfrm>
        </p:spPr>
        <p:txBody>
          <a:bodyPr>
            <a:noAutofit/>
          </a:bodyPr>
          <a:lstStyle/>
          <a:p>
            <a:pPr marL="409575" indent="-307181" algn="just">
              <a:buSzPct val="65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sz="1800" dirty="0">
                <a:latin typeface="Hind Regular"/>
              </a:rPr>
              <a:t>která prokazatelně neprojevuje snahu zvýšit si příjem vlastním přičiněním,</a:t>
            </a:r>
          </a:p>
          <a:p>
            <a:pPr marL="409575" indent="-307181" algn="just">
              <a:buSzPct val="65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sz="1800" dirty="0">
                <a:latin typeface="Hind Regular"/>
              </a:rPr>
              <a:t>která není v pracovním nebo obdobném vztahu, nevykonává samostatnou výdělečnou činnost a není vedena v evidenci uchazečů o zaměstnání,</a:t>
            </a:r>
          </a:p>
          <a:p>
            <a:pPr marL="409575" indent="-307181" algn="just">
              <a:buSzPct val="65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sz="1800" dirty="0">
                <a:latin typeface="Hind Regular"/>
              </a:rPr>
              <a:t>která je vedena v evidenci uchazečů o zaměstnání a bez vážných důvodů odmítla vykonávat krátkodobé zaměstnání nebo účastnit se v cíleném programu k řešení zaměstnání,</a:t>
            </a:r>
          </a:p>
          <a:p>
            <a:pPr marL="409575" indent="-307181" algn="just">
              <a:buSzPct val="65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sz="1800" dirty="0">
                <a:latin typeface="Hind Regular"/>
              </a:rPr>
              <a:t>která je osobou samostatně výdělečně činnou a její příjem po odečtení přiměřených nákladů na bydlení nedosahuje částky živobytí proto, že se nepřihlásila k nemocenskému pojištění,</a:t>
            </a:r>
          </a:p>
          <a:p>
            <a:pPr marL="409575" indent="-307181" algn="just">
              <a:buSzPct val="65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sz="1800" dirty="0">
                <a:latin typeface="Hind Regular"/>
              </a:rPr>
              <a:t>které za neplnění povinností zákonného zástupce dítěte spojených s řádným plněním povinné školní docházky byla uložena sankce,</a:t>
            </a:r>
          </a:p>
          <a:p>
            <a:pPr marL="409575" indent="-307181" algn="just"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sz="1800" dirty="0">
                <a:latin typeface="Hind Regular"/>
              </a:rPr>
              <a:t>která nastoupila výkon zabezpečovací detence nebo trestu odnětí svobody nebo byla vzata do vazby.</a:t>
            </a:r>
          </a:p>
        </p:txBody>
      </p:sp>
    </p:spTree>
    <p:extLst>
      <p:ext uri="{BB962C8B-B14F-4D97-AF65-F5344CB8AC3E}">
        <p14:creationId xmlns:p14="http://schemas.microsoft.com/office/powerpoint/2010/main" val="3748365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974547" y="2483935"/>
          <a:ext cx="7171420" cy="2287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267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09623" cy="70733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b="1" dirty="0"/>
              <a:t>Dávky v hmotné nouzi</a:t>
            </a:r>
          </a:p>
        </p:txBody>
      </p:sp>
    </p:spTree>
    <p:extLst>
      <p:ext uri="{BB962C8B-B14F-4D97-AF65-F5344CB8AC3E}">
        <p14:creationId xmlns:p14="http://schemas.microsoft.com/office/powerpoint/2010/main" val="28526387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82526388"/>
              </p:ext>
            </p:extLst>
          </p:nvPr>
        </p:nvGraphicFramePr>
        <p:xfrm>
          <a:off x="637557" y="3861048"/>
          <a:ext cx="7766685" cy="2233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293337" y="404664"/>
            <a:ext cx="86409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500" b="1" dirty="0">
                <a:latin typeface="Hind Regular"/>
              </a:rPr>
              <a:t>Zákon o životním a existenčním minimu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93337" y="1484784"/>
            <a:ext cx="84551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Hind Regular"/>
              </a:rPr>
              <a:t>S dávkami v hmotné nouzi velmi úzce souvisí existenční a životní minimum.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Hind Regular"/>
              </a:rPr>
              <a:t>Existenční minimum je částka, resp. minimální hranice příjmů, která má sloužit k uspokojení základních životních potřeb </a:t>
            </a:r>
            <a:r>
              <a:rPr lang="cs-CZ" sz="2200" u="sng" dirty="0">
                <a:latin typeface="Hind Regular"/>
              </a:rPr>
              <a:t>na úrovni přežití</a:t>
            </a:r>
            <a:r>
              <a:rPr lang="cs-CZ" sz="2200" dirty="0">
                <a:latin typeface="Hind Regular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Hind Regular"/>
              </a:rPr>
              <a:t>Životní minimum je minimální společensky uznaná hranice příjmů sloužící k zajištění výživy a dalších základních životních potřeb.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0">
              <a:latin typeface="Hind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006876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15875050"/>
              </p:ext>
            </p:extLst>
          </p:nvPr>
        </p:nvGraphicFramePr>
        <p:xfrm>
          <a:off x="323528" y="2059687"/>
          <a:ext cx="8568951" cy="3817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521065" cy="67304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b="1" dirty="0"/>
              <a:t>Životní minimum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75557" y="1484784"/>
            <a:ext cx="7920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Hind Regular"/>
              </a:rPr>
              <a:t>Viz také prezentace „Dávky státní sociální podpory“</a:t>
            </a:r>
          </a:p>
        </p:txBody>
      </p:sp>
    </p:spTree>
    <p:extLst>
      <p:ext uri="{BB962C8B-B14F-4D97-AF65-F5344CB8AC3E}">
        <p14:creationId xmlns:p14="http://schemas.microsoft.com/office/powerpoint/2010/main" val="8721975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356783" y="1412776"/>
            <a:ext cx="8482913" cy="353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/>
          <a:lstStyle>
            <a:lvl1pPr marL="546100" indent="-409575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445294" indent="-342900"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100" b="1" dirty="0">
                <a:latin typeface="Hind Regular"/>
                <a:cs typeface="Arial" panose="020B0604020202020204" pitchFamily="34" charset="0"/>
              </a:rPr>
              <a:t>Příspěvek na živobytí je základní dávka pomoci v hmotné nouzi, která řeší nedostatečný příjem osoby/společně posuzovaných osob.</a:t>
            </a:r>
          </a:p>
          <a:p>
            <a:pPr marL="445294" indent="-342900"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100" dirty="0">
                <a:latin typeface="Hind Regular"/>
              </a:rPr>
              <a:t>Živobytí osoby/společně posuzovaných osob je stanoveno s ohledem na příjem, možnost jeho zvýšení, majetkové poměry a další okolnosti (jako je např. nákladné dietní stravování, délka setrvání ve stavu hmotné nouze, aktivní přístup k hledání zaměstnání apod.). </a:t>
            </a:r>
            <a:r>
              <a:rPr lang="cs-CZ" altLang="cs-CZ" sz="2100" b="1" dirty="0">
                <a:latin typeface="Hind Regular"/>
              </a:rPr>
              <a:t>Částka živobytí se odvíjí od výše existenčního a životního minima a stanoví se individuálně pro každou osobu na základě zhodnocení její snahy, možností a potřeb.</a:t>
            </a:r>
          </a:p>
          <a:p>
            <a:pPr marL="445294" indent="-342900"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Hind Regular"/>
              </a:rPr>
              <a:t>Nárok nevznikne v kalendářním měsíci, pokud průměrný měsíční příjem za předchozí 3 kalendářní měsíce byl vyšší než</a:t>
            </a:r>
            <a:r>
              <a:rPr lang="cs-CZ" altLang="cs-CZ" sz="2000" dirty="0">
                <a:latin typeface="Hind Regular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Hind Regular"/>
              </a:rPr>
              <a:t>trojnásobek životního minima osoby nebo společně posuzovaných osob</a:t>
            </a:r>
            <a:r>
              <a:rPr lang="cs-CZ" altLang="cs-CZ" sz="2400" dirty="0">
                <a:latin typeface="Arial" panose="020B0604020202020204" pitchFamily="34" charset="0"/>
              </a:rPr>
              <a:t>. </a:t>
            </a:r>
          </a:p>
          <a:p>
            <a:pPr marL="445294" indent="-342900" algn="just" eaLnBrk="1" hangingPunct="1">
              <a:spcBef>
                <a:spcPts val="600"/>
              </a:spcBef>
              <a:buClrTx/>
              <a:buSzPct val="100000"/>
              <a:buFont typeface="Arial" panose="020B0604020202020204" pitchFamily="34" charset="0"/>
              <a:buChar char="•"/>
            </a:pPr>
            <a:endParaRPr lang="cs-CZ" altLang="cs-CZ" sz="2100" dirty="0">
              <a:latin typeface="Hind Regular"/>
              <a:cs typeface="Arial" panose="020B0604020202020204" pitchFamily="34" charset="0"/>
            </a:endParaRPr>
          </a:p>
        </p:txBody>
      </p:sp>
      <p:sp>
        <p:nvSpPr>
          <p:cNvPr id="14339" name="Nadpis 1"/>
          <p:cNvSpPr>
            <a:spLocks noGrp="1"/>
          </p:cNvSpPr>
          <p:nvPr>
            <p:ph type="title"/>
          </p:nvPr>
        </p:nvSpPr>
        <p:spPr>
          <a:xfrm>
            <a:off x="463862" y="260648"/>
            <a:ext cx="8366760" cy="8572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b="1" dirty="0"/>
              <a:t>Příspěvek na živobytí</a:t>
            </a:r>
          </a:p>
        </p:txBody>
      </p:sp>
    </p:spTree>
    <p:extLst>
      <p:ext uri="{BB962C8B-B14F-4D97-AF65-F5344CB8AC3E}">
        <p14:creationId xmlns:p14="http://schemas.microsoft.com/office/powerpoint/2010/main" val="22297377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zentace0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Prezentace_-_sablona_Jabok+IVOV</Template>
  <TotalTime>156</TotalTime>
  <Words>1284</Words>
  <Application>Microsoft Macintosh PowerPoint</Application>
  <PresentationFormat>Předvádění na obrazovce (4:3)</PresentationFormat>
  <Paragraphs>96</Paragraphs>
  <Slides>16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4" baseType="lpstr">
      <vt:lpstr>Microsoft YaHei</vt:lpstr>
      <vt:lpstr>Arial</vt:lpstr>
      <vt:lpstr>Calibri</vt:lpstr>
      <vt:lpstr>Hind Bold</vt:lpstr>
      <vt:lpstr>Hind Regular</vt:lpstr>
      <vt:lpstr>Wingdings</vt:lpstr>
      <vt:lpstr>Wingdings 2</vt:lpstr>
      <vt:lpstr>Prezentace01</vt:lpstr>
      <vt:lpstr>10. Dávky v hmotné nouzi</vt:lpstr>
      <vt:lpstr>Struktura prezentace:</vt:lpstr>
      <vt:lpstr>Systém pomoci v hmotné nouzi</vt:lpstr>
      <vt:lpstr>Zákon o pomoci v hmotné nouzi</vt:lpstr>
      <vt:lpstr>V hmotné nouzi není osoba:</vt:lpstr>
      <vt:lpstr>Dávky v hmotné nouzi</vt:lpstr>
      <vt:lpstr>Prezentace aplikace PowerPoint</vt:lpstr>
      <vt:lpstr>Životní minimum</vt:lpstr>
      <vt:lpstr>Příspěvek na živobytí</vt:lpstr>
      <vt:lpstr>Prezentace aplikace PowerPoint</vt:lpstr>
      <vt:lpstr>Snížení výše příspěvku na živobytí</vt:lpstr>
      <vt:lpstr>Prezentace aplikace PowerPoint</vt:lpstr>
      <vt:lpstr>Prezentace aplikace PowerPoint</vt:lpstr>
      <vt:lpstr>Prezentace aplikace PowerPoint</vt:lpstr>
      <vt:lpstr>Prezentace aplikace PowerPoint</vt:lpstr>
      <vt:lpstr>Zdroje: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Ivanka &amp; Zdenko</dc:creator>
  <cp:lastModifiedBy>Microsoft Office User</cp:lastModifiedBy>
  <cp:revision>13</cp:revision>
  <dcterms:created xsi:type="dcterms:W3CDTF">2019-01-27T17:04:57Z</dcterms:created>
  <dcterms:modified xsi:type="dcterms:W3CDTF">2022-09-09T09:20:05Z</dcterms:modified>
</cp:coreProperties>
</file>