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5"/>
  </p:notesMasterIdLst>
  <p:handoutMasterIdLst>
    <p:handoutMasterId r:id="rId26"/>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0AF"/>
    <a:srgbClr val="FFEA9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2" autoAdjust="0"/>
    <p:restoredTop sz="94264" autoAdjust="0"/>
  </p:normalViewPr>
  <p:slideViewPr>
    <p:cSldViewPr>
      <p:cViewPr varScale="1">
        <p:scale>
          <a:sx n="100" d="100"/>
          <a:sy n="100" d="100"/>
        </p:scale>
        <p:origin x="70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957388-18A6-4CEE-87C0-B4D9C2F0D52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cs-CZ"/>
        </a:p>
      </dgm:t>
    </dgm:pt>
    <dgm:pt modelId="{14DA4E06-B7F4-423A-9BAC-B92943D81D38}">
      <dgm:prSet custT="1"/>
      <dgm:spPr>
        <a:solidFill>
          <a:srgbClr val="FFCC00"/>
        </a:solidFill>
        <a:ln>
          <a:noFill/>
        </a:ln>
      </dgm:spPr>
      <dgm:t>
        <a:bodyPr/>
        <a:lstStyle/>
        <a:p>
          <a:pPr algn="ctr" rtl="0"/>
          <a:r>
            <a:rPr lang="cs-CZ" sz="2200" b="0" dirty="0">
              <a:solidFill>
                <a:schemeClr val="tx1"/>
              </a:solidFill>
              <a:latin typeface="Hind Regular"/>
            </a:rPr>
            <a:t>Ve veřejné správě a v jejím výkonu se uplatňují tyto organizační principy:</a:t>
          </a:r>
        </a:p>
      </dgm:t>
    </dgm:pt>
    <dgm:pt modelId="{EE8B4B9B-55F1-4841-A20B-CBDB89D52677}" type="parTrans" cxnId="{8FAE8812-ED8F-4ECC-891E-FBA6B66FE307}">
      <dgm:prSet/>
      <dgm:spPr/>
      <dgm:t>
        <a:bodyPr/>
        <a:lstStyle/>
        <a:p>
          <a:endParaRPr lang="cs-CZ"/>
        </a:p>
      </dgm:t>
    </dgm:pt>
    <dgm:pt modelId="{A13D64C4-B481-4AEA-B19C-84B43BD6397E}" type="sibTrans" cxnId="{8FAE8812-ED8F-4ECC-891E-FBA6B66FE307}">
      <dgm:prSet/>
      <dgm:spPr/>
      <dgm:t>
        <a:bodyPr/>
        <a:lstStyle/>
        <a:p>
          <a:endParaRPr lang="cs-CZ"/>
        </a:p>
      </dgm:t>
    </dgm:pt>
    <dgm:pt modelId="{434BDD82-8253-44A5-B132-E8505092D44E}">
      <dgm:prSet custT="1"/>
      <dgm:spPr>
        <a:solidFill>
          <a:srgbClr val="FFF0AF">
            <a:alpha val="90000"/>
          </a:srgbClr>
        </a:solidFill>
        <a:ln>
          <a:noFill/>
        </a:ln>
      </dgm:spPr>
      <dgm:t>
        <a:bodyPr/>
        <a:lstStyle/>
        <a:p>
          <a:pPr rtl="0"/>
          <a:r>
            <a:rPr lang="cs-CZ" sz="2200" i="1" dirty="0">
              <a:latin typeface="Hind Regular"/>
            </a:rPr>
            <a:t>princip územní, věcný a funkční</a:t>
          </a:r>
        </a:p>
      </dgm:t>
    </dgm:pt>
    <dgm:pt modelId="{8D4E6B24-2E13-4FB0-971C-2239135E7B6A}" type="parTrans" cxnId="{66D10A19-82A5-402A-A36A-F843101EB433}">
      <dgm:prSet/>
      <dgm:spPr/>
      <dgm:t>
        <a:bodyPr/>
        <a:lstStyle/>
        <a:p>
          <a:endParaRPr lang="cs-CZ"/>
        </a:p>
      </dgm:t>
    </dgm:pt>
    <dgm:pt modelId="{A82F1C04-62D2-4483-A33A-B83A4B700E7D}" type="sibTrans" cxnId="{66D10A19-82A5-402A-A36A-F843101EB433}">
      <dgm:prSet/>
      <dgm:spPr/>
      <dgm:t>
        <a:bodyPr/>
        <a:lstStyle/>
        <a:p>
          <a:endParaRPr lang="cs-CZ"/>
        </a:p>
      </dgm:t>
    </dgm:pt>
    <dgm:pt modelId="{CD973EC6-5B06-442D-96DC-3C105DD06BF8}">
      <dgm:prSet custT="1"/>
      <dgm:spPr>
        <a:solidFill>
          <a:srgbClr val="FFF0AF">
            <a:alpha val="90000"/>
          </a:srgbClr>
        </a:solidFill>
        <a:ln>
          <a:noFill/>
        </a:ln>
      </dgm:spPr>
      <dgm:t>
        <a:bodyPr/>
        <a:lstStyle/>
        <a:p>
          <a:pPr rtl="0"/>
          <a:r>
            <a:rPr lang="cs-CZ" sz="2200" i="1" dirty="0">
              <a:latin typeface="Hind Regular"/>
            </a:rPr>
            <a:t>princip centralizace a decentralizace</a:t>
          </a:r>
        </a:p>
      </dgm:t>
    </dgm:pt>
    <dgm:pt modelId="{96F02F52-D988-4717-A7DB-27E6FD12EF7B}" type="parTrans" cxnId="{D77EA2DC-BF35-43C7-9BAE-42C93EF0CEA5}">
      <dgm:prSet/>
      <dgm:spPr/>
      <dgm:t>
        <a:bodyPr/>
        <a:lstStyle/>
        <a:p>
          <a:endParaRPr lang="cs-CZ"/>
        </a:p>
      </dgm:t>
    </dgm:pt>
    <dgm:pt modelId="{0AA868FF-2C9C-45B0-9A9F-597208429381}" type="sibTrans" cxnId="{D77EA2DC-BF35-43C7-9BAE-42C93EF0CEA5}">
      <dgm:prSet/>
      <dgm:spPr/>
      <dgm:t>
        <a:bodyPr/>
        <a:lstStyle/>
        <a:p>
          <a:endParaRPr lang="cs-CZ"/>
        </a:p>
      </dgm:t>
    </dgm:pt>
    <dgm:pt modelId="{5C34B47A-19F5-4D46-97C2-89041095C582}">
      <dgm:prSet custT="1"/>
      <dgm:spPr>
        <a:solidFill>
          <a:srgbClr val="FFF0AF">
            <a:alpha val="90000"/>
          </a:srgbClr>
        </a:solidFill>
        <a:ln>
          <a:noFill/>
        </a:ln>
      </dgm:spPr>
      <dgm:t>
        <a:bodyPr/>
        <a:lstStyle/>
        <a:p>
          <a:pPr rtl="0"/>
          <a:r>
            <a:rPr lang="cs-CZ" sz="2200" i="1" dirty="0">
              <a:latin typeface="Hind Regular"/>
            </a:rPr>
            <a:t>princip koncentrace a dekoncentrace</a:t>
          </a:r>
        </a:p>
      </dgm:t>
    </dgm:pt>
    <dgm:pt modelId="{8630CA11-C8F9-410B-BEB9-E9C79D30A0CF}" type="parTrans" cxnId="{B6E43AF0-D728-4230-AFD8-FCFC0924FE8C}">
      <dgm:prSet/>
      <dgm:spPr/>
      <dgm:t>
        <a:bodyPr/>
        <a:lstStyle/>
        <a:p>
          <a:endParaRPr lang="cs-CZ"/>
        </a:p>
      </dgm:t>
    </dgm:pt>
    <dgm:pt modelId="{093DBBD4-5255-46DD-B3B4-EE238E56B2BB}" type="sibTrans" cxnId="{B6E43AF0-D728-4230-AFD8-FCFC0924FE8C}">
      <dgm:prSet/>
      <dgm:spPr/>
      <dgm:t>
        <a:bodyPr/>
        <a:lstStyle/>
        <a:p>
          <a:endParaRPr lang="cs-CZ"/>
        </a:p>
      </dgm:t>
    </dgm:pt>
    <dgm:pt modelId="{441CE978-0D0B-4EDE-BC64-3F8982988CCB}">
      <dgm:prSet custT="1"/>
      <dgm:spPr>
        <a:solidFill>
          <a:srgbClr val="FFF0AF">
            <a:alpha val="90000"/>
          </a:srgbClr>
        </a:solidFill>
        <a:ln>
          <a:noFill/>
        </a:ln>
      </dgm:spPr>
      <dgm:t>
        <a:bodyPr/>
        <a:lstStyle/>
        <a:p>
          <a:pPr rtl="0"/>
          <a:r>
            <a:rPr lang="cs-CZ" sz="2200" i="1" dirty="0">
              <a:latin typeface="Hind Regular"/>
            </a:rPr>
            <a:t>princip monokratický a kolegiální</a:t>
          </a:r>
        </a:p>
      </dgm:t>
    </dgm:pt>
    <dgm:pt modelId="{1CAD63CB-400C-4EE6-990D-36982C992313}" type="parTrans" cxnId="{5F8C5713-74C5-4AD7-B7EE-FC98F186204B}">
      <dgm:prSet/>
      <dgm:spPr/>
      <dgm:t>
        <a:bodyPr/>
        <a:lstStyle/>
        <a:p>
          <a:endParaRPr lang="cs-CZ"/>
        </a:p>
      </dgm:t>
    </dgm:pt>
    <dgm:pt modelId="{9F9CB35F-A8B8-44EF-9722-29A28B7D6863}" type="sibTrans" cxnId="{5F8C5713-74C5-4AD7-B7EE-FC98F186204B}">
      <dgm:prSet/>
      <dgm:spPr/>
      <dgm:t>
        <a:bodyPr/>
        <a:lstStyle/>
        <a:p>
          <a:endParaRPr lang="cs-CZ"/>
        </a:p>
      </dgm:t>
    </dgm:pt>
    <dgm:pt modelId="{AB74E53C-2A37-4787-B36C-B9467541E084}">
      <dgm:prSet custT="1"/>
      <dgm:spPr>
        <a:solidFill>
          <a:srgbClr val="FFF0AF">
            <a:alpha val="90000"/>
          </a:srgbClr>
        </a:solidFill>
        <a:ln>
          <a:noFill/>
        </a:ln>
      </dgm:spPr>
      <dgm:t>
        <a:bodyPr/>
        <a:lstStyle/>
        <a:p>
          <a:pPr rtl="0"/>
          <a:r>
            <a:rPr lang="cs-CZ" sz="2200" i="1" dirty="0">
              <a:latin typeface="Hind Regular"/>
            </a:rPr>
            <a:t>princip volební a jmenovací</a:t>
          </a:r>
        </a:p>
      </dgm:t>
    </dgm:pt>
    <dgm:pt modelId="{9E37AA21-6554-4CA4-94B5-892A8C82912D}" type="parTrans" cxnId="{A4872AEF-4165-47EF-A345-79FDE2DA4027}">
      <dgm:prSet/>
      <dgm:spPr/>
      <dgm:t>
        <a:bodyPr/>
        <a:lstStyle/>
        <a:p>
          <a:endParaRPr lang="cs-CZ"/>
        </a:p>
      </dgm:t>
    </dgm:pt>
    <dgm:pt modelId="{73F108EF-2B3C-4674-B2F0-EE38EBA2ABBA}" type="sibTrans" cxnId="{A4872AEF-4165-47EF-A345-79FDE2DA4027}">
      <dgm:prSet/>
      <dgm:spPr/>
      <dgm:t>
        <a:bodyPr/>
        <a:lstStyle/>
        <a:p>
          <a:endParaRPr lang="cs-CZ"/>
        </a:p>
      </dgm:t>
    </dgm:pt>
    <dgm:pt modelId="{7969B63A-E38E-4FBB-BA8C-E34D38184D93}" type="pres">
      <dgm:prSet presAssocID="{B8957388-18A6-4CEE-87C0-B4D9C2F0D526}" presName="Name0" presStyleCnt="0">
        <dgm:presLayoutVars>
          <dgm:dir/>
          <dgm:animLvl val="lvl"/>
          <dgm:resizeHandles val="exact"/>
        </dgm:presLayoutVars>
      </dgm:prSet>
      <dgm:spPr/>
    </dgm:pt>
    <dgm:pt modelId="{E26B2D48-E86A-4867-9B2F-B8BD02286789}" type="pres">
      <dgm:prSet presAssocID="{14DA4E06-B7F4-423A-9BAC-B92943D81D38}" presName="linNode" presStyleCnt="0"/>
      <dgm:spPr/>
    </dgm:pt>
    <dgm:pt modelId="{52567C8D-FF7C-4D6B-AF38-25C98182FDB8}" type="pres">
      <dgm:prSet presAssocID="{14DA4E06-B7F4-423A-9BAC-B92943D81D38}" presName="parentText" presStyleLbl="node1" presStyleIdx="0" presStyleCnt="1">
        <dgm:presLayoutVars>
          <dgm:chMax val="1"/>
          <dgm:bulletEnabled val="1"/>
        </dgm:presLayoutVars>
      </dgm:prSet>
      <dgm:spPr/>
    </dgm:pt>
    <dgm:pt modelId="{EA587ACB-F0BD-4976-BC11-17365E85CB4E}" type="pres">
      <dgm:prSet presAssocID="{14DA4E06-B7F4-423A-9BAC-B92943D81D38}" presName="descendantText" presStyleLbl="alignAccFollowNode1" presStyleIdx="0" presStyleCnt="1" custScaleY="121796" custLinFactNeighborY="0">
        <dgm:presLayoutVars>
          <dgm:bulletEnabled val="1"/>
        </dgm:presLayoutVars>
      </dgm:prSet>
      <dgm:spPr/>
    </dgm:pt>
  </dgm:ptLst>
  <dgm:cxnLst>
    <dgm:cxn modelId="{8FAE8812-ED8F-4ECC-891E-FBA6B66FE307}" srcId="{B8957388-18A6-4CEE-87C0-B4D9C2F0D526}" destId="{14DA4E06-B7F4-423A-9BAC-B92943D81D38}" srcOrd="0" destOrd="0" parTransId="{EE8B4B9B-55F1-4841-A20B-CBDB89D52677}" sibTransId="{A13D64C4-B481-4AEA-B19C-84B43BD6397E}"/>
    <dgm:cxn modelId="{5F8C5713-74C5-4AD7-B7EE-FC98F186204B}" srcId="{14DA4E06-B7F4-423A-9BAC-B92943D81D38}" destId="{441CE978-0D0B-4EDE-BC64-3F8982988CCB}" srcOrd="3" destOrd="0" parTransId="{1CAD63CB-400C-4EE6-990D-36982C992313}" sibTransId="{9F9CB35F-A8B8-44EF-9722-29A28B7D6863}"/>
    <dgm:cxn modelId="{66D10A19-82A5-402A-A36A-F843101EB433}" srcId="{14DA4E06-B7F4-423A-9BAC-B92943D81D38}" destId="{434BDD82-8253-44A5-B132-E8505092D44E}" srcOrd="0" destOrd="0" parTransId="{8D4E6B24-2E13-4FB0-971C-2239135E7B6A}" sibTransId="{A82F1C04-62D2-4483-A33A-B83A4B700E7D}"/>
    <dgm:cxn modelId="{1C9ED131-F22E-4E04-9260-E25D495199F0}" type="presOf" srcId="{14DA4E06-B7F4-423A-9BAC-B92943D81D38}" destId="{52567C8D-FF7C-4D6B-AF38-25C98182FDB8}" srcOrd="0" destOrd="0" presId="urn:microsoft.com/office/officeart/2005/8/layout/vList5"/>
    <dgm:cxn modelId="{7346F43A-839D-4646-9987-A1A02B4F4B5A}" type="presOf" srcId="{5C34B47A-19F5-4D46-97C2-89041095C582}" destId="{EA587ACB-F0BD-4976-BC11-17365E85CB4E}" srcOrd="0" destOrd="2" presId="urn:microsoft.com/office/officeart/2005/8/layout/vList5"/>
    <dgm:cxn modelId="{81049644-214E-4E29-B008-3BB0040A7E97}" type="presOf" srcId="{B8957388-18A6-4CEE-87C0-B4D9C2F0D526}" destId="{7969B63A-E38E-4FBB-BA8C-E34D38184D93}" srcOrd="0" destOrd="0" presId="urn:microsoft.com/office/officeart/2005/8/layout/vList5"/>
    <dgm:cxn modelId="{87FE2658-CB1E-459C-8F84-A5EF1BBCDE01}" type="presOf" srcId="{441CE978-0D0B-4EDE-BC64-3F8982988CCB}" destId="{EA587ACB-F0BD-4976-BC11-17365E85CB4E}" srcOrd="0" destOrd="3" presId="urn:microsoft.com/office/officeart/2005/8/layout/vList5"/>
    <dgm:cxn modelId="{C95E0F90-BCED-44E0-A86A-C53B0245CC84}" type="presOf" srcId="{434BDD82-8253-44A5-B132-E8505092D44E}" destId="{EA587ACB-F0BD-4976-BC11-17365E85CB4E}" srcOrd="0" destOrd="0" presId="urn:microsoft.com/office/officeart/2005/8/layout/vList5"/>
    <dgm:cxn modelId="{29412FC0-2292-4006-8DDD-253A712FC890}" type="presOf" srcId="{AB74E53C-2A37-4787-B36C-B9467541E084}" destId="{EA587ACB-F0BD-4976-BC11-17365E85CB4E}" srcOrd="0" destOrd="4" presId="urn:microsoft.com/office/officeart/2005/8/layout/vList5"/>
    <dgm:cxn modelId="{6CF7DECF-71DD-46A7-BF90-A704A215B2AF}" type="presOf" srcId="{CD973EC6-5B06-442D-96DC-3C105DD06BF8}" destId="{EA587ACB-F0BD-4976-BC11-17365E85CB4E}" srcOrd="0" destOrd="1" presId="urn:microsoft.com/office/officeart/2005/8/layout/vList5"/>
    <dgm:cxn modelId="{D77EA2DC-BF35-43C7-9BAE-42C93EF0CEA5}" srcId="{14DA4E06-B7F4-423A-9BAC-B92943D81D38}" destId="{CD973EC6-5B06-442D-96DC-3C105DD06BF8}" srcOrd="1" destOrd="0" parTransId="{96F02F52-D988-4717-A7DB-27E6FD12EF7B}" sibTransId="{0AA868FF-2C9C-45B0-9A9F-597208429381}"/>
    <dgm:cxn modelId="{A4872AEF-4165-47EF-A345-79FDE2DA4027}" srcId="{14DA4E06-B7F4-423A-9BAC-B92943D81D38}" destId="{AB74E53C-2A37-4787-B36C-B9467541E084}" srcOrd="4" destOrd="0" parTransId="{9E37AA21-6554-4CA4-94B5-892A8C82912D}" sibTransId="{73F108EF-2B3C-4674-B2F0-EE38EBA2ABBA}"/>
    <dgm:cxn modelId="{B6E43AF0-D728-4230-AFD8-FCFC0924FE8C}" srcId="{14DA4E06-B7F4-423A-9BAC-B92943D81D38}" destId="{5C34B47A-19F5-4D46-97C2-89041095C582}" srcOrd="2" destOrd="0" parTransId="{8630CA11-C8F9-410B-BEB9-E9C79D30A0CF}" sibTransId="{093DBBD4-5255-46DD-B3B4-EE238E56B2BB}"/>
    <dgm:cxn modelId="{76B687B0-99C3-4876-A167-B7F9EDAAFE1B}" type="presParOf" srcId="{7969B63A-E38E-4FBB-BA8C-E34D38184D93}" destId="{E26B2D48-E86A-4867-9B2F-B8BD02286789}" srcOrd="0" destOrd="0" presId="urn:microsoft.com/office/officeart/2005/8/layout/vList5"/>
    <dgm:cxn modelId="{6842B679-AEC3-4F41-B0D4-0901D0578244}" type="presParOf" srcId="{E26B2D48-E86A-4867-9B2F-B8BD02286789}" destId="{52567C8D-FF7C-4D6B-AF38-25C98182FDB8}" srcOrd="0" destOrd="0" presId="urn:microsoft.com/office/officeart/2005/8/layout/vList5"/>
    <dgm:cxn modelId="{83735EAB-EBED-4CE0-B5A2-6EB2A78C8F0D}" type="presParOf" srcId="{E26B2D48-E86A-4867-9B2F-B8BD02286789}" destId="{EA587ACB-F0BD-4976-BC11-17365E85CB4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87ACB-F0BD-4976-BC11-17365E85CB4E}">
      <dsp:nvSpPr>
        <dsp:cNvPr id="0" name=""/>
        <dsp:cNvSpPr/>
      </dsp:nvSpPr>
      <dsp:spPr>
        <a:xfrm rot="5400000">
          <a:off x="4190278" y="-1061039"/>
          <a:ext cx="3278123" cy="5486438"/>
        </a:xfrm>
        <a:prstGeom prst="round2SameRect">
          <a:avLst/>
        </a:prstGeom>
        <a:solidFill>
          <a:srgbClr val="FFF0AF">
            <a:alpha val="90000"/>
          </a:srgbClr>
        </a:solidFill>
        <a:ln w="25400" cap="flat" cmpd="sng" algn="ctr">
          <a:no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rtl="0">
            <a:lnSpc>
              <a:spcPct val="90000"/>
            </a:lnSpc>
            <a:spcBef>
              <a:spcPct val="0"/>
            </a:spcBef>
            <a:spcAft>
              <a:spcPct val="15000"/>
            </a:spcAft>
            <a:buChar char="•"/>
          </a:pPr>
          <a:r>
            <a:rPr lang="cs-CZ" sz="2200" i="1" kern="1200" dirty="0">
              <a:latin typeface="Hind Regular"/>
            </a:rPr>
            <a:t>princip územní, věcný a funkční</a:t>
          </a:r>
        </a:p>
        <a:p>
          <a:pPr marL="228600" lvl="1" indent="-228600" algn="l" defTabSz="977900" rtl="0">
            <a:lnSpc>
              <a:spcPct val="90000"/>
            </a:lnSpc>
            <a:spcBef>
              <a:spcPct val="0"/>
            </a:spcBef>
            <a:spcAft>
              <a:spcPct val="15000"/>
            </a:spcAft>
            <a:buChar char="•"/>
          </a:pPr>
          <a:r>
            <a:rPr lang="cs-CZ" sz="2200" i="1" kern="1200" dirty="0">
              <a:latin typeface="Hind Regular"/>
            </a:rPr>
            <a:t>princip centralizace a decentralizace</a:t>
          </a:r>
        </a:p>
        <a:p>
          <a:pPr marL="228600" lvl="1" indent="-228600" algn="l" defTabSz="977900" rtl="0">
            <a:lnSpc>
              <a:spcPct val="90000"/>
            </a:lnSpc>
            <a:spcBef>
              <a:spcPct val="0"/>
            </a:spcBef>
            <a:spcAft>
              <a:spcPct val="15000"/>
            </a:spcAft>
            <a:buChar char="•"/>
          </a:pPr>
          <a:r>
            <a:rPr lang="cs-CZ" sz="2200" i="1" kern="1200" dirty="0">
              <a:latin typeface="Hind Regular"/>
            </a:rPr>
            <a:t>princip koncentrace a dekoncentrace</a:t>
          </a:r>
        </a:p>
        <a:p>
          <a:pPr marL="228600" lvl="1" indent="-228600" algn="l" defTabSz="977900" rtl="0">
            <a:lnSpc>
              <a:spcPct val="90000"/>
            </a:lnSpc>
            <a:spcBef>
              <a:spcPct val="0"/>
            </a:spcBef>
            <a:spcAft>
              <a:spcPct val="15000"/>
            </a:spcAft>
            <a:buChar char="•"/>
          </a:pPr>
          <a:r>
            <a:rPr lang="cs-CZ" sz="2200" i="1" kern="1200" dirty="0">
              <a:latin typeface="Hind Regular"/>
            </a:rPr>
            <a:t>princip monokratický a kolegiální</a:t>
          </a:r>
        </a:p>
        <a:p>
          <a:pPr marL="228600" lvl="1" indent="-228600" algn="l" defTabSz="977900" rtl="0">
            <a:lnSpc>
              <a:spcPct val="90000"/>
            </a:lnSpc>
            <a:spcBef>
              <a:spcPct val="0"/>
            </a:spcBef>
            <a:spcAft>
              <a:spcPct val="15000"/>
            </a:spcAft>
            <a:buChar char="•"/>
          </a:pPr>
          <a:r>
            <a:rPr lang="cs-CZ" sz="2200" i="1" kern="1200" dirty="0">
              <a:latin typeface="Hind Regular"/>
            </a:rPr>
            <a:t>princip volební a jmenovací</a:t>
          </a:r>
        </a:p>
      </dsp:txBody>
      <dsp:txXfrm rot="-5400000">
        <a:off x="3086121" y="203143"/>
        <a:ext cx="5326413" cy="2958073"/>
      </dsp:txXfrm>
    </dsp:sp>
    <dsp:sp modelId="{52567C8D-FF7C-4D6B-AF38-25C98182FDB8}">
      <dsp:nvSpPr>
        <dsp:cNvPr id="0" name=""/>
        <dsp:cNvSpPr/>
      </dsp:nvSpPr>
      <dsp:spPr>
        <a:xfrm>
          <a:off x="0" y="0"/>
          <a:ext cx="3086121" cy="3364359"/>
        </a:xfrm>
        <a:prstGeom prst="roundRect">
          <a:avLst/>
        </a:prstGeom>
        <a:solidFill>
          <a:srgbClr val="FFCC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rtl="0">
            <a:lnSpc>
              <a:spcPct val="90000"/>
            </a:lnSpc>
            <a:spcBef>
              <a:spcPct val="0"/>
            </a:spcBef>
            <a:spcAft>
              <a:spcPct val="35000"/>
            </a:spcAft>
            <a:buNone/>
          </a:pPr>
          <a:r>
            <a:rPr lang="cs-CZ" sz="2200" b="0" kern="1200" dirty="0">
              <a:solidFill>
                <a:schemeClr val="tx1"/>
              </a:solidFill>
              <a:latin typeface="Hind Regular"/>
            </a:rPr>
            <a:t>Ve veřejné správě a v jejím výkonu se uplatňují tyto organizační principy:</a:t>
          </a:r>
        </a:p>
      </dsp:txBody>
      <dsp:txXfrm>
        <a:off x="150652" y="150652"/>
        <a:ext cx="2784817" cy="306305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4DBB545F-9D43-4AAA-90C9-33072A0929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4C0251D1-7C28-4985-806A-8E5EC5B23A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D0CC4A-17F4-454B-81F2-75DF69D343DB}" type="datetimeFigureOut">
              <a:rPr lang="cs-CZ" smtClean="0"/>
              <a:pPr/>
              <a:t>09.09.2022</a:t>
            </a:fld>
            <a:endParaRPr lang="cs-CZ"/>
          </a:p>
        </p:txBody>
      </p:sp>
      <p:sp>
        <p:nvSpPr>
          <p:cNvPr id="4" name="Zástupný symbol pro zápatí 3">
            <a:extLst>
              <a:ext uri="{FF2B5EF4-FFF2-40B4-BE49-F238E27FC236}">
                <a16:creationId xmlns:a16="http://schemas.microsoft.com/office/drawing/2014/main" id="{F45AD217-ABA7-44FD-ACCB-EF9029DE805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AFC37F96-D703-4CC7-ADDF-F1775070E9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A4DA88-02AF-4FC5-889B-98F23C351BA7}" type="slidenum">
              <a:rPr lang="cs-CZ" smtClean="0"/>
              <a:pPr/>
              <a:t>‹#›</a:t>
            </a:fld>
            <a:endParaRPr lang="cs-CZ"/>
          </a:p>
        </p:txBody>
      </p:sp>
    </p:spTree>
    <p:extLst>
      <p:ext uri="{BB962C8B-B14F-4D97-AF65-F5344CB8AC3E}">
        <p14:creationId xmlns:p14="http://schemas.microsoft.com/office/powerpoint/2010/main" val="85187847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55BB9-894C-40C9-86A7-F2C95FCBA8BC}" type="datetimeFigureOut">
              <a:rPr lang="cs-CZ" smtClean="0"/>
              <a:pPr/>
              <a:t>09.09.2022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A4E33-8944-489A-9842-0B217D5C3D34}" type="slidenum">
              <a:rPr lang="cs-CZ" smtClean="0"/>
              <a:pPr/>
              <a:t>‹#›</a:t>
            </a:fld>
            <a:endParaRPr lang="cs-CZ"/>
          </a:p>
        </p:txBody>
      </p:sp>
    </p:spTree>
    <p:extLst>
      <p:ext uri="{BB962C8B-B14F-4D97-AF65-F5344CB8AC3E}">
        <p14:creationId xmlns:p14="http://schemas.microsoft.com/office/powerpoint/2010/main" val="324853924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BAA4E33-8944-489A-9842-0B217D5C3D34}" type="slidenum">
              <a:rPr lang="cs-CZ" smtClean="0"/>
              <a:pPr/>
              <a:t>1</a:t>
            </a:fld>
            <a:endParaRPr lang="cs-CZ"/>
          </a:p>
        </p:txBody>
      </p:sp>
      <p:sp>
        <p:nvSpPr>
          <p:cNvPr id="5" name="Zástupný symbol pro zápatí 4">
            <a:extLst>
              <a:ext uri="{FF2B5EF4-FFF2-40B4-BE49-F238E27FC236}">
                <a16:creationId xmlns:a16="http://schemas.microsoft.com/office/drawing/2014/main" id="{9D3F4AFC-3055-4F81-BECD-8850152D2CFF}"/>
              </a:ext>
            </a:extLst>
          </p:cNvPr>
          <p:cNvSpPr>
            <a:spLocks noGrp="1"/>
          </p:cNvSpPr>
          <p:nvPr>
            <p:ph type="ftr" sz="quarter" idx="4"/>
          </p:nvPr>
        </p:nvSpPr>
        <p:spPr/>
        <p:txBody>
          <a:bodyPr/>
          <a:lstStyle/>
          <a:p>
            <a:endParaRPr lang="cs-CZ"/>
          </a:p>
        </p:txBody>
      </p:sp>
      <p:sp>
        <p:nvSpPr>
          <p:cNvPr id="6" name="Zástupný symbol pro záhlaví 5">
            <a:extLst>
              <a:ext uri="{FF2B5EF4-FFF2-40B4-BE49-F238E27FC236}">
                <a16:creationId xmlns:a16="http://schemas.microsoft.com/office/drawing/2014/main" id="{39AB3988-575A-4524-969C-0E5353804CC2}"/>
              </a:ext>
            </a:extLst>
          </p:cNvPr>
          <p:cNvSpPr>
            <a:spLocks noGrp="1"/>
          </p:cNvSpPr>
          <p:nvPr>
            <p:ph type="hdr" sz="quarter"/>
          </p:nvPr>
        </p:nvSpPr>
        <p:spPr/>
        <p:txBody>
          <a:bodyPr/>
          <a:lstStyle/>
          <a:p>
            <a:endParaRPr lang="cs-CZ"/>
          </a:p>
        </p:txBody>
      </p:sp>
    </p:spTree>
    <p:extLst>
      <p:ext uri="{BB962C8B-B14F-4D97-AF65-F5344CB8AC3E}">
        <p14:creationId xmlns:p14="http://schemas.microsoft.com/office/powerpoint/2010/main" val="30803867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userDrawn="1"/>
        </p:nvSpPr>
        <p:spPr>
          <a:xfrm>
            <a:off x="0" y="0"/>
            <a:ext cx="9144000" cy="180000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E6E9C0D-A831-4BF3-AF29-E7747B954159}" type="datetime1">
              <a:rPr lang="cs-CZ" smtClean="0"/>
              <a:pPr/>
              <a:t>09.09.2022</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lvl1pPr>
              <a:defRPr baseline="0"/>
            </a:lvl1pPr>
          </a:lstStyle>
          <a:p>
            <a:fld id="{62E37861-9CFB-4DB0-8326-6C6A95B08EB6}" type="slidenum">
              <a:rPr lang="cs-CZ" smtClean="0"/>
              <a:pPr/>
              <a:t>‹#›</a:t>
            </a:fld>
            <a:endParaRPr lang="cs-CZ" dirty="0"/>
          </a:p>
        </p:txBody>
      </p:sp>
      <p:sp>
        <p:nvSpPr>
          <p:cNvPr id="7" name="TextovéPole 6"/>
          <p:cNvSpPr txBox="1"/>
          <p:nvPr userDrawn="1"/>
        </p:nvSpPr>
        <p:spPr>
          <a:xfrm>
            <a:off x="2123728" y="404664"/>
            <a:ext cx="6480720" cy="1077218"/>
          </a:xfrm>
          <a:prstGeom prst="rect">
            <a:avLst/>
          </a:prstGeom>
          <a:noFill/>
        </p:spPr>
        <p:txBody>
          <a:bodyPr wrap="square" rtlCol="0">
            <a:spAutoFit/>
          </a:bodyPr>
          <a:lstStyle/>
          <a:p>
            <a:r>
              <a:rPr lang="cs-CZ" sz="3200" b="1" dirty="0">
                <a:ln>
                  <a:noFill/>
                </a:ln>
                <a:latin typeface="Hind Regular" pitchFamily="2" charset="-18"/>
                <a:cs typeface="Hind Regular" pitchFamily="2" charset="-18"/>
              </a:rPr>
              <a:t>Jabok – Vyšší odborná škola</a:t>
            </a:r>
          </a:p>
          <a:p>
            <a:r>
              <a:rPr lang="cs-CZ" sz="3200" b="1" dirty="0">
                <a:ln>
                  <a:noFill/>
                </a:ln>
                <a:latin typeface="Hind Regular" pitchFamily="2" charset="-18"/>
                <a:cs typeface="Hind Regular" pitchFamily="2" charset="-18"/>
              </a:rPr>
              <a:t>sociálně pedagogická a teologická</a:t>
            </a:r>
          </a:p>
        </p:txBody>
      </p:sp>
      <p:pic>
        <p:nvPicPr>
          <p:cNvPr id="8" name="Obrázek 7" descr="ostre kraje 04 - oranzova-bila - hind.jpg"/>
          <p:cNvPicPr>
            <a:picLocks noChangeAspect="1"/>
          </p:cNvPicPr>
          <p:nvPr userDrawn="1"/>
        </p:nvPicPr>
        <p:blipFill>
          <a:blip r:embed="rId2" cstate="print"/>
          <a:stretch>
            <a:fillRect/>
          </a:stretch>
        </p:blipFill>
        <p:spPr>
          <a:xfrm>
            <a:off x="107504" y="116632"/>
            <a:ext cx="1622606" cy="15590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p>
            <a:r>
              <a:rPr lang="cs-CZ"/>
              <a:t>Kliknutím lze upravit styl.</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2183DCA-BA36-4FE1-A845-4F213541F8FD}" type="datetime1">
              <a:rPr lang="cs-CZ" smtClean="0"/>
              <a:pPr/>
              <a:t>09.09.2022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F37238-A390-436A-AD29-DB5321681A2F}" type="datetime1">
              <a:rPr lang="cs-CZ" smtClean="0"/>
              <a:pPr/>
              <a:t>09.09.2022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67544" y="125760"/>
            <a:ext cx="8229600" cy="1143000"/>
          </a:xfrm>
        </p:spPr>
        <p:txBody>
          <a:bodyPr/>
          <a:lstStyle/>
          <a:p>
            <a:r>
              <a:rPr lang="cs-CZ"/>
              <a:t>Kliknutím lze upravit styl.</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155C81-6840-4EA5-B321-54D6ABBBB49A}" type="datetime1">
              <a:rPr lang="cs-CZ" smtClean="0"/>
              <a:pPr/>
              <a:t>09.09.2022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9" name="TextovéPole 8"/>
          <p:cNvSpPr txBox="1"/>
          <p:nvPr userDrawn="1"/>
        </p:nvSpPr>
        <p:spPr>
          <a:xfrm>
            <a:off x="782486" y="6254480"/>
            <a:ext cx="7488832" cy="646331"/>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a:p>
            <a:r>
              <a:rPr lang="cs-CZ" sz="1200" kern="1200" dirty="0">
                <a:ln>
                  <a:noFill/>
                </a:ln>
                <a:solidFill>
                  <a:schemeClr val="tx1"/>
                </a:solidFill>
                <a:latin typeface="+mn-lt"/>
                <a:ea typeface="+mn-ea"/>
                <a:cs typeface="+mn-cs"/>
              </a:rPr>
              <a:t>e-mail: </a:t>
            </a:r>
            <a:r>
              <a:rPr lang="cs-CZ" sz="1200" u="none" kern="1200" dirty="0">
                <a:ln>
                  <a:noFill/>
                </a:ln>
                <a:solidFill>
                  <a:schemeClr val="tx1"/>
                </a:solidFill>
                <a:latin typeface="+mn-lt"/>
                <a:ea typeface="+mn-ea"/>
                <a:cs typeface="+mn-cs"/>
              </a:rPr>
              <a:t>jabok@jabok.cz</a:t>
            </a:r>
            <a:r>
              <a:rPr lang="cs-CZ" sz="1200" kern="1200" dirty="0">
                <a:ln>
                  <a:noFill/>
                </a:ln>
                <a:solidFill>
                  <a:schemeClr val="tx1"/>
                </a:solidFill>
                <a:latin typeface="+mn-lt"/>
                <a:ea typeface="+mn-ea"/>
                <a:cs typeface="+mn-cs"/>
              </a:rPr>
              <a:t>, www.jabok.cz</a:t>
            </a:r>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13A3077-5DF7-413D-8223-B3A10273BD38}" type="datetime1">
              <a:rPr lang="cs-CZ" smtClean="0"/>
              <a:pPr/>
              <a:t>09.09.2022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C0A2F39-4E20-4709-AF12-84A6FE6F96FC}" type="datetime1">
              <a:rPr lang="cs-CZ" smtClean="0"/>
              <a:pPr/>
              <a:t>09.09.2022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a:t>
            </a:r>
            <a:r>
              <a:rPr lang="cs-CZ" sz="1200" kern="1200" baseline="0" dirty="0">
                <a:ln>
                  <a:noFill/>
                </a:ln>
                <a:solidFill>
                  <a:schemeClr val="tx1"/>
                </a:solidFill>
                <a:latin typeface="+mn-lt"/>
                <a:ea typeface="+mn-ea"/>
                <a:cs typeface="+mn-cs"/>
              </a:rPr>
              <a:t> 211 222 441</a:t>
            </a:r>
            <a:r>
              <a:rPr lang="cs-CZ" sz="1200" kern="1200" dirty="0">
                <a:ln>
                  <a:noFill/>
                </a:ln>
                <a:solidFill>
                  <a:schemeClr val="tx1"/>
                </a:solidFill>
                <a:latin typeface="+mn-lt"/>
                <a:ea typeface="+mn-ea"/>
                <a:cs typeface="+mn-cs"/>
              </a:rPr>
              <a:t>,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datum 6"/>
          <p:cNvSpPr>
            <a:spLocks noGrp="1"/>
          </p:cNvSpPr>
          <p:nvPr>
            <p:ph type="dt" sz="half" idx="10"/>
          </p:nvPr>
        </p:nvSpPr>
        <p:spPr/>
        <p:txBody>
          <a:bodyPr/>
          <a:lstStyle/>
          <a:p>
            <a:fld id="{776D39CA-F613-461D-BE69-4653088F021D}" type="datetime1">
              <a:rPr lang="cs-CZ" smtClean="0"/>
              <a:pPr/>
              <a:t>09.09.2022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2E37861-9CFB-4DB0-8326-6C6A95B08EB6}" type="slidenum">
              <a:rPr lang="cs-CZ" smtClean="0"/>
              <a:pPr/>
              <a:t>‹#›</a:t>
            </a:fld>
            <a:endParaRPr lang="cs-CZ"/>
          </a:p>
        </p:txBody>
      </p:sp>
      <p:sp>
        <p:nvSpPr>
          <p:cNvPr id="10" name="Obdélník 9"/>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4" name="Obrázek 13"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5" name="TextovéPole 14"/>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datum 2"/>
          <p:cNvSpPr>
            <a:spLocks noGrp="1"/>
          </p:cNvSpPr>
          <p:nvPr>
            <p:ph type="dt" sz="half" idx="10"/>
          </p:nvPr>
        </p:nvSpPr>
        <p:spPr/>
        <p:txBody>
          <a:bodyPr/>
          <a:lstStyle/>
          <a:p>
            <a:fld id="{C28BC22E-EDDF-4C73-9EEC-E2277EB4D253}" type="datetime1">
              <a:rPr lang="cs-CZ" smtClean="0"/>
              <a:pPr/>
              <a:t>09.09.2022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2E37861-9CFB-4DB0-8326-6C6A95B08EB6}" type="slidenum">
              <a:rPr lang="cs-CZ" smtClean="0"/>
              <a:pPr/>
              <a:t>‹#›</a:t>
            </a:fld>
            <a:endParaRPr lang="cs-CZ"/>
          </a:p>
        </p:txBody>
      </p:sp>
      <p:sp>
        <p:nvSpPr>
          <p:cNvPr id="6" name="Obdélník 5"/>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0" name="Obrázek 9"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1" name="TextovéPole 10"/>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90679F-FFC8-458A-A2F4-EB614CCDDA21}" type="datetime1">
              <a:rPr lang="cs-CZ" smtClean="0"/>
              <a:pPr/>
              <a:t>09.09.2022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2E37861-9CFB-4DB0-8326-6C6A95B08EB6}" type="slidenum">
              <a:rPr lang="cs-CZ" smtClean="0"/>
              <a:pPr/>
              <a:t>‹#›</a:t>
            </a:fld>
            <a:endParaRPr lang="cs-CZ"/>
          </a:p>
        </p:txBody>
      </p:sp>
      <p:sp>
        <p:nvSpPr>
          <p:cNvPr id="5" name="Obdélník 4"/>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symbol pro číslo snímku 5"/>
          <p:cNvSpPr txBox="1">
            <a:spLocks/>
          </p:cNvSpPr>
          <p:nvPr userDrawn="1"/>
        </p:nvSpPr>
        <p:spPr>
          <a:xfrm>
            <a:off x="8468816" y="6376243"/>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9" name="Obrázek 8" descr="ostre kraje 04 - oranzova-bila - hind.jpg"/>
          <p:cNvPicPr>
            <a:picLocks noChangeAspect="1"/>
          </p:cNvPicPr>
          <p:nvPr userDrawn="1"/>
        </p:nvPicPr>
        <p:blipFill>
          <a:blip r:embed="rId2" cstate="print"/>
          <a:stretch>
            <a:fillRect/>
          </a:stretch>
        </p:blipFill>
        <p:spPr>
          <a:xfrm>
            <a:off x="107504" y="6228850"/>
            <a:ext cx="683299" cy="656534"/>
          </a:xfrm>
          <a:prstGeom prst="rect">
            <a:avLst/>
          </a:prstGeom>
        </p:spPr>
      </p:pic>
      <p:sp>
        <p:nvSpPr>
          <p:cNvPr id="10" name="TextovéPole 9"/>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7897D60-CBC2-48F8-A517-02E8AF517480}" type="datetime1">
              <a:rPr lang="cs-CZ" smtClean="0"/>
              <a:pPr/>
              <a:t>09.09.2022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988839"/>
            <a:ext cx="5486400" cy="2738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67F6508-F70E-41B4-B9ED-A7003E895728}" type="datetime1">
              <a:rPr lang="cs-CZ" smtClean="0"/>
              <a:pPr/>
              <a:t>09.09.2022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délník 6"/>
          <p:cNvSpPr/>
          <p:nvPr/>
        </p:nvSpPr>
        <p:spPr>
          <a:xfrm>
            <a:off x="0" y="0"/>
            <a:ext cx="9144000" cy="134076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0" y="1340768"/>
            <a:ext cx="1800000" cy="551723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539552" y="125760"/>
            <a:ext cx="8229600" cy="1143000"/>
          </a:xfrm>
          <a:prstGeom prst="rect">
            <a:avLst/>
          </a:prstGeom>
        </p:spPr>
        <p:txBody>
          <a:bodyPr vert="horz" lIns="91440" tIns="45720" rIns="91440" bIns="45720" rtlCol="0" anchor="ctr">
            <a:noAutofit/>
          </a:bodyPr>
          <a:lstStyle/>
          <a:p>
            <a:r>
              <a:rPr lang="cs-CZ" dirty="0"/>
              <a:t>Klepnutím lze upravit styl předlohy nadpisů.</a:t>
            </a:r>
          </a:p>
        </p:txBody>
      </p:sp>
      <p:sp>
        <p:nvSpPr>
          <p:cNvPr id="3" name="Zástupný symbol pro text 2"/>
          <p:cNvSpPr>
            <a:spLocks noGrp="1"/>
          </p:cNvSpPr>
          <p:nvPr>
            <p:ph type="body" idx="1"/>
          </p:nvPr>
        </p:nvSpPr>
        <p:spPr>
          <a:xfrm>
            <a:off x="755576" y="1628800"/>
            <a:ext cx="7931224" cy="4497363"/>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ind Regular" pitchFamily="2" charset="-18"/>
                <a:cs typeface="Hind Regular" pitchFamily="2" charset="-18"/>
              </a:defRPr>
            </a:lvl1pPr>
          </a:lstStyle>
          <a:p>
            <a:fld id="{CB0D5FD9-3C04-44DA-9D63-B7598933CB24}" type="datetime1">
              <a:rPr lang="cs-CZ" smtClean="0"/>
              <a:pPr/>
              <a:t>09.09.2022</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ind Regular" pitchFamily="2" charset="-18"/>
                <a:cs typeface="Hind Regular" pitchFamily="2" charset="-18"/>
              </a:defRPr>
            </a:lvl1pPr>
          </a:lstStyle>
          <a:p>
            <a:endParaRPr lang="cs-CZ" dirty="0"/>
          </a:p>
        </p:txBody>
      </p:sp>
      <p:sp>
        <p:nvSpPr>
          <p:cNvPr id="6" name="Zástupný symbol pro číslo snímku 5"/>
          <p:cNvSpPr>
            <a:spLocks noGrp="1"/>
          </p:cNvSpPr>
          <p:nvPr>
            <p:ph type="sldNum" sz="quarter" idx="4"/>
          </p:nvPr>
        </p:nvSpPr>
        <p:spPr>
          <a:xfrm>
            <a:off x="8316416" y="6356350"/>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fld id="{6A5633A1-5521-476C-9400-8F170BE2174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Hind Regular" pitchFamily="2" charset="-18"/>
          <a:ea typeface="+mn-ea"/>
          <a:cs typeface="Hind Regular" pitchFamily="2" charset="-18"/>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Hind Regular" pitchFamily="2" charset="-18"/>
          <a:ea typeface="+mn-ea"/>
          <a:cs typeface="Hind Regular" pitchFamily="2" charset="-18"/>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Hind Regular" pitchFamily="2" charset="-18"/>
          <a:ea typeface="+mn-ea"/>
          <a:cs typeface="Hind Regular" pitchFamily="2" charset="-18"/>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1. Úvod do sociální správy I.</a:t>
            </a:r>
            <a:endParaRPr lang="cs-CZ" dirty="0"/>
          </a:p>
        </p:txBody>
      </p:sp>
      <p:sp>
        <p:nvSpPr>
          <p:cNvPr id="3" name="Podnadpis 2"/>
          <p:cNvSpPr>
            <a:spLocks noGrp="1"/>
          </p:cNvSpPr>
          <p:nvPr>
            <p:ph type="subTitle" idx="1"/>
          </p:nvPr>
        </p:nvSpPr>
        <p:spPr/>
        <p:txBody>
          <a:bodyPr/>
          <a:lstStyle/>
          <a:p>
            <a:r>
              <a:rPr lang="cs-CZ" dirty="0"/>
              <a:t>Sociální politika 2</a:t>
            </a:r>
          </a:p>
          <a:p>
            <a:endParaRPr lang="cs-CZ" dirty="0"/>
          </a:p>
          <a:p>
            <a:r>
              <a:rPr lang="cs-CZ" sz="2400" dirty="0"/>
              <a:t>Mgr. Jan Matěj Bejček</a:t>
            </a:r>
          </a:p>
        </p:txBody>
      </p:sp>
      <p:pic>
        <p:nvPicPr>
          <p:cNvPr id="4" name="Obrázek 3">
            <a:extLst>
              <a:ext uri="{FF2B5EF4-FFF2-40B4-BE49-F238E27FC236}">
                <a16:creationId xmlns:a16="http://schemas.microsoft.com/office/drawing/2014/main" id="{C4566E1C-67A8-4FCF-85C7-157F13081D45}"/>
              </a:ext>
            </a:extLst>
          </p:cNvPr>
          <p:cNvPicPr>
            <a:picLocks noChangeAspect="1"/>
          </p:cNvPicPr>
          <p:nvPr/>
        </p:nvPicPr>
        <p:blipFill>
          <a:blip r:embed="rId3"/>
          <a:stretch>
            <a:fillRect/>
          </a:stretch>
        </p:blipFill>
        <p:spPr>
          <a:xfrm>
            <a:off x="5652120" y="5783763"/>
            <a:ext cx="3181350" cy="962025"/>
          </a:xfrm>
          <a:prstGeom prst="rect">
            <a:avLst/>
          </a:prstGeom>
        </p:spPr>
      </p:pic>
      <p:pic>
        <p:nvPicPr>
          <p:cNvPr id="6" name="Obrázek 5">
            <a:extLst>
              <a:ext uri="{FF2B5EF4-FFF2-40B4-BE49-F238E27FC236}">
                <a16:creationId xmlns:a16="http://schemas.microsoft.com/office/drawing/2014/main" id="{6F156362-A53D-44EC-BE5A-EC2DE35A4A90}"/>
              </a:ext>
            </a:extLst>
          </p:cNvPr>
          <p:cNvPicPr>
            <a:picLocks noChangeAspect="1"/>
          </p:cNvPicPr>
          <p:nvPr/>
        </p:nvPicPr>
        <p:blipFill>
          <a:blip r:embed="rId4"/>
          <a:stretch>
            <a:fillRect/>
          </a:stretch>
        </p:blipFill>
        <p:spPr>
          <a:xfrm>
            <a:off x="1907704" y="5834270"/>
            <a:ext cx="3879521" cy="861010"/>
          </a:xfrm>
          <a:prstGeom prst="rect">
            <a:avLst/>
          </a:prstGeom>
        </p:spPr>
      </p:pic>
    </p:spTree>
    <p:extLst>
      <p:ext uri="{BB962C8B-B14F-4D97-AF65-F5344CB8AC3E}">
        <p14:creationId xmlns:p14="http://schemas.microsoft.com/office/powerpoint/2010/main" val="2733381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Státní (sociální) správa</a:t>
            </a:r>
          </a:p>
        </p:txBody>
      </p:sp>
      <p:sp>
        <p:nvSpPr>
          <p:cNvPr id="3" name="Zástupný symbol pro obsah 2"/>
          <p:cNvSpPr>
            <a:spLocks noGrp="1"/>
          </p:cNvSpPr>
          <p:nvPr>
            <p:ph idx="1"/>
          </p:nvPr>
        </p:nvSpPr>
        <p:spPr>
          <a:xfrm>
            <a:off x="285720" y="1556792"/>
            <a:ext cx="8572560" cy="4425355"/>
          </a:xfrm>
        </p:spPr>
        <p:txBody>
          <a:bodyPr>
            <a:normAutofit/>
          </a:bodyPr>
          <a:lstStyle/>
          <a:p>
            <a:pPr lvl="0" algn="just"/>
            <a:r>
              <a:rPr lang="cs-CZ" sz="2200" dirty="0"/>
              <a:t>Je zajišťována vrcholnými, ústředními a územními orgány státní správy – vláda, ministerstva, místní orgány, příp. další pověřené orgány.</a:t>
            </a:r>
          </a:p>
          <a:p>
            <a:pPr lvl="0" algn="just"/>
            <a:r>
              <a:rPr lang="cs-CZ" sz="2200" dirty="0"/>
              <a:t>Je zde uplatňována tzv. vertikální hierarchie, tzn., že pravomoc je soustředěna na vrcholné orgány státní správy.</a:t>
            </a:r>
          </a:p>
          <a:p>
            <a:pPr lvl="0" algn="just"/>
            <a:r>
              <a:rPr lang="cs-CZ" sz="2200" dirty="0"/>
              <a:t>Mezi úkoly státní správy patří především aplikace zákona, rozhodování o právech a povinnostech právnických a fyzických osob v rámci výkonu veřejní správy, realizace státní politiky a sledování státních zájmů.</a:t>
            </a:r>
          </a:p>
          <a:p>
            <a:pPr lvl="0" algn="just"/>
            <a:r>
              <a:rPr lang="cs-CZ" sz="2200" dirty="0"/>
              <a:t>Vydává obecné a individuální právní akty, uzavírá veřejnoprávní dohody, provádí výkon rozhodnutí.</a:t>
            </a:r>
          </a:p>
          <a:p>
            <a:pPr lvl="0" algn="just"/>
            <a:endParaRPr lang="cs-CZ" sz="2200" dirty="0"/>
          </a:p>
        </p:txBody>
      </p:sp>
    </p:spTree>
    <p:extLst>
      <p:ext uri="{BB962C8B-B14F-4D97-AF65-F5344CB8AC3E}">
        <p14:creationId xmlns:p14="http://schemas.microsoft.com/office/powerpoint/2010/main" val="3960913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Veřejná (sociální) samospráva</a:t>
            </a:r>
          </a:p>
        </p:txBody>
      </p:sp>
      <p:sp>
        <p:nvSpPr>
          <p:cNvPr id="3" name="Zástupný symbol pro obsah 2"/>
          <p:cNvSpPr>
            <a:spLocks noGrp="1"/>
          </p:cNvSpPr>
          <p:nvPr>
            <p:ph idx="1"/>
          </p:nvPr>
        </p:nvSpPr>
        <p:spPr>
          <a:xfrm>
            <a:off x="285720" y="1556792"/>
            <a:ext cx="8572560" cy="4425355"/>
          </a:xfrm>
        </p:spPr>
        <p:txBody>
          <a:bodyPr>
            <a:normAutofit/>
          </a:bodyPr>
          <a:lstStyle/>
          <a:p>
            <a:pPr marL="452437" algn="just">
              <a:lnSpc>
                <a:spcPct val="80000"/>
              </a:lnSpc>
            </a:pPr>
            <a:r>
              <a:rPr lang="cs-CZ" sz="2200" dirty="0"/>
              <a:t>Jedná se o druh veřejné sociální správy, kterou vykonávají jiné subjekty než stát (kraje, obce, veřejnoprávní fondy apod.).</a:t>
            </a:r>
          </a:p>
          <a:p>
            <a:pPr marL="452437" algn="just">
              <a:lnSpc>
                <a:spcPct val="80000"/>
              </a:lnSpc>
            </a:pPr>
            <a:r>
              <a:rPr lang="cs-CZ" sz="2200" dirty="0"/>
              <a:t>Podíl občanů na řízení věcí veřejných, bezplatný a čestný výkon funkcí.</a:t>
            </a:r>
          </a:p>
          <a:p>
            <a:pPr marL="452437" algn="just">
              <a:lnSpc>
                <a:spcPct val="80000"/>
              </a:lnSpc>
            </a:pPr>
            <a:r>
              <a:rPr lang="cs-CZ" sz="2200" dirty="0"/>
              <a:t>Je zde uplatňován princip subsidiarity. </a:t>
            </a:r>
          </a:p>
          <a:p>
            <a:pPr marL="109537" indent="0" algn="just">
              <a:lnSpc>
                <a:spcPct val="80000"/>
              </a:lnSpc>
              <a:buNone/>
            </a:pPr>
            <a:endParaRPr lang="cs-CZ" sz="2200" b="1" dirty="0"/>
          </a:p>
          <a:p>
            <a:pPr marL="452437" algn="just">
              <a:lnSpc>
                <a:spcPct val="80000"/>
              </a:lnSpc>
            </a:pPr>
            <a:r>
              <a:rPr lang="cs-CZ" sz="2200" b="1" dirty="0"/>
              <a:t>Územní</a:t>
            </a:r>
            <a:r>
              <a:rPr lang="cs-CZ" sz="2200" dirty="0"/>
              <a:t> </a:t>
            </a:r>
            <a:r>
              <a:rPr lang="cs-CZ" sz="2200" b="1" dirty="0"/>
              <a:t>samospráva</a:t>
            </a:r>
            <a:r>
              <a:rPr lang="cs-CZ" sz="2200" dirty="0"/>
              <a:t> – právo samostatně rozhodovat o svých záležitostech (obce x kraje)</a:t>
            </a:r>
          </a:p>
          <a:p>
            <a:pPr marL="452437" algn="just">
              <a:lnSpc>
                <a:spcPct val="80000"/>
              </a:lnSpc>
            </a:pPr>
            <a:r>
              <a:rPr lang="cs-CZ" sz="2200" b="1" dirty="0"/>
              <a:t>Zájmová / Profesní samospráva </a:t>
            </a:r>
            <a:r>
              <a:rPr lang="cs-CZ" sz="2200" dirty="0"/>
              <a:t>– subjekty se sdružují za účelem společného zájmu, který sledují (typicky profesní komory)</a:t>
            </a:r>
          </a:p>
          <a:p>
            <a:pPr marL="452437" algn="just">
              <a:lnSpc>
                <a:spcPct val="80000"/>
              </a:lnSpc>
            </a:pPr>
            <a:r>
              <a:rPr lang="cs-CZ" sz="2200" i="1" dirty="0"/>
              <a:t>Příp. věcná – dobrovolné sdružování (např. svazky obcí)</a:t>
            </a:r>
          </a:p>
          <a:p>
            <a:pPr lvl="0" algn="just"/>
            <a:endParaRPr lang="cs-CZ" sz="2200" dirty="0"/>
          </a:p>
        </p:txBody>
      </p:sp>
    </p:spTree>
    <p:extLst>
      <p:ext uri="{BB962C8B-B14F-4D97-AF65-F5344CB8AC3E}">
        <p14:creationId xmlns:p14="http://schemas.microsoft.com/office/powerpoint/2010/main" val="58668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Organizační principy veřejné správy</a:t>
            </a:r>
          </a:p>
        </p:txBody>
      </p:sp>
      <p:sp>
        <p:nvSpPr>
          <p:cNvPr id="3" name="Zástupný symbol pro obsah 2"/>
          <p:cNvSpPr>
            <a:spLocks noGrp="1"/>
          </p:cNvSpPr>
          <p:nvPr>
            <p:ph idx="1"/>
          </p:nvPr>
        </p:nvSpPr>
        <p:spPr>
          <a:xfrm>
            <a:off x="285720" y="1556792"/>
            <a:ext cx="8572560" cy="4425355"/>
          </a:xfrm>
        </p:spPr>
        <p:txBody>
          <a:bodyPr>
            <a:normAutofit/>
          </a:bodyPr>
          <a:lstStyle/>
          <a:p>
            <a:pPr marL="109537" indent="0" algn="just">
              <a:lnSpc>
                <a:spcPct val="80000"/>
              </a:lnSpc>
              <a:buNone/>
            </a:pPr>
            <a:endParaRPr lang="cs-CZ" sz="2200" i="1" dirty="0"/>
          </a:p>
          <a:p>
            <a:pPr marL="109537" indent="0" algn="just">
              <a:lnSpc>
                <a:spcPct val="80000"/>
              </a:lnSpc>
              <a:buNone/>
            </a:pPr>
            <a:endParaRPr lang="cs-CZ" sz="2200" i="1" dirty="0"/>
          </a:p>
          <a:p>
            <a:pPr lvl="0" algn="just"/>
            <a:endParaRPr lang="cs-CZ" sz="2200" dirty="0"/>
          </a:p>
        </p:txBody>
      </p:sp>
      <p:graphicFrame>
        <p:nvGraphicFramePr>
          <p:cNvPr id="4" name="Zástupný symbol pro obsah 6"/>
          <p:cNvGraphicFramePr>
            <a:graphicFrameLocks/>
          </p:cNvGraphicFramePr>
          <p:nvPr>
            <p:extLst/>
          </p:nvPr>
        </p:nvGraphicFramePr>
        <p:xfrm>
          <a:off x="285720" y="2060848"/>
          <a:ext cx="8572560" cy="3364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41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Princip územní, věcný a funkční</a:t>
            </a:r>
          </a:p>
        </p:txBody>
      </p:sp>
      <p:sp>
        <p:nvSpPr>
          <p:cNvPr id="3" name="Zástupný symbol pro obsah 2"/>
          <p:cNvSpPr>
            <a:spLocks noGrp="1"/>
          </p:cNvSpPr>
          <p:nvPr>
            <p:ph idx="1"/>
          </p:nvPr>
        </p:nvSpPr>
        <p:spPr>
          <a:xfrm>
            <a:off x="285720" y="1556792"/>
            <a:ext cx="8572560" cy="4425355"/>
          </a:xfrm>
        </p:spPr>
        <p:txBody>
          <a:bodyPr>
            <a:normAutofit lnSpcReduction="10000"/>
          </a:bodyPr>
          <a:lstStyle/>
          <a:p>
            <a:pPr algn="just"/>
            <a:r>
              <a:rPr lang="cs-CZ" sz="2400" b="1" dirty="0"/>
              <a:t>Územní princip </a:t>
            </a:r>
            <a:r>
              <a:rPr lang="cs-CZ" sz="2400" dirty="0"/>
              <a:t>vymezuje působnost veřejné správy vzhledem k teritoriu, oblasti, regionu. Platí obecně, že určení takového vymezení je podle administrativního členění státu. </a:t>
            </a:r>
          </a:p>
          <a:p>
            <a:pPr algn="just"/>
            <a:r>
              <a:rPr lang="cs-CZ" sz="2400" b="1" dirty="0"/>
              <a:t>Věcný princip </a:t>
            </a:r>
            <a:r>
              <a:rPr lang="cs-CZ" sz="2400" dirty="0"/>
              <a:t>prosazuje při organizaci veřejné správy homogenitu agend, které jsou vykonávány. Působnost orgánů veřejné správy je tak stanovena podle záležitostí, které jsou jim svěřeny např. sociální věci, zdravotnictví, školství.</a:t>
            </a:r>
          </a:p>
          <a:p>
            <a:pPr algn="just"/>
            <a:r>
              <a:rPr lang="cs-CZ" sz="2400" b="1" dirty="0"/>
              <a:t>Funkční princip </a:t>
            </a:r>
            <a:r>
              <a:rPr lang="cs-CZ" sz="2400" dirty="0"/>
              <a:t>se prosazuje při budování tzv. průřezových orgánů veřejné správy, to jest takových, které mají za úkol koordinovat činnost různých orgánů v případě, že objekt veřejné správy spadá svojí náplní činnosti do několika oblastí správy.</a:t>
            </a:r>
          </a:p>
          <a:p>
            <a:pPr marL="0" indent="0" algn="r">
              <a:buNone/>
            </a:pPr>
            <a:r>
              <a:rPr lang="cs-CZ" sz="2400" dirty="0"/>
              <a:t>(Tomeš, 2009)</a:t>
            </a:r>
          </a:p>
          <a:p>
            <a:pPr lvl="0" algn="just"/>
            <a:endParaRPr lang="cs-CZ" sz="2200" dirty="0"/>
          </a:p>
        </p:txBody>
      </p:sp>
    </p:spTree>
    <p:extLst>
      <p:ext uri="{BB962C8B-B14F-4D97-AF65-F5344CB8AC3E}">
        <p14:creationId xmlns:p14="http://schemas.microsoft.com/office/powerpoint/2010/main" val="79231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Princip centralizace a decentralizace</a:t>
            </a:r>
          </a:p>
        </p:txBody>
      </p:sp>
      <p:sp>
        <p:nvSpPr>
          <p:cNvPr id="3" name="Zástupný symbol pro obsah 2"/>
          <p:cNvSpPr>
            <a:spLocks noGrp="1"/>
          </p:cNvSpPr>
          <p:nvPr>
            <p:ph idx="1"/>
          </p:nvPr>
        </p:nvSpPr>
        <p:spPr>
          <a:xfrm>
            <a:off x="285720" y="1556792"/>
            <a:ext cx="8572560" cy="4425355"/>
          </a:xfrm>
        </p:spPr>
        <p:txBody>
          <a:bodyPr>
            <a:normAutofit fontScale="92500"/>
          </a:bodyPr>
          <a:lstStyle/>
          <a:p>
            <a:pPr lvl="0" algn="just"/>
            <a:r>
              <a:rPr lang="cs-CZ" sz="2400" dirty="0"/>
              <a:t>Tento princip úzce souvisí se stylem řízení, s delegací rozhodovacích pravomocí a o odpovědnosti ve vertikálním směru. </a:t>
            </a:r>
          </a:p>
          <a:p>
            <a:pPr algn="just"/>
            <a:r>
              <a:rPr lang="cs-CZ" sz="2400" b="1" dirty="0"/>
              <a:t>Centralizace </a:t>
            </a:r>
            <a:r>
              <a:rPr lang="cs-CZ" sz="2400" dirty="0"/>
              <a:t>ve veřejné správě znamená soustředění rozhodovacích procesů do ústředních orgánů. Centrální orgán buď sám rozhoduje a provádí i rozhodnutí, nebo výkon správy může delegovat na složky nižší, ovšem bez pravomocí odpovědnosti. Nižší složka je pak pouze výkonnou složkou.</a:t>
            </a:r>
          </a:p>
          <a:p>
            <a:pPr algn="just"/>
            <a:r>
              <a:rPr lang="cs-CZ" sz="2400" b="1" dirty="0"/>
              <a:t>Decentralizace</a:t>
            </a:r>
            <a:r>
              <a:rPr lang="cs-CZ" sz="2400" dirty="0"/>
              <a:t> je takový princip organizace, kdy spolu s výkonem činností je na nižší složky delegována i pravomoc a odpovědnost. V tomto případě jsou nižší složky nezávislé na ústředních orgánech a jsou pouze v určitém daném rozsahu kontrolovány centrálním orgánem.</a:t>
            </a:r>
          </a:p>
          <a:p>
            <a:pPr marL="0" lvl="0" indent="0" algn="r">
              <a:buNone/>
            </a:pPr>
            <a:r>
              <a:rPr lang="cs-CZ" sz="2400" dirty="0"/>
              <a:t>							(Tomeš, 2009)</a:t>
            </a:r>
          </a:p>
        </p:txBody>
      </p:sp>
    </p:spTree>
    <p:extLst>
      <p:ext uri="{BB962C8B-B14F-4D97-AF65-F5344CB8AC3E}">
        <p14:creationId xmlns:p14="http://schemas.microsoft.com/office/powerpoint/2010/main" val="175276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Princip koncentrace a dekoncentrace</a:t>
            </a:r>
          </a:p>
        </p:txBody>
      </p:sp>
      <p:sp>
        <p:nvSpPr>
          <p:cNvPr id="5" name="Obdélník 4"/>
          <p:cNvSpPr/>
          <p:nvPr/>
        </p:nvSpPr>
        <p:spPr>
          <a:xfrm>
            <a:off x="395536" y="1556792"/>
            <a:ext cx="8424936" cy="4901586"/>
          </a:xfrm>
          <a:prstGeom prst="rect">
            <a:avLst/>
          </a:prstGeom>
        </p:spPr>
        <p:txBody>
          <a:bodyPr/>
          <a:lstStyle/>
          <a:p>
            <a:pPr marL="342900" lvl="0" indent="-342900" algn="just" rtl="0">
              <a:buFont typeface="Arial" panose="020B0604020202020204" pitchFamily="34" charset="0"/>
              <a:buChar char="•"/>
            </a:pPr>
            <a:r>
              <a:rPr lang="cs-CZ" sz="2200" b="1" dirty="0">
                <a:latin typeface="Hind Regular"/>
              </a:rPr>
              <a:t>Princip koncentrace a dekoncentrace</a:t>
            </a:r>
            <a:r>
              <a:rPr lang="cs-CZ" sz="2200" dirty="0">
                <a:latin typeface="Hind Regular"/>
              </a:rPr>
              <a:t> – v horizontální rovině vypovídá koncentrace, případně dekoncentrace o tom, zda jsou agendy svěřeny jednomu či více orgánům, mezi nimiž není vztah podřízenosti (např.: při slučování či dělení ministerstev).</a:t>
            </a:r>
          </a:p>
          <a:p>
            <a:pPr marL="342900" lvl="0" indent="-342900" algn="just" rtl="0">
              <a:buFont typeface="Arial" panose="020B0604020202020204" pitchFamily="34" charset="0"/>
              <a:buChar char="•"/>
            </a:pPr>
            <a:r>
              <a:rPr lang="cs-CZ" sz="2200" dirty="0">
                <a:latin typeface="Hind Regular"/>
              </a:rPr>
              <a:t>Základem vertikální dekoncentrace je vždy delegovaná působnost, ale zachovává se podřízenost orgánům centrální státní správy. </a:t>
            </a:r>
          </a:p>
        </p:txBody>
      </p:sp>
      <p:sp>
        <p:nvSpPr>
          <p:cNvPr id="3" name="Obdélník 2"/>
          <p:cNvSpPr/>
          <p:nvPr/>
        </p:nvSpPr>
        <p:spPr>
          <a:xfrm>
            <a:off x="6771617" y="4007585"/>
            <a:ext cx="1925527" cy="430887"/>
          </a:xfrm>
          <a:prstGeom prst="rect">
            <a:avLst/>
          </a:prstGeom>
        </p:spPr>
        <p:txBody>
          <a:bodyPr wrap="none">
            <a:spAutoFit/>
          </a:bodyPr>
          <a:lstStyle/>
          <a:p>
            <a:pPr lvl="0" algn="r"/>
            <a:r>
              <a:rPr lang="cs-CZ" sz="2200" dirty="0">
                <a:latin typeface="Hind Regular"/>
              </a:rPr>
              <a:t>(Tomeš, 2009)</a:t>
            </a:r>
          </a:p>
        </p:txBody>
      </p:sp>
    </p:spTree>
    <p:extLst>
      <p:ext uri="{BB962C8B-B14F-4D97-AF65-F5344CB8AC3E}">
        <p14:creationId xmlns:p14="http://schemas.microsoft.com/office/powerpoint/2010/main" val="2999813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Princip kolegiální a monokratický</a:t>
            </a:r>
            <a:br>
              <a:rPr lang="cs-CZ" b="1" dirty="0"/>
            </a:br>
            <a:r>
              <a:rPr lang="cs-CZ" b="1" dirty="0"/>
              <a:t>Princip jmenovací a volební</a:t>
            </a:r>
          </a:p>
        </p:txBody>
      </p:sp>
      <p:sp>
        <p:nvSpPr>
          <p:cNvPr id="5" name="Obdélník 4"/>
          <p:cNvSpPr/>
          <p:nvPr/>
        </p:nvSpPr>
        <p:spPr>
          <a:xfrm>
            <a:off x="323528" y="1484784"/>
            <a:ext cx="8496944" cy="4464496"/>
          </a:xfrm>
          <a:prstGeom prst="rect">
            <a:avLst/>
          </a:prstGeom>
        </p:spPr>
        <p:txBody>
          <a:bodyPr/>
          <a:lstStyle/>
          <a:p>
            <a:pPr marL="342900" lvl="0" indent="-342900" algn="just" rtl="0">
              <a:buFont typeface="Arial" panose="020B0604020202020204" pitchFamily="34" charset="0"/>
              <a:buChar char="•"/>
            </a:pPr>
            <a:r>
              <a:rPr lang="cs-CZ" sz="2200" b="1" dirty="0">
                <a:latin typeface="Hind Regular"/>
              </a:rPr>
              <a:t>Princip kolegiální a monokratický</a:t>
            </a:r>
            <a:r>
              <a:rPr lang="cs-CZ" sz="2200" dirty="0">
                <a:latin typeface="Hind Regular"/>
              </a:rPr>
              <a:t> - pro kolegiální orgán je charakteristické, že jej tvoří větší počet členů schvalujících rozhodnutí hlasováním. Monokratický orgán je reprezentován jednou osobou, jejíž rozhodnutí zastupuje vůli celého orgánu (v případě hejtmana krajského úřadu, ministra).</a:t>
            </a:r>
          </a:p>
          <a:p>
            <a:pPr lvl="0" algn="just" rtl="0"/>
            <a:endParaRPr lang="cs-CZ" sz="1000" dirty="0">
              <a:latin typeface="Hind Regular"/>
            </a:endParaRPr>
          </a:p>
          <a:p>
            <a:pPr marL="342900" lvl="0" indent="-342900" algn="just" rtl="0">
              <a:buFont typeface="Arial" panose="020B0604020202020204" pitchFamily="34" charset="0"/>
              <a:buChar char="•"/>
            </a:pPr>
            <a:r>
              <a:rPr lang="cs-CZ" sz="2200" b="1" dirty="0">
                <a:latin typeface="Hind Regular"/>
              </a:rPr>
              <a:t>Princip jmenovací a volební</a:t>
            </a:r>
            <a:r>
              <a:rPr lang="cs-CZ" sz="2200" dirty="0">
                <a:latin typeface="Hind Regular"/>
              </a:rPr>
              <a:t> - tento princip má úzký vztah k obsazování míst ve veřejné správě. Jmenovací princip ve veřejné správě je pravidlem, volební princip je uplatňován zejména v oblasti samosprávy.</a:t>
            </a:r>
          </a:p>
          <a:p>
            <a:pPr marL="342900" lvl="0" indent="-342900" algn="just" rtl="0">
              <a:buFont typeface="Arial" panose="020B0604020202020204" pitchFamily="34" charset="0"/>
              <a:buChar char="•"/>
            </a:pPr>
            <a:endParaRPr lang="cs-CZ" sz="2200" dirty="0">
              <a:latin typeface="Hind Regular"/>
            </a:endParaRPr>
          </a:p>
          <a:p>
            <a:pPr algn="r"/>
            <a:r>
              <a:rPr lang="cs-CZ" sz="2200" dirty="0">
                <a:latin typeface="Hind Regular"/>
              </a:rPr>
              <a:t>(Tomeš, 2009)</a:t>
            </a:r>
          </a:p>
          <a:p>
            <a:pPr lvl="0" algn="just" rtl="0"/>
            <a:endParaRPr lang="cs-CZ" sz="2200" dirty="0">
              <a:latin typeface="Hind Regular"/>
            </a:endParaRPr>
          </a:p>
        </p:txBody>
      </p:sp>
    </p:spTree>
    <p:extLst>
      <p:ext uri="{BB962C8B-B14F-4D97-AF65-F5344CB8AC3E}">
        <p14:creationId xmlns:p14="http://schemas.microsoft.com/office/powerpoint/2010/main" val="973720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Soukromá správa</a:t>
            </a:r>
          </a:p>
        </p:txBody>
      </p:sp>
      <p:sp>
        <p:nvSpPr>
          <p:cNvPr id="3" name="Zástupný symbol pro obsah 2"/>
          <p:cNvSpPr>
            <a:spLocks noGrp="1"/>
          </p:cNvSpPr>
          <p:nvPr>
            <p:ph idx="1"/>
          </p:nvPr>
        </p:nvSpPr>
        <p:spPr>
          <a:xfrm>
            <a:off x="428596" y="1556792"/>
            <a:ext cx="8358246" cy="4425355"/>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Vztahuje se k oblasti </a:t>
            </a:r>
            <a:r>
              <a:rPr lang="cs-CZ" altLang="cs-CZ" sz="2200" b="1" dirty="0"/>
              <a:t>soukromoprávních vztahů</a:t>
            </a:r>
            <a:r>
              <a:rPr lang="cs-CZ" altLang="cs-CZ" sz="2200" dirty="0"/>
              <a:t>, tzn., že může zavazovat pouze osoby, které jsou ve specifickém (dobrovolném) vztahu k dané správě (členové spolku, zaměstnanci podniku apod.)</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Poměry v soukromé správě se řídí právním řádem (zákon je závazný i pro instituce vykonávající správu), tak i vlastními právními akty, k jejichž vydání není třeba předchozí právní úpravy (např. vnitřní řády, stanovy, organizační řády apod.).</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Soukromá správa je zisková (komerční) a nezisková (občanská).</a:t>
            </a:r>
          </a:p>
          <a:p>
            <a:pPr marL="0" indent="0">
              <a:buNone/>
            </a:pPr>
            <a:endParaRPr lang="cs-CZ" sz="2200" dirty="0"/>
          </a:p>
        </p:txBody>
      </p:sp>
    </p:spTree>
    <p:extLst>
      <p:ext uri="{BB962C8B-B14F-4D97-AF65-F5344CB8AC3E}">
        <p14:creationId xmlns:p14="http://schemas.microsoft.com/office/powerpoint/2010/main" val="4163512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Pojetí (modely) sociální správy</a:t>
            </a:r>
          </a:p>
        </p:txBody>
      </p:sp>
      <p:sp>
        <p:nvSpPr>
          <p:cNvPr id="3" name="Zástupný symbol pro obsah 2"/>
          <p:cNvSpPr>
            <a:spLocks noGrp="1"/>
          </p:cNvSpPr>
          <p:nvPr>
            <p:ph idx="1"/>
          </p:nvPr>
        </p:nvSpPr>
        <p:spPr>
          <a:xfrm>
            <a:off x="428596" y="1556792"/>
            <a:ext cx="8358246" cy="4425355"/>
          </a:xfrm>
        </p:spPr>
        <p:txBody>
          <a:bodyPr>
            <a:normAutofit/>
          </a:bodyPr>
          <a:lstStyle/>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Liberální model</a:t>
            </a:r>
          </a:p>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Korporativní model</a:t>
            </a:r>
          </a:p>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Institucionální model</a:t>
            </a:r>
          </a:p>
          <a:p>
            <a:pPr marL="457200" indent="-457200" algn="just">
              <a:buFont typeface="+mj-lt"/>
              <a:buAutoNum type="arabicPeriod"/>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Totalitní model</a:t>
            </a:r>
          </a:p>
          <a:p>
            <a:pPr marL="0" indent="0">
              <a:buNone/>
            </a:pPr>
            <a:endParaRPr lang="cs-CZ" sz="2200" dirty="0"/>
          </a:p>
        </p:txBody>
      </p:sp>
    </p:spTree>
    <p:extLst>
      <p:ext uri="{BB962C8B-B14F-4D97-AF65-F5344CB8AC3E}">
        <p14:creationId xmlns:p14="http://schemas.microsoft.com/office/powerpoint/2010/main" val="3766895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Liberální model</a:t>
            </a:r>
          </a:p>
        </p:txBody>
      </p:sp>
      <p:sp>
        <p:nvSpPr>
          <p:cNvPr id="3" name="Zástupný symbol pro obsah 2"/>
          <p:cNvSpPr>
            <a:spLocks noGrp="1"/>
          </p:cNvSpPr>
          <p:nvPr>
            <p:ph idx="1"/>
          </p:nvPr>
        </p:nvSpPr>
        <p:spPr>
          <a:xfrm>
            <a:off x="428596" y="1556792"/>
            <a:ext cx="8358246" cy="4425355"/>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ea typeface="Verdana" panose="020B0604030504040204" pitchFamily="34" charset="0"/>
                <a:cs typeface="Verdana" panose="020B0604030504040204" pitchFamily="34" charset="0"/>
              </a:rPr>
              <a:t>Důraz na regulaci vztahů mezi občany a jejich ochranou.</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ea typeface="Verdana" panose="020B0604030504040204" pitchFamily="34" charset="0"/>
                <a:cs typeface="Verdana" panose="020B0604030504040204" pitchFamily="34" charset="0"/>
              </a:rPr>
              <a:t>Minimální sociální transfery. </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ea typeface="Verdana" panose="020B0604030504040204" pitchFamily="34" charset="0"/>
                <a:cs typeface="Verdana" panose="020B0604030504040204" pitchFamily="34" charset="0"/>
              </a:rPr>
              <a:t>Dávky a služby jsou určeny jen těm nejpotřebnější. Cílem je, aby se občané zabezpečovali sami.</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ea typeface="Verdana" panose="020B0604030504040204" pitchFamily="34" charset="0"/>
                <a:cs typeface="Verdana" panose="020B0604030504040204" pitchFamily="34" charset="0"/>
              </a:rPr>
              <a:t>Uplatňuje se zde svépomocná solidarita, ve společnosti je zastoupeno vysoké procento soukromé správy a vysoká míra decentralizace.</a:t>
            </a:r>
          </a:p>
          <a:p>
            <a:pPr marL="0" lvl="0" indent="0" algn="r">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sz="2200" dirty="0"/>
              <a:t>(Tomeš, 2009)</a:t>
            </a:r>
          </a:p>
          <a:p>
            <a:pPr marL="0" indent="0" algn="just">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a:ea typeface="Verdana" panose="020B0604030504040204" pitchFamily="34" charset="0"/>
              <a:cs typeface="Verdana" panose="020B0604030504040204" pitchFamily="34" charset="0"/>
            </a:endParaRP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380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Struktura prezentace:</a:t>
            </a:r>
          </a:p>
        </p:txBody>
      </p:sp>
      <p:sp>
        <p:nvSpPr>
          <p:cNvPr id="3" name="Zástupný symbol pro obsah 2"/>
          <p:cNvSpPr>
            <a:spLocks noGrp="1"/>
          </p:cNvSpPr>
          <p:nvPr>
            <p:ph idx="1"/>
          </p:nvPr>
        </p:nvSpPr>
        <p:spPr>
          <a:xfrm>
            <a:off x="251520" y="1556792"/>
            <a:ext cx="8640960" cy="4425355"/>
          </a:xfrm>
        </p:spPr>
        <p:txBody>
          <a:bodyPr>
            <a:normAutofit/>
          </a:bodyPr>
          <a:lstStyle/>
          <a:p>
            <a:r>
              <a:rPr lang="cs-CZ" sz="2200" dirty="0"/>
              <a:t>Základní pojmy</a:t>
            </a:r>
          </a:p>
          <a:p>
            <a:r>
              <a:rPr lang="cs-CZ" sz="2200" dirty="0"/>
              <a:t>Cíle sociální správy</a:t>
            </a:r>
          </a:p>
          <a:p>
            <a:r>
              <a:rPr lang="cs-CZ" sz="2200" dirty="0"/>
              <a:t>Oblasti sociální správy</a:t>
            </a:r>
          </a:p>
          <a:p>
            <a:r>
              <a:rPr lang="cs-CZ" sz="2200" dirty="0"/>
              <a:t>Systémové dělení sociální správy</a:t>
            </a:r>
          </a:p>
          <a:p>
            <a:r>
              <a:rPr lang="cs-CZ" sz="2200" dirty="0"/>
              <a:t>Druhy správy</a:t>
            </a:r>
          </a:p>
          <a:p>
            <a:r>
              <a:rPr lang="cs-CZ" sz="2200" dirty="0"/>
              <a:t>Pojetí sociální správy</a:t>
            </a:r>
          </a:p>
        </p:txBody>
      </p:sp>
    </p:spTree>
    <p:extLst>
      <p:ext uri="{BB962C8B-B14F-4D97-AF65-F5344CB8AC3E}">
        <p14:creationId xmlns:p14="http://schemas.microsoft.com/office/powerpoint/2010/main" val="9110557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Korporativní model</a:t>
            </a:r>
          </a:p>
        </p:txBody>
      </p:sp>
      <p:sp>
        <p:nvSpPr>
          <p:cNvPr id="3" name="Zástupný symbol pro obsah 2"/>
          <p:cNvSpPr>
            <a:spLocks noGrp="1"/>
          </p:cNvSpPr>
          <p:nvPr>
            <p:ph idx="1"/>
          </p:nvPr>
        </p:nvSpPr>
        <p:spPr>
          <a:xfrm>
            <a:off x="428596" y="1556792"/>
            <a:ext cx="8358246" cy="4425355"/>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ea typeface="Verdana" panose="020B0604030504040204" pitchFamily="34" charset="0"/>
                <a:cs typeface="Verdana" panose="020B0604030504040204" pitchFamily="34" charset="0"/>
              </a:rPr>
              <a:t>Stát v tomto systému nutil zaměstnavatele a občany, aby se o sebe postarali, ale také nutil obce, aby zabezpečily ty, kteří pomoc potřebovali a nebyli schopni se o sebe postarat a ve veřejném zájmu by je musel zabezpečovat stát. </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ea typeface="Verdana" panose="020B0604030504040204" pitchFamily="34" charset="0"/>
                <a:cs typeface="Verdana" panose="020B0604030504040204" pitchFamily="34" charset="0"/>
              </a:rPr>
              <a:t>Stát organizuje povinnou solidaritu.</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ea typeface="Verdana" panose="020B0604030504040204" pitchFamily="34" charset="0"/>
                <a:cs typeface="Verdana" panose="020B0604030504040204" pitchFamily="34" charset="0"/>
              </a:rPr>
              <a:t>Uplatňuje se zde princip subsidiarity. </a:t>
            </a:r>
          </a:p>
          <a:p>
            <a:pPr marL="0" lvl="0" indent="0" algn="r">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sz="2200" dirty="0"/>
              <a:t>(Tomeš, 2009)</a:t>
            </a:r>
          </a:p>
          <a:p>
            <a:pPr marL="0" indent="0" algn="just">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836742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Institucionální model</a:t>
            </a:r>
          </a:p>
        </p:txBody>
      </p:sp>
      <p:sp>
        <p:nvSpPr>
          <p:cNvPr id="3" name="Zástupný symbol pro obsah 2"/>
          <p:cNvSpPr>
            <a:spLocks noGrp="1"/>
          </p:cNvSpPr>
          <p:nvPr>
            <p:ph idx="1"/>
          </p:nvPr>
        </p:nvSpPr>
        <p:spPr>
          <a:xfrm>
            <a:off x="428596" y="1556792"/>
            <a:ext cx="8358246" cy="4425355"/>
          </a:xfrm>
        </p:spPr>
        <p:txBody>
          <a:bodyPr>
            <a:normAutofit/>
          </a:bodyPr>
          <a:lstStyle/>
          <a:p>
            <a:pPr algn="just"/>
            <a:r>
              <a:rPr lang="cs-CZ" sz="2200" dirty="0"/>
              <a:t>Založen na vysoké míře solidarity, na principech občanské společnosti.</a:t>
            </a:r>
          </a:p>
          <a:p>
            <a:pPr algn="just"/>
            <a:r>
              <a:rPr lang="cs-CZ" sz="2200" dirty="0"/>
              <a:t>Dále je založen především na občanské solidaritě a transferech, které organizuje veřejnosprávní sféra na všech stupních řízení a je doplněn bohatou činností soukromoprávních institucí. </a:t>
            </a:r>
          </a:p>
          <a:p>
            <a:pPr algn="just"/>
            <a:r>
              <a:rPr lang="pt-BR" sz="2200" dirty="0"/>
              <a:t>Úloha státu je omezena na legislativní garance,</a:t>
            </a:r>
            <a:r>
              <a:rPr lang="cs-CZ" sz="2200" dirty="0"/>
              <a:t> rozsáhlý státní dozor a finanční redistribuci prostřednictvím daní. Daňové zatížení obyvatelstva zde bývá vyšší než je tomu u jiných modelů.</a:t>
            </a:r>
          </a:p>
          <a:p>
            <a:pPr marL="0" lvl="0" indent="0" algn="r">
              <a:buNone/>
            </a:pPr>
            <a:r>
              <a:rPr lang="cs-CZ" sz="2000" dirty="0"/>
              <a:t>		</a:t>
            </a:r>
            <a:r>
              <a:rPr lang="cs-CZ" sz="2200" dirty="0"/>
              <a:t>(Tomeš, 2009)</a:t>
            </a:r>
          </a:p>
          <a:p>
            <a:pPr marL="0" indent="0" algn="just">
              <a:buNone/>
            </a:pPr>
            <a:endParaRPr lang="cs-CZ" sz="2200" dirty="0"/>
          </a:p>
        </p:txBody>
      </p:sp>
    </p:spTree>
    <p:extLst>
      <p:ext uri="{BB962C8B-B14F-4D97-AF65-F5344CB8AC3E}">
        <p14:creationId xmlns:p14="http://schemas.microsoft.com/office/powerpoint/2010/main" val="29841006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Totalitní model</a:t>
            </a:r>
          </a:p>
        </p:txBody>
      </p:sp>
      <p:sp>
        <p:nvSpPr>
          <p:cNvPr id="3" name="Zástupný symbol pro obsah 2"/>
          <p:cNvSpPr>
            <a:spLocks noGrp="1"/>
          </p:cNvSpPr>
          <p:nvPr>
            <p:ph idx="1"/>
          </p:nvPr>
        </p:nvSpPr>
        <p:spPr>
          <a:xfrm>
            <a:off x="428596" y="1556792"/>
            <a:ext cx="8358246" cy="4425355"/>
          </a:xfrm>
        </p:spPr>
        <p:txBody>
          <a:bodyPr>
            <a:normAutofit/>
          </a:bodyPr>
          <a:lstStyle/>
          <a:p>
            <a:pPr algn="just"/>
            <a:r>
              <a:rPr lang="cs-CZ" sz="2200" dirty="0"/>
              <a:t>Totalitní (paternalistický) model je založen na vysoké míře centralizace soustředěné do rukou státu.</a:t>
            </a:r>
          </a:p>
          <a:p>
            <a:pPr algn="just"/>
            <a:r>
              <a:rPr lang="cs-CZ" sz="2200" dirty="0"/>
              <a:t>Omezení iniciativ v sociální sféře.</a:t>
            </a:r>
          </a:p>
          <a:p>
            <a:pPr algn="just"/>
            <a:r>
              <a:rPr lang="cs-CZ" altLang="cs-CZ" sz="2200" dirty="0"/>
              <a:t>Pomoc a služby jsou přidělovány v zákoně definovaným skupinám podle zákonných pravidel i vlastního uvážení. </a:t>
            </a:r>
          </a:p>
          <a:p>
            <a:pPr algn="just"/>
            <a:r>
              <a:rPr lang="cs-CZ" altLang="cs-CZ" sz="2200" dirty="0"/>
              <a:t>Vše je hrazeno ze státního rozpočtu.</a:t>
            </a:r>
          </a:p>
          <a:p>
            <a:pPr marL="0" lvl="0" indent="0" algn="r">
              <a:buNone/>
            </a:pPr>
            <a:r>
              <a:rPr lang="cs-CZ" sz="2000" dirty="0"/>
              <a:t>(Tomeš, 2009)</a:t>
            </a:r>
          </a:p>
          <a:p>
            <a:pPr marL="0" indent="0" algn="just">
              <a:buNone/>
            </a:pPr>
            <a:endParaRPr lang="cs-CZ" altLang="cs-CZ" sz="2200" dirty="0"/>
          </a:p>
          <a:p>
            <a:pPr marL="0" indent="0" algn="just">
              <a:buNone/>
            </a:pPr>
            <a:endParaRPr lang="cs-CZ" sz="2200" dirty="0"/>
          </a:p>
        </p:txBody>
      </p:sp>
    </p:spTree>
    <p:extLst>
      <p:ext uri="{BB962C8B-B14F-4D97-AF65-F5344CB8AC3E}">
        <p14:creationId xmlns:p14="http://schemas.microsoft.com/office/powerpoint/2010/main" val="1008467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Zdroje:</a:t>
            </a:r>
          </a:p>
        </p:txBody>
      </p:sp>
      <p:sp>
        <p:nvSpPr>
          <p:cNvPr id="3" name="Zástupný symbol pro obsah 2"/>
          <p:cNvSpPr>
            <a:spLocks noGrp="1"/>
          </p:cNvSpPr>
          <p:nvPr>
            <p:ph idx="1"/>
          </p:nvPr>
        </p:nvSpPr>
        <p:spPr>
          <a:xfrm>
            <a:off x="251520" y="1556792"/>
            <a:ext cx="8568952" cy="4425355"/>
          </a:xfrm>
        </p:spPr>
        <p:txBody>
          <a:bodyPr>
            <a:normAutofit/>
          </a:bodyPr>
          <a:lstStyle/>
          <a:p>
            <a:r>
              <a:rPr lang="cs-CZ" sz="2200" dirty="0"/>
              <a:t>TOMEŠ, Igor. </a:t>
            </a:r>
            <a:r>
              <a:rPr lang="cs-CZ" sz="2200" i="1" dirty="0"/>
              <a:t>Sociální správa: úvod do teorie a praxe</a:t>
            </a:r>
            <a:r>
              <a:rPr lang="cs-CZ" sz="2200" dirty="0"/>
              <a:t>. Vyd. 2., </a:t>
            </a:r>
            <a:r>
              <a:rPr lang="cs-CZ" sz="2200" dirty="0" err="1"/>
              <a:t>rozš</a:t>
            </a:r>
            <a:r>
              <a:rPr lang="cs-CZ" sz="2200" dirty="0"/>
              <a:t>. a </a:t>
            </a:r>
            <a:r>
              <a:rPr lang="cs-CZ" sz="2200" dirty="0" err="1"/>
              <a:t>přeprac</a:t>
            </a:r>
            <a:r>
              <a:rPr lang="cs-CZ" sz="2200" dirty="0"/>
              <a:t>. Praha: Portál, 2009. ISBN 978-80-7367-483-0.</a:t>
            </a:r>
          </a:p>
        </p:txBody>
      </p:sp>
    </p:spTree>
    <p:extLst>
      <p:ext uri="{BB962C8B-B14F-4D97-AF65-F5344CB8AC3E}">
        <p14:creationId xmlns:p14="http://schemas.microsoft.com/office/powerpoint/2010/main" val="1718299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Co je to sociální správa</a:t>
            </a:r>
            <a:r>
              <a:rPr lang="cs-CZ" b="1"/>
              <a:t>? </a:t>
            </a:r>
            <a:endParaRPr lang="cs-CZ" i="1" dirty="0"/>
          </a:p>
        </p:txBody>
      </p:sp>
      <p:sp>
        <p:nvSpPr>
          <p:cNvPr id="3" name="Zástupný symbol pro obsah 2"/>
          <p:cNvSpPr>
            <a:spLocks noGrp="1"/>
          </p:cNvSpPr>
          <p:nvPr>
            <p:ph idx="1"/>
          </p:nvPr>
        </p:nvSpPr>
        <p:spPr>
          <a:xfrm>
            <a:off x="287524" y="1412776"/>
            <a:ext cx="8568952" cy="4425355"/>
          </a:xfrm>
        </p:spPr>
        <p:txBody>
          <a:bodyPr>
            <a:no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a:t>Pod pojmem správa je obvykle chápána určitá lidská činnost, jejímž smyslem a podstatou je zabezpečování výkonu a řízení určitých záležitostí, přičemž toto jednání je charakteristické jistou trvalostí, systematičností, organizovaností a plánovitostí a slouží k dosahování žádoucího výsledku. (</a:t>
            </a:r>
            <a:r>
              <a:rPr lang="cs-CZ" altLang="cs-CZ" sz="2000" dirty="0" err="1"/>
              <a:t>Merkl</a:t>
            </a:r>
            <a:r>
              <a:rPr lang="cs-CZ" altLang="cs-CZ" sz="2000" dirty="0"/>
              <a:t> in Tomeš, 2009: 20)</a:t>
            </a:r>
            <a:endParaRPr lang="cs-CZ" altLang="cs-CZ" sz="1000" i="1" dirty="0"/>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a:t>Je to činnost sledující záměrně nějaký cíl, řídící za trvalým účelem příslušné záležitosti. Činnost se pak může sledovat podle subjektů, jichž se to dotýká nebo podle objektů, které se spravují.</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a:t>Z pohledu sociologie to je </a:t>
            </a:r>
            <a:r>
              <a:rPr lang="cs-CZ" altLang="cs-CZ" sz="2000" b="1" dirty="0"/>
              <a:t>administrativa, administrace, obecné označení institucionalizované kontrolní a regulativní činnosti, týkající se především veřejných záležitostí. </a:t>
            </a:r>
            <a:endParaRPr lang="cs-CZ" altLang="cs-CZ" sz="1000" b="1" dirty="0"/>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000" dirty="0"/>
              <a:t>Patří sem však i soukromoprávní sektor /činnost dalších neziskových i ziskových subjektů/.</a:t>
            </a:r>
          </a:p>
          <a:p>
            <a:pPr marL="0" indent="0" algn="just">
              <a:buClrTx/>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000" dirty="0"/>
          </a:p>
          <a:p>
            <a:pPr marL="0" indent="0">
              <a:buNone/>
            </a:pPr>
            <a:endParaRPr lang="cs-CZ" sz="2000" dirty="0"/>
          </a:p>
        </p:txBody>
      </p:sp>
      <p:sp>
        <p:nvSpPr>
          <p:cNvPr id="4" name="Zástupný symbol pro zápatí 3"/>
          <p:cNvSpPr>
            <a:spLocks noGrp="1"/>
          </p:cNvSpPr>
          <p:nvPr>
            <p:ph type="ftr" sz="quarter" idx="11"/>
          </p:nvPr>
        </p:nvSpPr>
        <p:spPr/>
        <p:txBody>
          <a:bodyPr/>
          <a:lstStyle/>
          <a:p>
            <a:endParaRPr lang="cs-CZ" dirty="0"/>
          </a:p>
        </p:txBody>
      </p:sp>
    </p:spTree>
    <p:extLst>
      <p:ext uri="{BB962C8B-B14F-4D97-AF65-F5344CB8AC3E}">
        <p14:creationId xmlns:p14="http://schemas.microsoft.com/office/powerpoint/2010/main" val="853123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Sociální správa v užším pojetí</a:t>
            </a:r>
            <a:endParaRPr lang="cs-CZ" i="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b="1" dirty="0"/>
              <a:t>Souhrn orgánů a organizací konajících v sociální sféře a realizujících sociální politiku určitými nástroji, prostředky a technikami.</a:t>
            </a:r>
            <a:endParaRPr lang="cs-CZ" sz="2200" dirty="0"/>
          </a:p>
          <a:p>
            <a:pPr marL="0" indent="0" algn="just">
              <a:buNone/>
            </a:pPr>
            <a:r>
              <a:rPr lang="cs-CZ" sz="2200" dirty="0"/>
              <a:t>							(Tomeš, 2009)</a:t>
            </a:r>
          </a:p>
        </p:txBody>
      </p:sp>
    </p:spTree>
    <p:extLst>
      <p:ext uri="{BB962C8B-B14F-4D97-AF65-F5344CB8AC3E}">
        <p14:creationId xmlns:p14="http://schemas.microsoft.com/office/powerpoint/2010/main" val="161050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Cíle sociální správy</a:t>
            </a:r>
            <a:endParaRPr lang="cs-CZ" i="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dirty="0"/>
              <a:t>zajistit lidem výdělky </a:t>
            </a:r>
          </a:p>
          <a:p>
            <a:pPr lvl="0" algn="just"/>
            <a:r>
              <a:rPr lang="cs-CZ" sz="2200" dirty="0"/>
              <a:t>život a práce ve zdravém prostředí </a:t>
            </a:r>
          </a:p>
          <a:p>
            <a:pPr lvl="0" algn="just"/>
            <a:r>
              <a:rPr lang="cs-CZ" sz="2200" dirty="0"/>
              <a:t>ochrana v době nemoci a invaliditě </a:t>
            </a:r>
          </a:p>
          <a:p>
            <a:pPr lvl="0" algn="just"/>
            <a:r>
              <a:rPr lang="cs-CZ" sz="2200" dirty="0"/>
              <a:t>důstojné dětství, mateřství a stáří </a:t>
            </a:r>
          </a:p>
          <a:p>
            <a:pPr lvl="0" algn="just"/>
            <a:r>
              <a:rPr lang="cs-CZ" sz="2200" dirty="0"/>
              <a:t>přiměřená pomoc v sociální krizi</a:t>
            </a:r>
          </a:p>
          <a:p>
            <a:pPr lvl="0" algn="just"/>
            <a:r>
              <a:rPr lang="cs-CZ" sz="2200" dirty="0"/>
              <a:t>rovné zacházení</a:t>
            </a:r>
          </a:p>
        </p:txBody>
      </p:sp>
    </p:spTree>
    <p:extLst>
      <p:ext uri="{BB962C8B-B14F-4D97-AF65-F5344CB8AC3E}">
        <p14:creationId xmlns:p14="http://schemas.microsoft.com/office/powerpoint/2010/main" val="660944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Oblasti sociální správy</a:t>
            </a:r>
            <a:endParaRPr lang="cs-CZ" i="1" dirty="0"/>
          </a:p>
        </p:txBody>
      </p:sp>
      <p:sp>
        <p:nvSpPr>
          <p:cNvPr id="3" name="Zástupný symbol pro obsah 2"/>
          <p:cNvSpPr>
            <a:spLocks noGrp="1"/>
          </p:cNvSpPr>
          <p:nvPr>
            <p:ph idx="1"/>
          </p:nvPr>
        </p:nvSpPr>
        <p:spPr>
          <a:xfrm>
            <a:off x="251520" y="1556792"/>
            <a:ext cx="8640960" cy="4425355"/>
          </a:xfrm>
        </p:spPr>
        <p:txBody>
          <a:bodyPr>
            <a:normAutofit/>
          </a:bodyPr>
          <a:lstStyle/>
          <a:p>
            <a:pPr lvl="0" algn="just"/>
            <a:r>
              <a:rPr lang="cs-CZ" sz="2200" dirty="0"/>
              <a:t>Sociální pojištění a připojištění (nemocenské pojištění, důchodové pojištění, úrazové pojištění)</a:t>
            </a:r>
          </a:p>
          <a:p>
            <a:pPr lvl="0" algn="just"/>
            <a:r>
              <a:rPr lang="cs-CZ" sz="2200" dirty="0"/>
              <a:t>Sociální podpora </a:t>
            </a:r>
          </a:p>
          <a:p>
            <a:pPr lvl="0" algn="just"/>
            <a:r>
              <a:rPr lang="cs-CZ" sz="2200" dirty="0"/>
              <a:t>Sociální pomoc a služby </a:t>
            </a:r>
          </a:p>
          <a:p>
            <a:pPr lvl="0" algn="just"/>
            <a:r>
              <a:rPr lang="cs-CZ" sz="2200" dirty="0"/>
              <a:t>Zaměstnanost </a:t>
            </a:r>
          </a:p>
          <a:p>
            <a:pPr lvl="0" algn="just"/>
            <a:r>
              <a:rPr lang="cs-CZ" sz="2200" dirty="0"/>
              <a:t>Zdravotní správa</a:t>
            </a:r>
          </a:p>
          <a:p>
            <a:pPr lvl="0" algn="just"/>
            <a:r>
              <a:rPr lang="cs-CZ" sz="2200" dirty="0"/>
              <a:t>Školství (např. sociální stipendia), bydlení, migrace</a:t>
            </a:r>
          </a:p>
        </p:txBody>
      </p:sp>
    </p:spTree>
    <p:extLst>
      <p:ext uri="{BB962C8B-B14F-4D97-AF65-F5344CB8AC3E}">
        <p14:creationId xmlns:p14="http://schemas.microsoft.com/office/powerpoint/2010/main" val="1774150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Systémové dělení sociální správy</a:t>
            </a:r>
            <a:endParaRPr lang="cs-CZ" i="1" dirty="0"/>
          </a:p>
        </p:txBody>
      </p:sp>
      <p:sp>
        <p:nvSpPr>
          <p:cNvPr id="3" name="Zástupný symbol pro obsah 2"/>
          <p:cNvSpPr>
            <a:spLocks noGrp="1"/>
          </p:cNvSpPr>
          <p:nvPr>
            <p:ph idx="1"/>
          </p:nvPr>
        </p:nvSpPr>
        <p:spPr>
          <a:xfrm>
            <a:off x="285720" y="1556792"/>
            <a:ext cx="8572560" cy="4425355"/>
          </a:xfrm>
        </p:spPr>
        <p:txBody>
          <a:bodyPr>
            <a:noAutofit/>
          </a:bodyPr>
          <a:lstStyle/>
          <a:p>
            <a:pPr marL="45720" indent="0" algn="just">
              <a:buNone/>
            </a:pPr>
            <a:r>
              <a:rPr lang="cs-CZ" sz="2000" b="1" dirty="0"/>
              <a:t>1. podle toho, kdo je vlastní </a:t>
            </a:r>
            <a:r>
              <a:rPr lang="cs-CZ" sz="2000" dirty="0"/>
              <a:t>– na soukromoprávní a veřejnoprávní /státní, samosprávné/</a:t>
            </a:r>
          </a:p>
          <a:p>
            <a:pPr marL="45720" indent="0" algn="just">
              <a:buNone/>
            </a:pPr>
            <a:r>
              <a:rPr lang="cs-CZ" sz="2000" b="1" dirty="0"/>
              <a:t>2. podle ekonomické povahy</a:t>
            </a:r>
            <a:r>
              <a:rPr lang="cs-CZ" sz="2000" b="1" dirty="0">
                <a:solidFill>
                  <a:schemeClr val="accent2"/>
                </a:solidFill>
              </a:rPr>
              <a:t> </a:t>
            </a:r>
            <a:r>
              <a:rPr lang="cs-CZ" sz="2000" dirty="0"/>
              <a:t>– na systémy komerční /ziskové/ a na systémy občanské /neziskové/</a:t>
            </a:r>
          </a:p>
          <a:p>
            <a:pPr marL="45720" indent="0" algn="just">
              <a:buNone/>
            </a:pPr>
            <a:r>
              <a:rPr lang="cs-CZ" sz="2000" b="1" dirty="0"/>
              <a:t>3. podle klientely, které slouží </a:t>
            </a:r>
            <a:r>
              <a:rPr lang="cs-CZ" sz="2000" dirty="0"/>
              <a:t>– na občanské a zaměstnanecké</a:t>
            </a:r>
          </a:p>
          <a:p>
            <a:pPr marL="45720" indent="0" algn="just">
              <a:buNone/>
            </a:pPr>
            <a:r>
              <a:rPr lang="pl-PL" sz="2000" b="1" dirty="0"/>
              <a:t>4. podle oboru činnosti na:</a:t>
            </a:r>
          </a:p>
          <a:p>
            <a:pPr lvl="1" algn="just"/>
            <a:r>
              <a:rPr lang="cs-CZ" sz="2000" i="1" dirty="0"/>
              <a:t>systémy práce a zaměstnání </a:t>
            </a:r>
            <a:r>
              <a:rPr lang="cs-CZ" sz="2000" dirty="0"/>
              <a:t>/úřady práce, služby zaměstnanosti, úřady bezpečnosti práce/</a:t>
            </a:r>
          </a:p>
          <a:p>
            <a:pPr lvl="1" algn="just"/>
            <a:r>
              <a:rPr lang="cs-CZ" sz="2000" i="1" dirty="0"/>
              <a:t>systémy sociálního zabezpečení </a:t>
            </a:r>
            <a:r>
              <a:rPr lang="cs-CZ" sz="2000" dirty="0"/>
              <a:t>/sociální pojištění, státní sociální podpora, sociální pomoc, sociální služby apod./</a:t>
            </a:r>
          </a:p>
          <a:p>
            <a:pPr lvl="1" algn="just"/>
            <a:r>
              <a:rPr lang="cs-CZ" sz="2000" i="1" dirty="0"/>
              <a:t>systémy zdravotnické </a:t>
            </a:r>
            <a:r>
              <a:rPr lang="cs-CZ" sz="2000" dirty="0"/>
              <a:t>/zdravotní pojištění, hygienická ochrana/</a:t>
            </a:r>
          </a:p>
          <a:p>
            <a:pPr lvl="1" algn="just"/>
            <a:r>
              <a:rPr lang="cs-CZ" sz="2000" i="1" dirty="0"/>
              <a:t>systémy vzdělávací nebo školské </a:t>
            </a:r>
            <a:r>
              <a:rPr lang="cs-CZ" sz="2000" dirty="0"/>
              <a:t>/povinná školní docházka, sociální stipendia/					(Tomeš, 2009)</a:t>
            </a:r>
          </a:p>
        </p:txBody>
      </p:sp>
    </p:spTree>
    <p:extLst>
      <p:ext uri="{BB962C8B-B14F-4D97-AF65-F5344CB8AC3E}">
        <p14:creationId xmlns:p14="http://schemas.microsoft.com/office/powerpoint/2010/main" val="404440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Druhy správy</a:t>
            </a:r>
            <a:endParaRPr lang="cs-CZ" i="1" dirty="0"/>
          </a:p>
        </p:txBody>
      </p:sp>
      <p:sp>
        <p:nvSpPr>
          <p:cNvPr id="3" name="Zástupný symbol pro obsah 2"/>
          <p:cNvSpPr>
            <a:spLocks noGrp="1"/>
          </p:cNvSpPr>
          <p:nvPr>
            <p:ph idx="1"/>
          </p:nvPr>
        </p:nvSpPr>
        <p:spPr>
          <a:xfrm>
            <a:off x="357158" y="1556792"/>
            <a:ext cx="8501122" cy="4680520"/>
          </a:xfrm>
        </p:spPr>
        <p:txBody>
          <a:bodyPr>
            <a:noAutofit/>
          </a:bodyPr>
          <a:lstStyle/>
          <a:p>
            <a:pPr marL="0" indent="0" algn="just">
              <a:buClrTx/>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Podle povahy právních vztahů rozeznáváme:</a:t>
            </a:r>
          </a:p>
          <a:p>
            <a:pPr indent="-306759" algn="just">
              <a:buClrTx/>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1000" dirty="0"/>
          </a:p>
          <a:p>
            <a:pPr marL="379041" algn="just">
              <a:buSzPct val="78000"/>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správu </a:t>
            </a:r>
            <a:r>
              <a:rPr lang="cs-CZ" altLang="cs-CZ" sz="2200" b="1" dirty="0"/>
              <a:t>VEŘEJNOPRÁVNÍ</a:t>
            </a:r>
            <a:r>
              <a:rPr lang="cs-CZ" altLang="cs-CZ" sz="2200" dirty="0"/>
              <a:t> neboli </a:t>
            </a:r>
            <a:r>
              <a:rPr lang="cs-CZ" altLang="cs-CZ" sz="2200" b="1" dirty="0"/>
              <a:t>VEŘEJNOU</a:t>
            </a:r>
            <a:r>
              <a:rPr lang="cs-CZ" altLang="cs-CZ" sz="2200" dirty="0"/>
              <a:t> (státní a jiné veřejnoprávní instituce – kraje, obce, veřejnoprávní fondy, apod.);</a:t>
            </a:r>
          </a:p>
          <a:p>
            <a:pPr marL="36141" indent="0" algn="just">
              <a:buSzPct val="78000"/>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1000" dirty="0"/>
          </a:p>
          <a:p>
            <a:pPr marL="379041" algn="just">
              <a:buSzPct val="78000"/>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správu </a:t>
            </a:r>
            <a:r>
              <a:rPr lang="cs-CZ" altLang="cs-CZ" sz="2200" b="1" dirty="0"/>
              <a:t>SOUKROMOPRÁVNÍ</a:t>
            </a:r>
            <a:r>
              <a:rPr lang="cs-CZ" altLang="cs-CZ" sz="2200" dirty="0"/>
              <a:t> neboli </a:t>
            </a:r>
            <a:r>
              <a:rPr lang="cs-CZ" altLang="cs-CZ" sz="2200" b="1" dirty="0"/>
              <a:t>SOUKROMOU</a:t>
            </a:r>
            <a:r>
              <a:rPr lang="cs-CZ" altLang="cs-CZ" sz="2200" dirty="0"/>
              <a:t> (např. organizace zřízené podle občanského zákoníku). </a:t>
            </a:r>
            <a:endParaRPr lang="cs-CZ" altLang="cs-CZ" sz="1000" dirty="0"/>
          </a:p>
          <a:p>
            <a:pPr marL="36141" indent="0" algn="r">
              <a:buSzPct val="78000"/>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											(Tomeš, 2009)</a:t>
            </a:r>
          </a:p>
        </p:txBody>
      </p:sp>
    </p:spTree>
    <p:extLst>
      <p:ext uri="{BB962C8B-B14F-4D97-AF65-F5344CB8AC3E}">
        <p14:creationId xmlns:p14="http://schemas.microsoft.com/office/powerpoint/2010/main" val="142747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Veřejná správa</a:t>
            </a:r>
          </a:p>
        </p:txBody>
      </p:sp>
      <p:sp>
        <p:nvSpPr>
          <p:cNvPr id="3" name="Zástupný symbol pro obsah 2"/>
          <p:cNvSpPr>
            <a:spLocks noGrp="1"/>
          </p:cNvSpPr>
          <p:nvPr>
            <p:ph idx="1"/>
          </p:nvPr>
        </p:nvSpPr>
        <p:spPr>
          <a:xfrm>
            <a:off x="285720" y="1556792"/>
            <a:ext cx="8572560" cy="4680520"/>
          </a:xfrm>
        </p:spPr>
        <p:txBody>
          <a:bodyPr>
            <a:normAutofit/>
          </a:bodyPr>
          <a:lstStyle/>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dirty="0"/>
              <a:t>Vztahuje se k oblasti </a:t>
            </a:r>
            <a:r>
              <a:rPr lang="cs-CZ" altLang="cs-CZ" sz="2200" b="1" dirty="0"/>
              <a:t>veřejnoprávních vztahů</a:t>
            </a:r>
            <a:r>
              <a:rPr lang="cs-CZ" altLang="cs-CZ" sz="2200" dirty="0"/>
              <a:t>; je zřizovaná státem ke správě věcí veřejných ve veřejném zájmu. Její orgány jsou zpravidla voleny občany v souladu s pravidly stanovených právním řádem.</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b="1" dirty="0"/>
              <a:t>Mezi úkoly veřejné správy patří: </a:t>
            </a:r>
            <a:r>
              <a:rPr lang="cs-CZ" altLang="cs-CZ" sz="2200" dirty="0"/>
              <a:t>ochrana veřejného pořádku, bezpečnost a obrana státu, zahraniční politika, hospodářská politika, sociální, zdravotní a školská sféra.</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b="1" dirty="0"/>
              <a:t>Veřejnou správu zajišťuje: </a:t>
            </a:r>
            <a:r>
              <a:rPr lang="cs-CZ" altLang="cs-CZ" sz="2200" dirty="0"/>
              <a:t>stát, kraje, obce, veřejnoprávní fondy apod.</a:t>
            </a:r>
          </a:p>
          <a:p>
            <a:pPr algn="just">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r>
              <a:rPr lang="cs-CZ" altLang="cs-CZ" sz="2200" b="1" dirty="0"/>
              <a:t>Složkami veřejné správy jsou: </a:t>
            </a:r>
            <a:r>
              <a:rPr lang="cs-CZ" altLang="cs-CZ" sz="2200" dirty="0"/>
              <a:t>státní správa a veřejná samospráva.</a:t>
            </a:r>
          </a:p>
          <a:p>
            <a:pPr marL="0" indent="0" algn="just">
              <a:buNone/>
              <a:tabLst>
                <a:tab pos="311079" algn="l"/>
                <a:tab pos="650961" algn="l"/>
                <a:tab pos="1303363" algn="l"/>
                <a:tab pos="1955764" algn="l"/>
                <a:tab pos="2608166" algn="l"/>
                <a:tab pos="3260568" algn="l"/>
                <a:tab pos="3912970" algn="l"/>
                <a:tab pos="4565371" algn="l"/>
                <a:tab pos="5217773" algn="l"/>
                <a:tab pos="5870174" algn="l"/>
                <a:tab pos="6522576" algn="l"/>
                <a:tab pos="7174977" algn="l"/>
                <a:tab pos="7827379" algn="l"/>
                <a:tab pos="8479780" algn="l"/>
                <a:tab pos="9132182" algn="l"/>
                <a:tab pos="9784583" algn="l"/>
              </a:tabLst>
            </a:pPr>
            <a:endParaRPr lang="cs-CZ" altLang="cs-CZ" sz="2200" dirty="0"/>
          </a:p>
        </p:txBody>
      </p:sp>
    </p:spTree>
    <p:extLst>
      <p:ext uri="{BB962C8B-B14F-4D97-AF65-F5344CB8AC3E}">
        <p14:creationId xmlns:p14="http://schemas.microsoft.com/office/powerpoint/2010/main" val="3318124563"/>
      </p:ext>
    </p:extLst>
  </p:cSld>
  <p:clrMapOvr>
    <a:masterClrMapping/>
  </p:clrMapOvr>
</p:sld>
</file>

<file path=ppt/theme/theme1.xml><?xml version="1.0" encoding="utf-8"?>
<a:theme xmlns:a="http://schemas.openxmlformats.org/drawingml/2006/main" name="Prezentace0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Prezentace_-_sablona_Jabok+IVOV</Template>
  <TotalTime>70</TotalTime>
  <Words>1547</Words>
  <Application>Microsoft Macintosh PowerPoint</Application>
  <PresentationFormat>Předvádění na obrazovce (4:3)</PresentationFormat>
  <Paragraphs>129</Paragraphs>
  <Slides>23</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Hind Bold</vt:lpstr>
      <vt:lpstr>Hind Regular</vt:lpstr>
      <vt:lpstr>Verdana</vt:lpstr>
      <vt:lpstr>Prezentace01</vt:lpstr>
      <vt:lpstr>1. Úvod do sociální správy I.</vt:lpstr>
      <vt:lpstr>Struktura prezentace:</vt:lpstr>
      <vt:lpstr>Co je to sociální správa? </vt:lpstr>
      <vt:lpstr>Sociální správa v užším pojetí</vt:lpstr>
      <vt:lpstr>Cíle sociální správy</vt:lpstr>
      <vt:lpstr>Oblasti sociální správy</vt:lpstr>
      <vt:lpstr>Systémové dělení sociální správy</vt:lpstr>
      <vt:lpstr>Druhy správy</vt:lpstr>
      <vt:lpstr>Veřejná správa</vt:lpstr>
      <vt:lpstr>Státní (sociální) správa</vt:lpstr>
      <vt:lpstr>Veřejná (sociální) samospráva</vt:lpstr>
      <vt:lpstr>Organizační principy veřejné správy</vt:lpstr>
      <vt:lpstr>Princip územní, věcný a funkční</vt:lpstr>
      <vt:lpstr>Princip centralizace a decentralizace</vt:lpstr>
      <vt:lpstr>Princip koncentrace a dekoncentrace</vt:lpstr>
      <vt:lpstr>Princip kolegiální a monokratický Princip jmenovací a volební</vt:lpstr>
      <vt:lpstr>Soukromá správa</vt:lpstr>
      <vt:lpstr>Pojetí (modely) sociální správy</vt:lpstr>
      <vt:lpstr>Liberální model</vt:lpstr>
      <vt:lpstr>Korporativní model</vt:lpstr>
      <vt:lpstr>Institucionální model</vt:lpstr>
      <vt:lpstr>Totalitní model</vt:lpstr>
      <vt:lpstr>Zdroje: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Ivanka &amp; Zdenko</dc:creator>
  <cp:lastModifiedBy>Microsoft Office User</cp:lastModifiedBy>
  <cp:revision>12</cp:revision>
  <dcterms:created xsi:type="dcterms:W3CDTF">2019-01-27T17:04:57Z</dcterms:created>
  <dcterms:modified xsi:type="dcterms:W3CDTF">2022-09-09T09:20:55Z</dcterms:modified>
</cp:coreProperties>
</file>