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2" r:id="rId3"/>
    <p:sldId id="287" r:id="rId4"/>
    <p:sldId id="292" r:id="rId5"/>
    <p:sldId id="299" r:id="rId6"/>
    <p:sldId id="318" r:id="rId7"/>
    <p:sldId id="300" r:id="rId8"/>
    <p:sldId id="273" r:id="rId9"/>
    <p:sldId id="316" r:id="rId10"/>
    <p:sldId id="301" r:id="rId11"/>
    <p:sldId id="304" r:id="rId12"/>
    <p:sldId id="305" r:id="rId13"/>
    <p:sldId id="306" r:id="rId14"/>
    <p:sldId id="307" r:id="rId15"/>
    <p:sldId id="308" r:id="rId16"/>
    <p:sldId id="289" r:id="rId17"/>
    <p:sldId id="290" r:id="rId18"/>
    <p:sldId id="303" r:id="rId19"/>
    <p:sldId id="302" r:id="rId20"/>
    <p:sldId id="312" r:id="rId21"/>
    <p:sldId id="309" r:id="rId22"/>
    <p:sldId id="311" r:id="rId23"/>
    <p:sldId id="313" r:id="rId24"/>
    <p:sldId id="267" r:id="rId25"/>
    <p:sldId id="314" r:id="rId26"/>
    <p:sldId id="315" r:id="rId27"/>
    <p:sldId id="270" r:id="rId28"/>
    <p:sldId id="271" r:id="rId29"/>
    <p:sldId id="272" r:id="rId30"/>
    <p:sldId id="276" r:id="rId31"/>
    <p:sldId id="277" r:id="rId32"/>
    <p:sldId id="296" r:id="rId33"/>
    <p:sldId id="280" r:id="rId34"/>
    <p:sldId id="297" r:id="rId35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91B104-26FE-4530-94AE-8B699B8606FB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0A0DE05-C3E4-4378-B158-AEEAF68A5A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B41756-8DCE-497D-B28F-74F114354F42}" type="datetimeFigureOut">
              <a:rPr lang="cs-CZ"/>
              <a:pPr>
                <a:defRPr/>
              </a:pPr>
              <a:t>21.10.2022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7E0529-EED4-4325-8781-284325E4F2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395EB-FB1C-4770-862F-0D28582874E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4B34-86B7-465F-8A74-154F693547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DCE1-0C22-4A35-9251-42D6C82C3A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24A0-0170-4368-B5ED-21600B207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FEED-E3AB-45A9-9B84-0B6234C83F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CFDD-07BF-4577-BDDC-1C56F6F24A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09E2-7E25-4982-86BE-CE474D9E4F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FF569-94F2-4D80-B3DC-E59F21E72A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3A2A5-DF25-4430-A1F6-D716B36561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DC98E-CEAD-4755-8004-59BE30F3E9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D822-38A4-4BA7-B7CC-767A9D99D5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1DF4F-C329-4AD8-BBC1-2C54B4A43B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C5246-C160-4AD9-87BF-C66529F494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1A01E1-7ABA-42BB-8D07-B1A2A6DF6B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mschweitzer.com/pdf/about-reminiscence-work.pdf" TargetMode="External"/><Relationship Id="rId2" Type="http://schemas.openxmlformats.org/officeDocument/2006/relationships/hyperlink" Target="http://www.rezidencnipece.cz/archiv/casopis/0801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609600"/>
            <a:ext cx="7772400" cy="1470025"/>
          </a:xfrm>
        </p:spPr>
        <p:txBody>
          <a:bodyPr/>
          <a:lstStyle/>
          <a:p>
            <a:pPr eaLnBrk="1" hangingPunct="1"/>
            <a:r>
              <a:rPr lang="cs-CZ" b="1">
                <a:latin typeface="Comic Sans MS" pitchFamily="66" charset="0"/>
              </a:rPr>
              <a:t>REMINISCENCE</a:t>
            </a:r>
            <a:endParaRPr lang="cs-CZ" b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cs-CZ" b="1">
                <a:latin typeface="Comic Sans MS" pitchFamily="66" charset="0"/>
              </a:rPr>
              <a:t>Práce se vzpomínkami seniorů</a:t>
            </a:r>
            <a:endParaRPr lang="cs-CZ" b="1" i="1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6176963"/>
            <a:ext cx="8523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Comic Sans MS" pitchFamily="66" charset="0"/>
              </a:rPr>
              <a:t>Volitelný seminář JABOK	 2022/23		Hana Čížková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589FED-93B1-4D52-BEB3-865618D63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355976" cy="290327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48680"/>
            <a:ext cx="8229600" cy="1944216"/>
          </a:xfrm>
        </p:spPr>
        <p:txBody>
          <a:bodyPr/>
          <a:lstStyle/>
          <a:p>
            <a:pPr>
              <a:lnSpc>
                <a:spcPct val="110000"/>
              </a:lnSpc>
            </a:pPr>
            <a:br>
              <a:rPr lang="cs-CZ" sz="3600" dirty="0"/>
            </a:br>
            <a:r>
              <a:rPr lang="cs-CZ" sz="3600" dirty="0">
                <a:solidFill>
                  <a:srgbClr val="663300"/>
                </a:solidFill>
              </a:rPr>
              <a:t>SENIOŘI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(většinou) vzpomínají hodně a rádi</a:t>
            </a:r>
            <a:br>
              <a:rPr lang="cs-CZ" sz="3200" b="1" dirty="0">
                <a:solidFill>
                  <a:srgbClr val="663300"/>
                </a:solidFill>
              </a:rPr>
            </a:br>
            <a:r>
              <a:rPr lang="cs-CZ" sz="3200" b="1" dirty="0">
                <a:solidFill>
                  <a:srgbClr val="663300"/>
                </a:solidFill>
              </a:rPr>
              <a:t>mají přirozenou potřebu vzpomínat</a:t>
            </a:r>
            <a:br>
              <a:rPr lang="cs-CZ" sz="3200" b="1" dirty="0">
                <a:solidFill>
                  <a:srgbClr val="663300"/>
                </a:solidFill>
              </a:rPr>
            </a:br>
            <a:br>
              <a:rPr lang="cs-CZ" sz="3200" dirty="0"/>
            </a:br>
            <a:endParaRPr lang="cs-CZ" sz="3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2492896"/>
            <a:ext cx="8229600" cy="3877891"/>
          </a:xfrm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cs-CZ" dirty="0"/>
              <a:t>PROČ?</a:t>
            </a:r>
          </a:p>
          <a:p>
            <a:pPr algn="ctr">
              <a:buNone/>
            </a:pPr>
            <a:r>
              <a:rPr lang="cs-CZ" sz="2800" dirty="0"/>
              <a:t>přítomnost a budoucnost jsou méně důležité</a:t>
            </a:r>
          </a:p>
          <a:p>
            <a:pPr algn="ctr">
              <a:buNone/>
            </a:pPr>
            <a:r>
              <a:rPr lang="cs-CZ" sz="2800" dirty="0"/>
              <a:t>	</a:t>
            </a:r>
            <a:r>
              <a:rPr lang="cs-CZ" sz="2800" i="1" dirty="0"/>
              <a:t>(to podstatné se událo v minulosti)</a:t>
            </a:r>
          </a:p>
          <a:p>
            <a:pPr algn="ctr">
              <a:buNone/>
            </a:pPr>
            <a:endParaRPr lang="cs-CZ" sz="2800" i="1" dirty="0"/>
          </a:p>
          <a:p>
            <a:pPr algn="ctr">
              <a:buNone/>
            </a:pPr>
            <a:r>
              <a:rPr lang="cs-CZ" sz="2800" dirty="0"/>
              <a:t>oslabení fyzických možností a smyslů  - vzpomínání jako dostupná aktivita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cs-CZ" sz="3400" b="1" dirty="0">
                <a:solidFill>
                  <a:srgbClr val="663300"/>
                </a:solidFill>
              </a:rPr>
              <a:t>VZPOMÍNÁNÍ umožňuje BILANCOVAT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229600" cy="485775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cs-CZ" b="1" dirty="0"/>
              <a:t>Cíl:	Integrace všech životních událostí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b="1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b="1" dirty="0"/>
              <a:t>V životě jsem prožil dobré i zlé, ale byl to MŮJ ŽIVOT a BYL DOBRÝ	</a:t>
            </a:r>
            <a:endParaRPr lang="cs-CZ" sz="2000" dirty="0"/>
          </a:p>
          <a:p>
            <a:pPr>
              <a:lnSpc>
                <a:spcPct val="110000"/>
              </a:lnSpc>
              <a:buFontTx/>
              <a:buNone/>
            </a:pPr>
            <a:endParaRPr lang="cs-CZ" sz="2400" dirty="0"/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          </a:t>
            </a:r>
            <a:r>
              <a:rPr lang="cs-CZ" sz="2400" b="1" dirty="0"/>
              <a:t>ERIK ERIKSON (1902 – 1994)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cs-CZ" sz="2400" b="1" dirty="0"/>
              <a:t>	„Osm věků člověka“</a:t>
            </a:r>
          </a:p>
          <a:p>
            <a:pPr algn="ctr">
              <a:lnSpc>
                <a:spcPct val="110000"/>
              </a:lnSpc>
            </a:pPr>
            <a:r>
              <a:rPr lang="cs-CZ" sz="2400" dirty="0"/>
              <a:t>		I ve stáří člověk plní určité vývojové úkoly: 	         přijmout svůj život se vším, co k němu patří</a:t>
            </a:r>
            <a:endParaRPr lang="cs-CZ" sz="2000" dirty="0">
              <a:sym typeface="Wingdings" pitchFamily="2" charset="2"/>
            </a:endParaRPr>
          </a:p>
          <a:p>
            <a:pPr>
              <a:lnSpc>
                <a:spcPct val="110000"/>
              </a:lnSpc>
              <a:buFontTx/>
              <a:buNone/>
            </a:pPr>
            <a:endParaRPr lang="cs-CZ" sz="2800" b="1" dirty="0"/>
          </a:p>
        </p:txBody>
      </p:sp>
      <p:pic>
        <p:nvPicPr>
          <p:cNvPr id="13316" name="Picture 7" descr="F:\Obrázky\Senioři\Erik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05064"/>
            <a:ext cx="136683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MŮŽE MÍT TERAPEUTICKÝ EFEKT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			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Vzpomínky tvoří „životní příběh“,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2400" b="1" i="1" dirty="0"/>
              <a:t>který může být konstruován, utvářen a přetvářen.</a:t>
            </a: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800" dirty="0"/>
          </a:p>
          <a:p>
            <a:pPr>
              <a:lnSpc>
                <a:spcPct val="110000"/>
              </a:lnSpc>
              <a:buFontTx/>
              <a:buNone/>
            </a:pPr>
            <a:r>
              <a:rPr lang="cs-CZ" sz="2400" b="1" dirty="0">
                <a:sym typeface="Wingdings" pitchFamily="2" charset="2"/>
              </a:rPr>
              <a:t>ROBERT BUTLER </a:t>
            </a:r>
            <a:r>
              <a:rPr lang="cs-CZ" sz="2400" b="1" dirty="0"/>
              <a:t>(1927 – 2010)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b="1" dirty="0"/>
              <a:t>Metoda „LIFE REVIEW“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Vzpomínání jako terapeutický nástroj,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sz="2400" dirty="0"/>
              <a:t>	strukturovaná aktivita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přeformulování traumatických vzpomínek 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dirty="0"/>
              <a:t>Cíl: hledat smyl života, smíření, odpuštění křivd</a:t>
            </a:r>
          </a:p>
          <a:p>
            <a:pPr algn="ctr">
              <a:lnSpc>
                <a:spcPct val="110000"/>
              </a:lnSpc>
              <a:buFontTx/>
              <a:buNone/>
            </a:pPr>
            <a:endParaRPr lang="cs-CZ" sz="2400" b="1" dirty="0"/>
          </a:p>
          <a:p>
            <a:pPr algn="ctr">
              <a:lnSpc>
                <a:spcPct val="110000"/>
              </a:lnSpc>
            </a:pPr>
            <a:r>
              <a:rPr lang="cs-CZ" sz="2800" dirty="0"/>
              <a:t>		</a:t>
            </a:r>
          </a:p>
        </p:txBody>
      </p:sp>
      <p:pic>
        <p:nvPicPr>
          <p:cNvPr id="4" name="Obrázek 3" descr="Robert But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12976"/>
            <a:ext cx="1456556" cy="2112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688"/>
            <a:ext cx="8229600" cy="1368152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663300"/>
                </a:solidFill>
              </a:rPr>
              <a:t>VZPOMÍNÁNÍ POSILUJE </a:t>
            </a:r>
            <a:br>
              <a:rPr lang="cs-CZ" sz="3600" b="1" dirty="0">
                <a:solidFill>
                  <a:srgbClr val="663300"/>
                </a:solidFill>
              </a:rPr>
            </a:br>
            <a:r>
              <a:rPr lang="cs-CZ" sz="3600" b="1" dirty="0">
                <a:solidFill>
                  <a:srgbClr val="663300"/>
                </a:solidFill>
              </a:rPr>
              <a:t>VĚDOMÍ VLASTNÍ HODNOT</a:t>
            </a:r>
            <a:r>
              <a:rPr lang="cs-CZ" sz="4000" b="1" dirty="0">
                <a:solidFill>
                  <a:srgbClr val="663300"/>
                </a:solidFill>
              </a:rPr>
              <a:t>Y</a:t>
            </a:r>
            <a:br>
              <a:rPr lang="cs-CZ" sz="4000" b="1" dirty="0">
                <a:solidFill>
                  <a:srgbClr val="663300"/>
                </a:solidFill>
              </a:rPr>
            </a:br>
            <a:r>
              <a:rPr lang="cs-CZ" sz="3200" b="1" i="1" dirty="0"/>
              <a:t>„STÁLE JSEM TO JÁ“</a:t>
            </a:r>
            <a:br>
              <a:rPr lang="cs-CZ" sz="3200" b="1" i="1" dirty="0"/>
            </a:br>
            <a:endParaRPr lang="cs-CZ" sz="3200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5536" y="1600200"/>
            <a:ext cx="3744416" cy="4525963"/>
          </a:xfrm>
        </p:spPr>
        <p:txBody>
          <a:bodyPr/>
          <a:lstStyle/>
          <a:p>
            <a:pPr eaLnBrk="1" hangingPunct="1"/>
            <a:endParaRPr lang="cs-CZ" sz="2400" dirty="0"/>
          </a:p>
          <a:p>
            <a:pPr eaLnBrk="1" hangingPunct="1"/>
            <a:r>
              <a:rPr lang="cs-CZ" sz="2400" b="1" dirty="0"/>
              <a:t>V biografii lze téměř vždy nalézt něco, na co může být člověk pyšný a co tvoří jeho identitu. </a:t>
            </a:r>
          </a:p>
          <a:p>
            <a:pPr eaLnBrk="1" hangingPunct="1"/>
            <a:r>
              <a:rPr lang="cs-CZ" sz="2400" b="1" dirty="0"/>
              <a:t>Skrze vzpomínání lze tyto prvky vyzdvihnout  a zvýraznit i v situaci, kdy je senior oslaben.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aní Veselá - Stále jem to j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36912"/>
            <a:ext cx="4788077" cy="31912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455440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rgbClr val="663300"/>
                </a:solidFill>
              </a:rPr>
              <a:t>SOCIÁLNÍ EFEKT VZPOMÍNÁNÍ</a:t>
            </a:r>
            <a:endParaRPr lang="cs-CZ" dirty="0">
              <a:solidFill>
                <a:srgbClr val="663300"/>
              </a:solidFill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4784"/>
            <a:ext cx="8363272" cy="4641379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600" dirty="0"/>
              <a:t>Společné vzpomínání ve dvojici, skupině</a:t>
            </a:r>
          </a:p>
          <a:p>
            <a:pPr eaLnBrk="1" hangingPunct="1"/>
            <a:endParaRPr lang="cs-CZ" sz="2400" dirty="0"/>
          </a:p>
          <a:p>
            <a:pPr eaLnBrk="1" hangingPunct="1">
              <a:buNone/>
            </a:pPr>
            <a:r>
              <a:rPr lang="cs-CZ" sz="2600" u="sng" dirty="0"/>
              <a:t>Vzpomínání a sdílení jako zdroj:</a:t>
            </a:r>
          </a:p>
          <a:p>
            <a:pPr eaLnBrk="1" hangingPunct="1"/>
            <a:r>
              <a:rPr lang="cs-CZ" sz="2600" b="1" dirty="0"/>
              <a:t>pocitu sounáležitosti, podpory</a:t>
            </a:r>
          </a:p>
          <a:p>
            <a:pPr eaLnBrk="1" hangingPunct="1"/>
            <a:r>
              <a:rPr lang="cs-CZ" sz="2600" b="1" dirty="0"/>
              <a:t>humoru a radosti</a:t>
            </a:r>
          </a:p>
          <a:p>
            <a:pPr eaLnBrk="1" hangingPunct="1"/>
            <a:r>
              <a:rPr lang="cs-CZ" sz="2600" b="1" dirty="0"/>
              <a:t>mezigeneračního porozumění</a:t>
            </a:r>
          </a:p>
          <a:p>
            <a:pPr eaLnBrk="1" hangingPunct="1"/>
            <a:r>
              <a:rPr lang="cs-CZ" sz="2600" b="1" dirty="0"/>
              <a:t>kontinuity rodinné historie</a:t>
            </a:r>
          </a:p>
          <a:p>
            <a:pPr eaLnBrk="1" hangingPunct="1"/>
            <a:r>
              <a:rPr lang="cs-CZ" sz="2600" b="1" dirty="0"/>
              <a:t>předávání zkušeností</a:t>
            </a:r>
          </a:p>
        </p:txBody>
      </p:sp>
      <p:pic>
        <p:nvPicPr>
          <p:cNvPr id="4" name="Obrázek 3" descr="Svatba - společný stů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2132856"/>
            <a:ext cx="2958075" cy="4437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FUNKCE 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integrační		sociální</a:t>
            </a:r>
            <a:br>
              <a:rPr lang="cs-CZ" sz="2800" b="1" dirty="0">
                <a:solidFill>
                  <a:srgbClr val="663300"/>
                </a:solidFill>
              </a:rPr>
            </a:br>
            <a:r>
              <a:rPr lang="cs-CZ" sz="2800" b="1" dirty="0">
                <a:solidFill>
                  <a:srgbClr val="663300"/>
                </a:solidFill>
              </a:rPr>
              <a:t>validační		terapeutická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51520" y="1600200"/>
            <a:ext cx="3744416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endParaRPr lang="cs-CZ" sz="2800" dirty="0"/>
          </a:p>
          <a:p>
            <a:pPr marL="0" indent="0" eaLnBrk="1" hangingPunct="1">
              <a:buNone/>
            </a:pPr>
            <a:r>
              <a:rPr lang="cs-CZ" sz="2800" dirty="0"/>
              <a:t>Reminiscenční pracovník vytváří prostor pro takové aktivity, aby mohlo být skrze vzpomínání daných cílů dosaženo.</a:t>
            </a:r>
            <a:endParaRPr lang="cs-CZ" sz="3000" b="1" dirty="0"/>
          </a:p>
          <a:p>
            <a:pPr eaLnBrk="1" hangingPunct="1"/>
            <a:endParaRPr lang="cs-CZ" sz="3000" b="1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Anička a paní Vesel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32856"/>
            <a:ext cx="480053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/>
              <a:t>VZPOMÍNÁNÍ </a:t>
            </a:r>
            <a:r>
              <a:rPr lang="cs-CZ" sz="1800"/>
              <a:t>(klasifikace dle L.M.Wattové a P.T.P. Wonga)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INTEGRATIVNÍ VZPOMÍNÁNÍ </a:t>
            </a:r>
          </a:p>
          <a:p>
            <a:r>
              <a:rPr lang="cs-CZ" sz="2000"/>
              <a:t>bilancování, rekapitulace, vypořádání se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INSTRUMENTÁLNÍ VZPOMÍNÁNÍ</a:t>
            </a:r>
          </a:p>
          <a:p>
            <a:r>
              <a:rPr lang="cs-CZ" sz="2000"/>
              <a:t>Vzpomínání jako strategie zvládání určitých situací </a:t>
            </a:r>
          </a:p>
          <a:p>
            <a:r>
              <a:rPr lang="cs-CZ" sz="2000" i="1"/>
              <a:t>„Co mi tenkrát pomohlo?“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TRANSMISIVNÍ VZPOMÍNÁNÍ </a:t>
            </a:r>
          </a:p>
          <a:p>
            <a:r>
              <a:rPr lang="cs-CZ" sz="2000"/>
              <a:t>mezigenerační vazby, kulturní kontinuita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NARATIVNÍ VZPOMÍNÁNÍ </a:t>
            </a:r>
          </a:p>
          <a:p>
            <a:r>
              <a:rPr lang="cs-CZ" sz="2000"/>
              <a:t>autobiografické vzpomínání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UHÝBAVÉ VZPOMÍNÁNÍ </a:t>
            </a:r>
          </a:p>
          <a:p>
            <a:r>
              <a:rPr lang="cs-CZ" sz="2000"/>
              <a:t>únik před přítomností – </a:t>
            </a:r>
            <a:r>
              <a:rPr lang="cs-CZ" sz="2000" i="1"/>
              <a:t>„staré zlaté časy“</a:t>
            </a:r>
          </a:p>
          <a:p>
            <a:pPr>
              <a:buFontTx/>
              <a:buNone/>
            </a:pPr>
            <a:r>
              <a:rPr lang="cs-CZ" sz="2000" b="1">
                <a:solidFill>
                  <a:srgbClr val="663300"/>
                </a:solidFill>
              </a:rPr>
              <a:t>OBSESIVNÍ VZPOMÍNÁNÍ </a:t>
            </a:r>
          </a:p>
          <a:p>
            <a:r>
              <a:rPr lang="cs-CZ" sz="1800"/>
              <a:t>neodbytné vracení k bolestné vzpomínce - destruktivní, maladaptivní</a:t>
            </a:r>
          </a:p>
          <a:p>
            <a:pPr>
              <a:buFontTx/>
              <a:buNone/>
            </a:pPr>
            <a:endParaRPr lang="cs-CZ" sz="2400"/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VZPOMÍNAJÍCÍ </a:t>
            </a:r>
            <a:r>
              <a:rPr lang="cs-CZ" sz="2000"/>
              <a:t>(typologie dle P. G. Colemana)</a:t>
            </a:r>
          </a:p>
        </p:txBody>
      </p:sp>
      <p:sp>
        <p:nvSpPr>
          <p:cNvPr id="1741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 a rádi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často, ale vzpomínky je trápí </a:t>
            </a:r>
            <a:r>
              <a:rPr lang="cs-CZ" sz="2000" b="1" dirty="0"/>
              <a:t>(nespokojenost s prožitým životem, negativní přístup k přítomnosti)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málo, protože ve vzpomínání nevidí smysl</a:t>
            </a:r>
          </a:p>
          <a:p>
            <a:pPr marL="514350" indent="-514350">
              <a:buFontTx/>
              <a:buNone/>
            </a:pPr>
            <a:r>
              <a:rPr lang="cs-CZ" sz="2400" b="1" dirty="0">
                <a:solidFill>
                  <a:srgbClr val="663300"/>
                </a:solidFill>
              </a:rPr>
              <a:t>	</a:t>
            </a:r>
            <a:r>
              <a:rPr lang="cs-CZ" sz="2000" b="1" dirty="0"/>
              <a:t>(zaměření na přítomnost, spokojenost se současným životem)</a:t>
            </a:r>
          </a:p>
          <a:p>
            <a:pPr marL="514350" indent="-514350">
              <a:buFontTx/>
              <a:buAutoNum type="arabicPeriod"/>
            </a:pPr>
            <a:r>
              <a:rPr lang="cs-CZ" sz="2800" b="1" dirty="0">
                <a:solidFill>
                  <a:srgbClr val="663300"/>
                </a:solidFill>
              </a:rPr>
              <a:t>Vzpomínají neradi, vzpomínky jim připomínají utrpěné ztráty</a:t>
            </a:r>
          </a:p>
          <a:p>
            <a:pPr marL="514350" indent="-514350">
              <a:buFontTx/>
              <a:buNone/>
            </a:pPr>
            <a:r>
              <a:rPr lang="cs-CZ" sz="2800" b="1" dirty="0">
                <a:solidFill>
                  <a:srgbClr val="663300"/>
                </a:solidFill>
              </a:rPr>
              <a:t>	</a:t>
            </a:r>
            <a:r>
              <a:rPr lang="cs-CZ" sz="2400" dirty="0"/>
              <a:t>(</a:t>
            </a:r>
            <a:r>
              <a:rPr lang="cs-CZ" sz="2000" b="1" dirty="0"/>
              <a:t>deprese, negativní postoj k životu)</a:t>
            </a:r>
          </a:p>
          <a:p>
            <a:pPr marL="514350" indent="-514350">
              <a:buFontTx/>
              <a:buNone/>
            </a:pPr>
            <a:r>
              <a:rPr lang="cs-CZ" sz="2800" b="1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VZPOMÍNKY?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336704" cy="5069364"/>
          </a:xfrm>
        </p:spPr>
      </p:pic>
    </p:spTree>
    <p:extLst>
      <p:ext uri="{BB962C8B-B14F-4D97-AF65-F5344CB8AC3E}">
        <p14:creationId xmlns:p14="http://schemas.microsoft.com/office/powerpoint/2010/main" val="75146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pPr algn="l" eaLnBrk="1" hangingPunct="1"/>
            <a:r>
              <a:rPr lang="cs-CZ" sz="3600" b="1">
                <a:solidFill>
                  <a:srgbClr val="663300"/>
                </a:solidFill>
              </a:rPr>
              <a:t>	  VZPOMÍNKY</a:t>
            </a:r>
            <a:endParaRPr lang="cs-CZ" sz="3600" b="1" dirty="0">
              <a:solidFill>
                <a:srgbClr val="66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700808"/>
            <a:ext cx="8568952" cy="4277717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endParaRPr lang="cs-CZ" sz="800" u="sng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Oživující minulé zážitky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Nejsou přesným zachycením reality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Jsou přetvářeny vlivem zapomínání</a:t>
            </a:r>
          </a:p>
          <a:p>
            <a:pPr eaLnBrk="1" hangingPunct="1">
              <a:lnSpc>
                <a:spcPct val="110000"/>
              </a:lnSpc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Pojí se s citovým (emočním) doprovodem v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cs-CZ" sz="2800" dirty="0"/>
              <a:t>	okamžiku prožitku i vybavení</a:t>
            </a:r>
          </a:p>
          <a:p>
            <a:pPr eaLnBrk="1" hangingPunct="1">
              <a:lnSpc>
                <a:spcPct val="110000"/>
              </a:lnSpc>
              <a:buNone/>
            </a:pPr>
            <a:endParaRPr lang="cs-CZ" sz="800" dirty="0"/>
          </a:p>
          <a:p>
            <a:pPr eaLnBrk="1" hangingPunct="1">
              <a:lnSpc>
                <a:spcPct val="110000"/>
              </a:lnSpc>
            </a:pPr>
            <a:r>
              <a:rPr lang="cs-CZ" sz="2800" dirty="0"/>
              <a:t>Tvoří životní příběh každého z nás, naši identitu</a:t>
            </a:r>
          </a:p>
          <a:p>
            <a:pPr eaLnBrk="1" hangingPunct="1">
              <a:buFontTx/>
              <a:buNone/>
            </a:pPr>
            <a:endParaRPr lang="cs-CZ" sz="2400" i="1" dirty="0"/>
          </a:p>
          <a:p>
            <a:pPr eaLnBrk="1" hangingPunct="1">
              <a:buFontTx/>
              <a:buNone/>
            </a:pPr>
            <a:r>
              <a:rPr lang="cs-CZ" sz="2400" i="1" dirty="0">
                <a:solidFill>
                  <a:srgbClr val="663300"/>
                </a:solidFill>
              </a:rPr>
              <a:t>	</a:t>
            </a:r>
            <a:endParaRPr lang="cs-CZ" sz="2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05" y="188640"/>
            <a:ext cx="2466975" cy="2376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CÍLE SEMINÁŘE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Získat teoretické znalosti o významu vzpomínek pro seniory a o možnostech využití životního příběhu při péči o seniory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Získat teoretické znalosti o reminiscenci a jejích metodách, získat základní přehled o validaci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Nacvičit praktické dovednosti relevantní pro úspěšnou realizaci reminiscenčních aktivit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Prakticky realizovat konkrétní reminiscenční aktivitu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endParaRPr lang="cs-CZ" sz="2000"/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cs-CZ" sz="2000"/>
              <a:t>Vykonanou aktivitu teoreticky zpracovat, zhodnotit a prezentovat v rámci semináře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CO POMÁHÁ, KDYŽ CHCEME </a:t>
            </a:r>
            <a:br>
              <a:rPr lang="cs-CZ" sz="3600" dirty="0">
                <a:solidFill>
                  <a:srgbClr val="663300"/>
                </a:solidFill>
              </a:rPr>
            </a:br>
            <a:r>
              <a:rPr lang="cs-CZ" sz="3600" dirty="0">
                <a:solidFill>
                  <a:srgbClr val="663300"/>
                </a:solidFill>
              </a:rPr>
              <a:t>S NĚKÝM VZPOMÍNAT?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/>
              <a:t>Stimuly vzpomínek (</a:t>
            </a:r>
            <a:r>
              <a:rPr lang="cs-CZ" dirty="0" err="1"/>
              <a:t>triggers</a:t>
            </a:r>
            <a:r>
              <a:rPr lang="cs-CZ" dirty="0"/>
              <a:t>)</a:t>
            </a:r>
          </a:p>
          <a:p>
            <a:r>
              <a:rPr lang="cs-CZ" dirty="0"/>
              <a:t>Znalost životního příběhu (tvorba životní osy)</a:t>
            </a:r>
          </a:p>
          <a:p>
            <a:r>
              <a:rPr lang="cs-CZ" dirty="0"/>
              <a:t>Znalost dobových a místních událostí (tvorba časové osy)</a:t>
            </a:r>
          </a:p>
          <a:p>
            <a:r>
              <a:rPr lang="cs-CZ" dirty="0"/>
              <a:t>Práce s rodokmenem</a:t>
            </a:r>
          </a:p>
          <a:p>
            <a:r>
              <a:rPr lang="cs-CZ" dirty="0"/>
              <a:t>Využití připravených pomůcek (knihy života)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STIMULY VZPOMÍNEK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>
              <a:buNone/>
            </a:pPr>
            <a:r>
              <a:rPr lang="cs-CZ" sz="2800" i="1" dirty="0">
                <a:solidFill>
                  <a:srgbClr val="800000"/>
                </a:solidFill>
              </a:rPr>
              <a:t>Působí skrze smysly</a:t>
            </a:r>
          </a:p>
          <a:p>
            <a:r>
              <a:rPr lang="cs-CZ" sz="2800" dirty="0"/>
              <a:t>Hudba, zvuky</a:t>
            </a:r>
          </a:p>
          <a:p>
            <a:r>
              <a:rPr lang="cs-CZ" sz="2800" dirty="0"/>
              <a:t>Fotografie, obrázky</a:t>
            </a:r>
          </a:p>
          <a:p>
            <a:r>
              <a:rPr lang="cs-CZ" sz="2800" dirty="0"/>
              <a:t>Předměty denní potřeby</a:t>
            </a:r>
          </a:p>
          <a:p>
            <a:r>
              <a:rPr lang="cs-CZ" sz="2800" dirty="0"/>
              <a:t>Vůně</a:t>
            </a:r>
          </a:p>
          <a:p>
            <a:r>
              <a:rPr lang="cs-CZ" sz="2800" dirty="0"/>
              <a:t>Pohyb</a:t>
            </a:r>
          </a:p>
          <a:p>
            <a:r>
              <a:rPr lang="cs-CZ" sz="2800" dirty="0"/>
              <a:t>Doteky</a:t>
            </a:r>
          </a:p>
          <a:p>
            <a:endParaRPr lang="cs-CZ" sz="1000" dirty="0"/>
          </a:p>
          <a:p>
            <a:pPr>
              <a:buFontTx/>
              <a:buNone/>
            </a:pPr>
            <a:r>
              <a:rPr lang="cs-CZ" sz="2000" i="1" dirty="0">
                <a:solidFill>
                  <a:srgbClr val="800000"/>
                </a:solidFill>
              </a:rPr>
              <a:t>Většina lidí preferuje jeden smysl (možno zjistit z rozhovoru).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22349"/>
            <a:ext cx="2952328" cy="42995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354162"/>
          </a:xfrm>
        </p:spPr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Co inspiruje ke vzpomínání vás?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800" dirty="0"/>
              <a:t>Vytvořte si vlastní „návod“ na vyvolání vzpomínek:</a:t>
            </a:r>
          </a:p>
          <a:p>
            <a:pPr>
              <a:buNone/>
            </a:pPr>
            <a:endParaRPr lang="cs-CZ" sz="2800" dirty="0"/>
          </a:p>
          <a:p>
            <a:r>
              <a:rPr lang="cs-CZ" sz="2400" dirty="0"/>
              <a:t>Hudba, zvuky: ………………………………………………</a:t>
            </a:r>
          </a:p>
          <a:p>
            <a:r>
              <a:rPr lang="cs-CZ" sz="2400" dirty="0"/>
              <a:t>Fotografie, obrázky:  ……………………………………….</a:t>
            </a:r>
          </a:p>
          <a:p>
            <a:r>
              <a:rPr lang="cs-CZ" sz="2400" dirty="0"/>
              <a:t>Předměty denní potřeby: …………………………………..</a:t>
            </a:r>
          </a:p>
          <a:p>
            <a:r>
              <a:rPr lang="cs-CZ" sz="2400" dirty="0"/>
              <a:t>Vůně: …………………………………………………………</a:t>
            </a:r>
          </a:p>
          <a:p>
            <a:r>
              <a:rPr lang="cs-CZ" sz="2400" dirty="0"/>
              <a:t>Pohyb: ……………………………………………………….</a:t>
            </a:r>
          </a:p>
          <a:p>
            <a:r>
              <a:rPr lang="cs-CZ" sz="2400" dirty="0"/>
              <a:t>Doteky: ………………………………………………………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ŽIVOTNÍHO PŘÍBĚHU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556792"/>
            <a:ext cx="8675688" cy="4525963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cs-CZ" sz="2400" dirty="0"/>
              <a:t>Témata pro vzpomínání (dětství, oblíbená místa, profese, koníčky, důležití lidé …)</a:t>
            </a:r>
          </a:p>
          <a:p>
            <a:pPr lvl="1" eaLnBrk="1" hangingPunct="1">
              <a:buFontTx/>
              <a:buChar char="•"/>
            </a:pPr>
            <a:r>
              <a:rPr lang="cs-CZ" sz="2400" dirty="0"/>
              <a:t>Informace získáváme buď přímo od daného člověka, případně od rodiny (senioři s demencí)</a:t>
            </a:r>
          </a:p>
          <a:p>
            <a:pPr lvl="1" eaLnBrk="1" hangingPunct="1">
              <a:buFontTx/>
              <a:buNone/>
            </a:pPr>
            <a:endParaRPr lang="cs-CZ" sz="2400" b="1" dirty="0"/>
          </a:p>
          <a:p>
            <a:pPr lvl="1" eaLnBrk="1" hangingPunct="1">
              <a:buFontTx/>
              <a:buNone/>
            </a:pPr>
            <a:r>
              <a:rPr lang="cs-CZ" sz="2400" b="1" dirty="0"/>
              <a:t>ŽIVOTNÍ OSA</a:t>
            </a:r>
          </a:p>
          <a:p>
            <a:pPr lvl="1" eaLnBrk="1" hangingPunct="1">
              <a:buFontTx/>
              <a:buNone/>
            </a:pPr>
            <a:r>
              <a:rPr lang="cs-CZ" sz="2400" dirty="0"/>
              <a:t>na polopřímce zaznamenané důležité osobní události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Vytváří se buď před zahájením práce s klientem nebo během procesu</a:t>
            </a:r>
          </a:p>
          <a:p>
            <a:pPr lvl="1" eaLnBrk="1" hangingPunct="1">
              <a:buFontTx/>
              <a:buChar char="•"/>
            </a:pPr>
            <a:r>
              <a:rPr lang="cs-CZ" sz="2000" dirty="0">
                <a:sym typeface="Wingdings" pitchFamily="2" charset="2"/>
              </a:rPr>
              <a:t>může ji dělat pomáhající pracovník sám nebo s klientem</a:t>
            </a:r>
            <a:endParaRPr lang="cs-CZ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>
                <a:solidFill>
                  <a:srgbClr val="663300"/>
                </a:solidFill>
              </a:rPr>
              <a:t>ZNALOST DOBOVÝCH A MÍSTNÍCH UDÁLOSTÍ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512" y="1600200"/>
            <a:ext cx="3096344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cs-CZ" sz="2400" b="1" dirty="0"/>
              <a:t>ČASOVÁ OSA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Zaznamenané důležité historické  a místní události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cs-CZ" sz="2400" dirty="0"/>
              <a:t>od doby narození daného seniora</a:t>
            </a:r>
          </a:p>
          <a:p>
            <a:pPr lvl="1" eaLnBrk="1" hangingPunct="1">
              <a:buFontTx/>
              <a:buChar char="•"/>
            </a:pPr>
            <a:endParaRPr lang="cs-CZ" sz="24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26" descr="E:\Fotky\Foťák březen - květen 2012\Snímek 1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556791"/>
            <a:ext cx="5556109" cy="485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663300"/>
                </a:solidFill>
              </a:rPr>
              <a:t>PRÁCE S RODOKMENEM</a:t>
            </a:r>
          </a:p>
        </p:txBody>
      </p:sp>
      <p:pic>
        <p:nvPicPr>
          <p:cNvPr id="6" name="Zástupný symbol pro obsah 5" descr="Vývod z osmi předků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41272" y="426492"/>
            <a:ext cx="4917438" cy="676875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663300"/>
                </a:solidFill>
              </a:rPr>
              <a:t>VYUŽITÍ DALŠÍCH POMŮCEK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Předtištěné knihy života (Babičko, dědečku vyprávěj)</a:t>
            </a:r>
          </a:p>
          <a:p>
            <a:r>
              <a:rPr lang="cs-CZ" dirty="0"/>
              <a:t>Dobové dokumenty</a:t>
            </a:r>
          </a:p>
          <a:p>
            <a:r>
              <a:rPr lang="cs-CZ" dirty="0"/>
              <a:t>Inspirace v projektech a nabízených aktivitách (Paměť národa, </a:t>
            </a:r>
            <a:r>
              <a:rPr lang="cs-CZ" dirty="0" err="1"/>
              <a:t>SenSen</a:t>
            </a:r>
            <a:r>
              <a:rPr lang="cs-CZ" dirty="0"/>
              <a:t>, …)</a:t>
            </a:r>
          </a:p>
          <a:p>
            <a:r>
              <a:rPr lang="cs-CZ" dirty="0"/>
              <a:t>Cestování přes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Earth</a:t>
            </a:r>
            <a:endParaRPr lang="cs-CZ" dirty="0"/>
          </a:p>
          <a:p>
            <a:r>
              <a:rPr lang="cs-CZ" dirty="0" err="1"/>
              <a:t>Youtube</a:t>
            </a:r>
            <a:endParaRPr lang="cs-CZ" dirty="0"/>
          </a:p>
          <a:p>
            <a:r>
              <a:rPr lang="cs-CZ" dirty="0"/>
              <a:t>Rodokmen – www.</a:t>
            </a:r>
            <a:r>
              <a:rPr lang="cs-CZ" dirty="0" err="1"/>
              <a:t>myheritage.cz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METODY REMINISCENCE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Tx/>
              <a:buNone/>
            </a:pPr>
            <a:r>
              <a:rPr lang="cs-CZ"/>
              <a:t>1. Vzpomínky 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000"/>
              <a:t>podpůrný prostředek v rámci jiné činnosti</a:t>
            </a:r>
          </a:p>
          <a:p>
            <a:pPr marL="514350" indent="-514350" eaLnBrk="1" hangingPunct="1">
              <a:buFontTx/>
              <a:buNone/>
            </a:pPr>
            <a:endParaRPr lang="cs-CZ"/>
          </a:p>
          <a:p>
            <a:pPr marL="514350" indent="-514350" eaLnBrk="1" hangingPunct="1">
              <a:buFontTx/>
              <a:buNone/>
            </a:pPr>
            <a:r>
              <a:rPr lang="cs-CZ"/>
              <a:t>2. Vzpomínání jako cílená aktivita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Skupinová reminiscence </a:t>
            </a:r>
            <a:r>
              <a:rPr lang="cs-CZ" sz="2400" i="1"/>
              <a:t>(vzpomínání ve skupině na dané téma, divadlo, výlety)</a:t>
            </a:r>
          </a:p>
          <a:p>
            <a:pPr marL="914400" lvl="1" indent="-514350" eaLnBrk="1" hangingPunct="1">
              <a:buFont typeface="Arial" charset="0"/>
              <a:buChar char="•"/>
            </a:pPr>
            <a:r>
              <a:rPr lang="cs-CZ" sz="2400" b="1"/>
              <a:t>Individuální reminiscence </a:t>
            </a:r>
            <a:r>
              <a:rPr lang="cs-CZ" sz="2400" i="1"/>
              <a:t>(rozhovor, naslouchání, prohlížení fotografií, tvorba knihy života, kreativní tvorba)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4000">
                <a:solidFill>
                  <a:srgbClr val="663300"/>
                </a:solidFill>
              </a:rPr>
              <a:t>INDIVIDUÁLNÍ REMINISCENCE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/>
              <a:t>Vychází vždy z potřeb klienta</a:t>
            </a:r>
          </a:p>
          <a:p>
            <a:pPr eaLnBrk="1" hangingPunct="1">
              <a:buFontTx/>
              <a:buNone/>
            </a:pPr>
            <a:endParaRPr lang="cs-CZ"/>
          </a:p>
          <a:p>
            <a:pPr eaLnBrk="1" hangingPunct="1">
              <a:buFont typeface="Wingdings" pitchFamily="2" charset="2"/>
              <a:buChar char="à"/>
            </a:pPr>
            <a:r>
              <a:rPr lang="cs-CZ">
                <a:sym typeface="Wingdings" pitchFamily="2" charset="2"/>
              </a:rPr>
              <a:t>JAKÉ JSOU POTŘEBY KLIENTA?</a:t>
            </a:r>
          </a:p>
          <a:p>
            <a:pPr eaLnBrk="1" hangingPunct="1">
              <a:buFontTx/>
              <a:buNone/>
            </a:pPr>
            <a:r>
              <a:rPr lang="cs-CZ" sz="2400" i="1">
                <a:sym typeface="Wingdings" pitchFamily="2" charset="2"/>
              </a:rPr>
              <a:t>Např.: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vztahu, blízkosti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předávání informací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stimulace vzpomínek </a:t>
            </a:r>
          </a:p>
          <a:p>
            <a:pPr eaLnBrk="1" hangingPunct="1"/>
            <a:r>
              <a:rPr lang="cs-CZ" sz="2800">
                <a:sym typeface="Wingdings" pitchFamily="2" charset="2"/>
              </a:rPr>
              <a:t>potřeba někoho, kdo naslouchá</a:t>
            </a:r>
            <a:endParaRPr lang="cs-CZ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rgbClr val="663300"/>
                </a:solidFill>
              </a:rPr>
              <a:t>PŘÍPRAVA NA REMINISCENCI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cs-CZ"/>
              <a:t>Faktografická příprava (životní osa, historické události, místo, kde klient žil)</a:t>
            </a:r>
          </a:p>
          <a:p>
            <a:pPr eaLnBrk="1" hangingPunct="1"/>
            <a:r>
              <a:rPr lang="cs-CZ"/>
              <a:t>Reminiscenční pomůcky</a:t>
            </a:r>
          </a:p>
          <a:p>
            <a:pPr eaLnBrk="1" hangingPunct="1"/>
            <a:r>
              <a:rPr lang="cs-CZ"/>
              <a:t>Vhodné prostředí, situace</a:t>
            </a:r>
          </a:p>
          <a:p>
            <a:pPr eaLnBrk="1" hangingPunct="1"/>
            <a:r>
              <a:rPr lang="cs-CZ"/>
              <a:t>Informovaný souhlas</a:t>
            </a:r>
          </a:p>
          <a:p>
            <a:pPr eaLnBrk="1" hangingPunct="1"/>
            <a:r>
              <a:rPr lang="cs-CZ"/>
              <a:t>Být otevřený potřebám klienta – naslouchání, empatie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/>
              <a:t>TERMÍNY a ROZSAH SETKÁNÍ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cs-CZ" sz="2400" dirty="0"/>
              <a:t>40 vyučovacích hodin (TEORIE + VLASTNÍ PRÁCE) </a:t>
            </a:r>
          </a:p>
          <a:p>
            <a:pPr>
              <a:buFontTx/>
              <a:buNone/>
            </a:pPr>
            <a:endParaRPr lang="cs-CZ" sz="2000" dirty="0"/>
          </a:p>
          <a:p>
            <a:pPr>
              <a:buFontTx/>
              <a:buNone/>
            </a:pPr>
            <a:r>
              <a:rPr lang="cs-CZ" sz="2400" dirty="0"/>
              <a:t>20. Října</a:t>
            </a:r>
          </a:p>
          <a:p>
            <a:pPr>
              <a:buFontTx/>
              <a:buNone/>
            </a:pPr>
            <a:r>
              <a:rPr lang="cs-CZ" sz="2400" dirty="0"/>
              <a:t>21. Října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/>
              <a:t>+ letní semestr</a:t>
            </a:r>
          </a:p>
          <a:p>
            <a:pPr>
              <a:buFontTx/>
              <a:buNone/>
            </a:pPr>
            <a:r>
              <a:rPr lang="cs-CZ" sz="2400" dirty="0"/>
              <a:t>+ možnost praxe, exkurze</a:t>
            </a:r>
          </a:p>
          <a:p>
            <a:pPr>
              <a:buFontTx/>
              <a:buNone/>
            </a:pPr>
            <a:endParaRPr lang="cs-CZ" sz="2400" dirty="0"/>
          </a:p>
          <a:p>
            <a:pPr>
              <a:buFontTx/>
              <a:buNone/>
            </a:pPr>
            <a:r>
              <a:rPr lang="cs-CZ" sz="2400" dirty="0">
                <a:sym typeface="Wingdings" pitchFamily="2" charset="2"/>
              </a:rPr>
              <a:t> 4 kredity</a:t>
            </a:r>
          </a:p>
          <a:p>
            <a:pPr>
              <a:buFontTx/>
              <a:buNone/>
            </a:pPr>
            <a:endParaRPr lang="cs-CZ" sz="24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  <a:endParaRPr lang="cs-CZ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/>
              <a:t>REMINISCENČNÍ SKUPINY</a:t>
            </a:r>
          </a:p>
          <a:p>
            <a:r>
              <a:rPr lang="cs-CZ"/>
              <a:t>vytváření sociální sítě v ústavních zařízeních (x fenoménu totální instituce)</a:t>
            </a:r>
          </a:p>
          <a:p>
            <a:r>
              <a:rPr lang="cs-CZ"/>
              <a:t>adaptace v ústavním zařízení</a:t>
            </a:r>
          </a:p>
          <a:p>
            <a:r>
              <a:rPr lang="cs-CZ"/>
              <a:t>posilování vztahů ve skupině</a:t>
            </a:r>
          </a:p>
          <a:p>
            <a:r>
              <a:rPr lang="cs-CZ"/>
              <a:t>aktivizace</a:t>
            </a:r>
          </a:p>
          <a:p>
            <a:r>
              <a:rPr lang="cs-CZ"/>
              <a:t>mezigenerační aktivity</a:t>
            </a:r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400" b="1"/>
              <a:t>SKUPINOVÁ REMINISCENCE V PRAXI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3000"/>
              <a:t>Vytvoření skupiny </a:t>
            </a:r>
            <a:r>
              <a:rPr lang="cs-CZ" sz="2000"/>
              <a:t>(výběr účastníků)</a:t>
            </a:r>
            <a:endParaRPr lang="cs-CZ" sz="3000"/>
          </a:p>
          <a:p>
            <a:r>
              <a:rPr lang="cs-CZ" sz="3000"/>
              <a:t>Senior ve skupině </a:t>
            </a:r>
          </a:p>
          <a:p>
            <a:r>
              <a:rPr lang="cs-CZ" sz="3000"/>
              <a:t>Práce se skupinou </a:t>
            </a:r>
            <a:r>
              <a:rPr lang="cs-CZ" sz="2000"/>
              <a:t>(cíle reminiscence)</a:t>
            </a:r>
            <a:endParaRPr lang="cs-CZ" sz="3000"/>
          </a:p>
          <a:p>
            <a:r>
              <a:rPr lang="cs-CZ" sz="3000"/>
              <a:t>Rizikové situace ve skupině </a:t>
            </a:r>
            <a:r>
              <a:rPr lang="cs-CZ" sz="2000"/>
              <a:t>(specifické potřeby seniora, antipatie, …)</a:t>
            </a:r>
          </a:p>
          <a:p>
            <a:r>
              <a:rPr lang="cs-CZ" sz="3000"/>
              <a:t>Pravidla skupiny</a:t>
            </a:r>
          </a:p>
          <a:p>
            <a:r>
              <a:rPr lang="cs-CZ" sz="3000"/>
              <a:t>Facilitátor skupiny </a:t>
            </a:r>
            <a:r>
              <a:rPr lang="cs-CZ" sz="2000"/>
              <a:t>(reminiscence x psychoterapie, vlastní zapojení, …)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000"/>
              <a:t>EVROPA</a:t>
            </a:r>
          </a:p>
          <a:p>
            <a:r>
              <a:rPr lang="cs-CZ" sz="2000"/>
              <a:t>60. léta 20. století – Velká Británie – uznán význam vzpomínání pro lepší kvalitu života</a:t>
            </a:r>
          </a:p>
          <a:p>
            <a:r>
              <a:rPr lang="cs-CZ" sz="2000"/>
              <a:t>70. léta 20. století – série reminiscenčních pomůcek </a:t>
            </a:r>
            <a:r>
              <a:rPr lang="cs-CZ" sz="2000">
                <a:sym typeface="Wingdings" pitchFamily="2" charset="2"/>
              </a:rPr>
              <a:t> stimulace seniorů, interakce s okolním světem – </a:t>
            </a:r>
            <a:r>
              <a:rPr lang="cs-CZ" sz="2000" i="1">
                <a:sym typeface="Wingdings" pitchFamily="2" charset="2"/>
              </a:rPr>
              <a:t>osvědčilo se</a:t>
            </a:r>
          </a:p>
          <a:p>
            <a:r>
              <a:rPr lang="cs-CZ" sz="2000">
                <a:sym typeface="Wingdings" pitchFamily="2" charset="2"/>
              </a:rPr>
              <a:t>organizace Help the Aged – série Recall (dobové diapozitivy s komentáři)</a:t>
            </a:r>
          </a:p>
          <a:p>
            <a:r>
              <a:rPr lang="cs-CZ" sz="2000">
                <a:sym typeface="Wingdings" pitchFamily="2" charset="2"/>
              </a:rPr>
              <a:t>výzkumy</a:t>
            </a:r>
          </a:p>
          <a:p>
            <a:r>
              <a:rPr lang="cs-CZ" sz="2000">
                <a:sym typeface="Wingdings" pitchFamily="2" charset="2"/>
              </a:rPr>
              <a:t>80. léta 20.století – rozvoj reminiscence v pobytových, denních zařízeních, v komunitách (Reminiscenční centrum v Londýně)</a:t>
            </a:r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Obrázky\Reminiscence\Reminiscenční centrum Londý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6172200"/>
            <a:ext cx="650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Comic Sans MS" pitchFamily="66" charset="0"/>
              </a:rPr>
              <a:t>REMINISCENČNÍ CENTRUM V LONDÝNĚ</a:t>
            </a:r>
            <a:endParaRPr lang="cs-CZ" sz="2400">
              <a:latin typeface="Times New Roman" pitchFamily="18" charset="0"/>
            </a:endParaRPr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979613" y="1889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latin typeface="Comic Sans MS" pitchFamily="66" charset="0"/>
              </a:rPr>
              <a:t>PAM SCHWEIZER</a:t>
            </a:r>
          </a:p>
        </p:txBody>
      </p:sp>
      <p:pic>
        <p:nvPicPr>
          <p:cNvPr id="28677" name="Picture 7" descr="Pam Schwei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895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9051925" y="58054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REMINISCENCE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/>
              <a:t>Česká republika</a:t>
            </a:r>
          </a:p>
          <a:p>
            <a:pPr>
              <a:buFontTx/>
              <a:buNone/>
            </a:pPr>
            <a:r>
              <a:rPr lang="cs-CZ" sz="2400"/>
              <a:t>výzkumný projekt – skupinová reminiscence v pobytových zařízeních</a:t>
            </a:r>
          </a:p>
          <a:p>
            <a:pPr>
              <a:buFontTx/>
              <a:buNone/>
            </a:pPr>
            <a:r>
              <a:rPr lang="cs-CZ" sz="2400"/>
              <a:t>Diakonie ČCE, CESMES, Reminiscenční centrum, z. s.</a:t>
            </a:r>
          </a:p>
          <a:p>
            <a:pPr>
              <a:buFontTx/>
              <a:buNone/>
            </a:pPr>
            <a:r>
              <a:rPr lang="cs-CZ" sz="2400"/>
              <a:t>Zapojení do Evropské reminiscenční sítě </a:t>
            </a:r>
          </a:p>
          <a:p>
            <a:r>
              <a:rPr lang="cs-CZ" sz="2400"/>
              <a:t> projekt „Making Memories Matter“ – „Živé vzpomínky“ – reminiscenční bedny</a:t>
            </a:r>
          </a:p>
          <a:p>
            <a:r>
              <a:rPr lang="cs-CZ" sz="2400"/>
              <a:t>projekt „Reminiscing Together“ podpora rodin pečujících o seniora s demencí</a:t>
            </a:r>
          </a:p>
          <a:p>
            <a:r>
              <a:rPr lang="cs-CZ" sz="2400"/>
              <a:t>projekt „RYCTT“ – „Vzpomínejme, když pečujeme“ – podpora rodin pečujících o seniora s demencí + výcvik reminiscenčních pracovníků</a:t>
            </a:r>
          </a:p>
          <a:p>
            <a:pPr>
              <a:buFontTx/>
              <a:buNone/>
            </a:pPr>
            <a:endParaRPr lang="cs-CZ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tx1"/>
                </a:solidFill>
              </a:rPr>
              <a:t>PODMÍNKY UDĚLENÍ ZÁPOČTU:</a:t>
            </a:r>
            <a:br>
              <a:rPr lang="cs-CZ" sz="6000">
                <a:solidFill>
                  <a:schemeClr val="tx1"/>
                </a:solidFill>
              </a:rPr>
            </a:b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Účast na seminářích  v rozsahu 75%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/>
          </a:p>
          <a:p>
            <a:pPr marL="514350" indent="-514350">
              <a:buFontTx/>
              <a:buAutoNum type="arabicPeriod"/>
              <a:defRPr/>
            </a:pPr>
            <a:r>
              <a:rPr lang="cs-CZ" sz="2800" dirty="0"/>
              <a:t>Individuální reminiscence s klientem </a:t>
            </a:r>
            <a:r>
              <a:rPr lang="cs-CZ" sz="2000" dirty="0"/>
              <a:t>(tak, aby počet hodin naplnil spolu s účastní na seminářích požadovaných 40 vyučovacích hodin)</a:t>
            </a:r>
          </a:p>
          <a:p>
            <a:pPr marL="514350" indent="-514350">
              <a:buFontTx/>
              <a:buAutoNum type="arabicPeriod"/>
              <a:defRPr/>
            </a:pPr>
            <a:endParaRPr lang="cs-CZ" sz="1000" dirty="0"/>
          </a:p>
          <a:p>
            <a:pPr>
              <a:buFontTx/>
              <a:buNone/>
              <a:defRPr/>
            </a:pPr>
            <a:r>
              <a:rPr lang="cs-CZ" sz="2800" dirty="0"/>
              <a:t>3. Dokumentace</a:t>
            </a:r>
          </a:p>
          <a:p>
            <a:pPr>
              <a:defRPr/>
            </a:pPr>
            <a:r>
              <a:rPr lang="cs-CZ" sz="2000" dirty="0"/>
              <a:t>Trénink sám na sobě: časová a životní osa, </a:t>
            </a:r>
            <a:r>
              <a:rPr lang="cs-CZ" sz="2000" dirty="0" err="1"/>
              <a:t>rodostrom</a:t>
            </a:r>
            <a:r>
              <a:rPr lang="cs-CZ" sz="2000" dirty="0"/>
              <a:t>, seznam reminiscenčních stimulů (možné zpracovat kreativně)</a:t>
            </a:r>
          </a:p>
          <a:p>
            <a:pPr>
              <a:defRPr/>
            </a:pPr>
            <a:r>
              <a:rPr lang="cs-CZ" sz="2000" dirty="0"/>
              <a:t>Zprávy z reminiscence se seniorem (viz formulář) – pro vlastní potřebu</a:t>
            </a:r>
          </a:p>
          <a:p>
            <a:pPr>
              <a:defRPr/>
            </a:pPr>
            <a:r>
              <a:rPr lang="cs-CZ" sz="2000" dirty="0"/>
              <a:t>Konečný výstup z individuální reminiscence se seniorem - např. časová a životní osa, kniha života, zrealizovaná kreativní aktivita (koláž, reminiscenční krabice, </a:t>
            </a:r>
            <a:r>
              <a:rPr lang="cs-CZ" sz="2000" dirty="0" err="1"/>
              <a:t>rodostrom</a:t>
            </a:r>
            <a:r>
              <a:rPr lang="cs-CZ" sz="2000" dirty="0"/>
              <a:t>), sepsaný životní příběh, návrh vhodné kreativní aktivity</a:t>
            </a:r>
          </a:p>
          <a:p>
            <a:pPr>
              <a:defRPr/>
            </a:pPr>
            <a:endParaRPr lang="cs-CZ" sz="1000" dirty="0"/>
          </a:p>
          <a:p>
            <a:pPr>
              <a:buFontTx/>
              <a:buNone/>
              <a:defRPr/>
            </a:pPr>
            <a:r>
              <a:rPr lang="cs-CZ" sz="2800" dirty="0"/>
              <a:t>4. Závěrečná prezentace ve skupině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ZÁKLADNÍ LITERATURA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1200"/>
              <a:t> </a:t>
            </a:r>
          </a:p>
          <a:p>
            <a:pPr>
              <a:buFontTx/>
              <a:buNone/>
            </a:pPr>
            <a:r>
              <a:rPr lang="en-GB" sz="1600"/>
              <a:t>GIBSON, Faith .</a:t>
            </a:r>
            <a:r>
              <a:rPr lang="en-GB" sz="1600" b="1"/>
              <a:t> </a:t>
            </a:r>
            <a:r>
              <a:rPr lang="en-GB" sz="1600" i="1"/>
              <a:t>Reminiscence and recall: A guide to good practice </a:t>
            </a:r>
            <a:r>
              <a:rPr lang="en-GB" sz="1600"/>
              <a:t>(3</a:t>
            </a:r>
            <a:r>
              <a:rPr lang="en-GB" sz="1600" baseline="30000"/>
              <a:t>rd</a:t>
            </a:r>
            <a:r>
              <a:rPr lang="en-GB" sz="1600"/>
              <a:t> edition) London: Age Concern, 2006.</a:t>
            </a:r>
            <a:endParaRPr lang="cs-CZ" sz="1600"/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Hana; VACKOVÁ, Marie. </a:t>
            </a:r>
            <a:r>
              <a:rPr lang="cs-CZ" sz="1600" i="1"/>
              <a:t>Reminiscence : využití vzpomínek při práci se seniory</a:t>
            </a:r>
            <a:r>
              <a:rPr lang="cs-CZ" sz="1600"/>
              <a:t>. Praha : Portál, 2010. 151 s. ISBN 978-80-7367-581-3.</a:t>
            </a:r>
          </a:p>
          <a:p>
            <a:pPr>
              <a:buFontTx/>
              <a:buNone/>
            </a:pPr>
            <a:r>
              <a:rPr lang="cs-CZ" sz="1600"/>
              <a:t> </a:t>
            </a:r>
          </a:p>
          <a:p>
            <a:pPr>
              <a:buFontTx/>
              <a:buNone/>
            </a:pPr>
            <a:r>
              <a:rPr lang="cs-CZ" sz="1600"/>
              <a:t>JANEČKOVÁ, Hana a kol. </a:t>
            </a:r>
            <a:r>
              <a:rPr lang="cs-CZ" sz="1600" i="1"/>
              <a:t>Úloha vzpomínek p</a:t>
            </a:r>
            <a:r>
              <a:rPr lang="cs-CZ" sz="1600"/>
              <a:t>r</a:t>
            </a:r>
            <a:r>
              <a:rPr lang="cs-CZ" sz="1600" i="1"/>
              <a:t>i práci se seniory a možnosti jejich terapeutického využití </a:t>
            </a:r>
            <a:r>
              <a:rPr lang="cs-CZ" sz="1600"/>
              <a:t>[online]. </a:t>
            </a:r>
            <a:r>
              <a:rPr lang="pl-PL" sz="1600"/>
              <a:t>[cit. 2011-03-08]. Dostupné z WWW: &lt;</a:t>
            </a:r>
            <a:r>
              <a:rPr lang="pl-PL" sz="1600" u="sng">
                <a:hlinkClick r:id="rId2"/>
              </a:rPr>
              <a:t>http://www.rezidencnipece.cz/archiv/casopis/0801.pdf</a:t>
            </a:r>
            <a:r>
              <a:rPr lang="pl-PL" sz="1600"/>
              <a:t> &gt;.</a:t>
            </a:r>
          </a:p>
          <a:p>
            <a:pPr>
              <a:buFontTx/>
              <a:buNone/>
            </a:pPr>
            <a:endParaRPr lang="pl-PL" sz="1600"/>
          </a:p>
          <a:p>
            <a:pPr>
              <a:buFontTx/>
              <a:buNone/>
            </a:pPr>
            <a:r>
              <a:rPr lang="cs-CZ" sz="1600"/>
              <a:t>ŠPATENKOVÁ, Naděžda; BOLOMSKÁ, Barbora. </a:t>
            </a:r>
            <a:r>
              <a:rPr lang="cs-CZ" sz="1600" i="1"/>
              <a:t>Reminiscenční terapie</a:t>
            </a:r>
            <a:r>
              <a:rPr lang="cs-CZ" sz="1600"/>
              <a:t>. Praha : Galén, 2011. 112 s. ISBN 978-80-7262-711-0.</a:t>
            </a:r>
          </a:p>
          <a:p>
            <a:pPr>
              <a:buFontTx/>
              <a:buNone/>
            </a:pPr>
            <a:r>
              <a:rPr lang="pl-PL" sz="1600"/>
              <a:t> </a:t>
            </a:r>
            <a:endParaRPr lang="cs-CZ" sz="1600"/>
          </a:p>
          <a:p>
            <a:pPr>
              <a:buFontTx/>
              <a:buNone/>
            </a:pPr>
            <a:r>
              <a:rPr lang="pl-PL" sz="1600"/>
              <a:t>SCHWEITZER, Pam. </a:t>
            </a:r>
            <a:r>
              <a:rPr lang="pl-PL" sz="1600" i="1"/>
              <a:t>About reminiscence work </a:t>
            </a:r>
            <a:r>
              <a:rPr lang="pl-PL" sz="1600"/>
              <a:t>[online]. [cit. 2011-03-09]. Dostupné z WWW: &lt;</a:t>
            </a:r>
            <a:r>
              <a:rPr lang="pl-PL" sz="1600" u="sng">
                <a:hlinkClick r:id="rId3"/>
              </a:rPr>
              <a:t>http://www.pamschweitzer.com/pdf/about-reminiscence-work.pdf</a:t>
            </a:r>
            <a:r>
              <a:rPr lang="pl-PL" sz="1600"/>
              <a:t>  &gt;.</a:t>
            </a:r>
            <a:endParaRPr lang="cs-CZ" sz="1600"/>
          </a:p>
          <a:p>
            <a:pPr>
              <a:buFontTx/>
              <a:buNone/>
            </a:pP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89C6579-A1F9-4B2F-958B-7E51DEACB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58" y="114356"/>
            <a:ext cx="3101330" cy="4366673"/>
          </a:xfrm>
          <a:prstGeom prst="rect">
            <a:avLst/>
          </a:prstGeom>
        </p:spPr>
      </p:pic>
      <p:pic>
        <p:nvPicPr>
          <p:cNvPr id="1026" name="Picture 2" descr="Reminiscence známá i neznámá - Kolektiv">
            <a:extLst>
              <a:ext uri="{FF2B5EF4-FFF2-40B4-BE49-F238E27FC236}">
                <a16:creationId xmlns:a16="http://schemas.microsoft.com/office/drawing/2014/main" id="{C653D532-68F4-462C-A898-27BEF8B3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55" y="2190224"/>
            <a:ext cx="3312368" cy="473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48E3205-9C42-4639-8B14-FFD16FD50A6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356"/>
            <a:ext cx="2808312" cy="4441845"/>
          </a:xfrm>
        </p:spPr>
      </p:pic>
    </p:spTree>
    <p:extLst>
      <p:ext uri="{BB962C8B-B14F-4D97-AF65-F5344CB8AC3E}">
        <p14:creationId xmlns:p14="http://schemas.microsoft.com/office/powerpoint/2010/main" val="36255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rgbClr val="663300"/>
                </a:solidFill>
              </a:rPr>
              <a:t>REMINISCENCE</a:t>
            </a:r>
            <a:br>
              <a:rPr lang="cs-CZ" dirty="0">
                <a:solidFill>
                  <a:srgbClr val="663300"/>
                </a:solidFill>
              </a:rPr>
            </a:br>
            <a:r>
              <a:rPr lang="cs-CZ" dirty="0">
                <a:solidFill>
                  <a:srgbClr val="663300"/>
                </a:solidFill>
              </a:rPr>
              <a:t>REMINISCENČNÍ TERAPIE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ctr" eaLnBrk="1" hangingPunct="1">
              <a:buNone/>
            </a:pPr>
            <a:r>
              <a:rPr lang="cs-CZ" sz="2800" dirty="0"/>
              <a:t>Metoda, která využívá </a:t>
            </a:r>
            <a:r>
              <a:rPr lang="cs-CZ" sz="2800" b="1" dirty="0"/>
              <a:t>vzpomínání </a:t>
            </a:r>
            <a:r>
              <a:rPr lang="cs-CZ" sz="2800" dirty="0"/>
              <a:t>na minulé události s cílem zlepšit současnou kvalitu života seniorů a jejich blízkých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Cílová skupina: senioři, </a:t>
            </a:r>
            <a:r>
              <a:rPr lang="cs-CZ" sz="2800" dirty="0" err="1"/>
              <a:t>senioři</a:t>
            </a:r>
            <a:r>
              <a:rPr lang="cs-CZ" sz="2800" dirty="0"/>
              <a:t> s demencí</a:t>
            </a:r>
          </a:p>
          <a:p>
            <a:pPr algn="ctr" eaLnBrk="1" hangingPunct="1">
              <a:buNone/>
            </a:pPr>
            <a:endParaRPr lang="cs-CZ" sz="2800" dirty="0"/>
          </a:p>
          <a:p>
            <a:pPr algn="ctr" eaLnBrk="1" hangingPunct="1">
              <a:buNone/>
            </a:pPr>
            <a:r>
              <a:rPr lang="cs-CZ" sz="2800" dirty="0"/>
              <a:t>Jedna z nefarmakologických metod</a:t>
            </a:r>
          </a:p>
          <a:p>
            <a:pPr algn="ctr" eaLnBrk="1" hangingPunct="1">
              <a:buNone/>
            </a:pPr>
            <a:r>
              <a:rPr lang="cs-CZ" sz="1800" dirty="0"/>
              <a:t>(bazální stimulace, </a:t>
            </a:r>
            <a:r>
              <a:rPr lang="cs-CZ" sz="1800" dirty="0" err="1"/>
              <a:t>preterapie</a:t>
            </a:r>
            <a:r>
              <a:rPr lang="cs-CZ" sz="1800" dirty="0"/>
              <a:t>, validace, </a:t>
            </a:r>
            <a:r>
              <a:rPr lang="cs-CZ" sz="1800" dirty="0" err="1"/>
              <a:t>psychobiografický</a:t>
            </a:r>
            <a:r>
              <a:rPr lang="cs-CZ" sz="1800" dirty="0"/>
              <a:t> model péče prof. </a:t>
            </a:r>
            <a:r>
              <a:rPr lang="cs-CZ" sz="1800" dirty="0" err="1"/>
              <a:t>Böhma</a:t>
            </a:r>
            <a:r>
              <a:rPr lang="cs-CZ" sz="1800" dirty="0"/>
              <a:t>, smyslová </a:t>
            </a:r>
            <a:r>
              <a:rPr lang="cs-CZ" sz="1800" dirty="0" err="1"/>
              <a:t>aktiviza</a:t>
            </a:r>
            <a:r>
              <a:rPr lang="cs-CZ" sz="1800" dirty="0"/>
              <a:t> podle </a:t>
            </a:r>
            <a:r>
              <a:rPr lang="cs-CZ" sz="1800" dirty="0" err="1"/>
              <a:t>Lore</a:t>
            </a:r>
            <a:r>
              <a:rPr lang="cs-CZ" sz="1800" dirty="0"/>
              <a:t> </a:t>
            </a:r>
            <a:r>
              <a:rPr lang="cs-CZ" sz="1800" dirty="0" err="1"/>
              <a:t>Wehner</a:t>
            </a:r>
            <a:r>
              <a:rPr lang="cs-CZ" sz="1800" dirty="0"/>
              <a:t>, </a:t>
            </a:r>
            <a:r>
              <a:rPr lang="cs-CZ" sz="1800" dirty="0" err="1"/>
              <a:t>Montessori</a:t>
            </a:r>
            <a:r>
              <a:rPr lang="cs-CZ" sz="1800" dirty="0"/>
              <a:t> přístup, atd.) </a:t>
            </a:r>
          </a:p>
          <a:p>
            <a:pPr algn="ctr" eaLnBrk="1" hangingPunct="1">
              <a:buNone/>
            </a:pPr>
            <a:endParaRPr lang="cs-CZ" sz="2800" dirty="0"/>
          </a:p>
          <a:p>
            <a:pPr eaLnBrk="1" hangingPunct="1"/>
            <a:endParaRPr lang="cs-CZ" sz="2200" i="1" dirty="0"/>
          </a:p>
          <a:p>
            <a:pPr eaLnBrk="1" hangingPunct="1">
              <a:buFontTx/>
              <a:buNone/>
            </a:pPr>
            <a:endParaRPr lang="cs-CZ" sz="2400" dirty="0"/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z="3000" b="1"/>
              <a:t>MINULOST, PŘÍTOMNOST, BUDOUCNOST</a:t>
            </a:r>
            <a:br>
              <a:rPr lang="cs-CZ" sz="3000" b="1"/>
            </a:br>
            <a:r>
              <a:rPr lang="cs-CZ" sz="3000" i="1"/>
              <a:t>aneb odbočka do filosofie</a:t>
            </a: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600"/>
              <a:t>„Přítomnost, která nás stále provází a v níž jsme, není žádný „bod“, ale složitá struktura zatížená minulostí a těhotná budoucností“ </a:t>
            </a:r>
            <a:r>
              <a:rPr lang="cs-CZ" sz="2600" i="1"/>
              <a:t>(Leibnitz)</a:t>
            </a:r>
          </a:p>
          <a:p>
            <a:endParaRPr lang="cs-CZ" sz="2600"/>
          </a:p>
          <a:p>
            <a:r>
              <a:rPr lang="cs-CZ" sz="2600"/>
              <a:t>„Z minulého je přítomna vzpomínka, z přítomného bezprostřední vidění, z budoucího očekávání.“ </a:t>
            </a:r>
            <a:r>
              <a:rPr lang="cs-CZ" sz="2600" i="1"/>
              <a:t>(Augustin)</a:t>
            </a:r>
            <a:endParaRPr lang="cs-CZ" sz="2600"/>
          </a:p>
          <a:p>
            <a:endParaRPr lang="cs-CZ" sz="2600"/>
          </a:p>
          <a:p>
            <a:pPr eaLnBrk="1" hangingPunct="1"/>
            <a:r>
              <a:rPr lang="cs-CZ" sz="2600"/>
              <a:t>„Minulost je také ještě druh bytí – snad nejjistější“ </a:t>
            </a:r>
            <a:r>
              <a:rPr lang="cs-CZ" sz="2600" i="1"/>
              <a:t>(Frankl)</a:t>
            </a:r>
            <a:endParaRPr lang="cs-CZ" sz="2600"/>
          </a:p>
          <a:p>
            <a:endParaRPr lang="cs-CZ"/>
          </a:p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Dokument České televize Klíč</a:t>
            </a:r>
            <a:br>
              <a:rPr lang="cs-CZ" dirty="0"/>
            </a:br>
            <a:r>
              <a:rPr lang="cs-CZ" sz="3200" dirty="0"/>
              <a:t>Reminiscence – léčba vzpomínkami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344816" cy="394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899592" y="602128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https://www.ceskatelevize.cz/ivysilani/1096060107-klic/214562221700004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3545</TotalTime>
  <Words>1576</Words>
  <Application>Microsoft Office PowerPoint</Application>
  <PresentationFormat>Předvádění na obrazovce (4:3)</PresentationFormat>
  <Paragraphs>245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0" baseType="lpstr">
      <vt:lpstr>Arial</vt:lpstr>
      <vt:lpstr>Calibri</vt:lpstr>
      <vt:lpstr>Comic Sans MS</vt:lpstr>
      <vt:lpstr>Times New Roman</vt:lpstr>
      <vt:lpstr>Wingdings</vt:lpstr>
      <vt:lpstr>Default Design</vt:lpstr>
      <vt:lpstr>REMINISCENCE</vt:lpstr>
      <vt:lpstr>CÍLE SEMINÁŘE</vt:lpstr>
      <vt:lpstr>TERMÍNY a ROZSAH SETKÁNÍ</vt:lpstr>
      <vt:lpstr>PODMÍNKY UDĚLENÍ ZÁPOČTU: </vt:lpstr>
      <vt:lpstr>ZÁKLADNÍ LITERATURA</vt:lpstr>
      <vt:lpstr>Prezentace aplikace PowerPoint</vt:lpstr>
      <vt:lpstr>REMINISCENCE REMINISCENČNÍ TERAPIE</vt:lpstr>
      <vt:lpstr>MINULOST, PŘÍTOMNOST, BUDOUCNOST aneb odbočka do filosofie</vt:lpstr>
      <vt:lpstr>Dokument České televize Klíč Reminiscence – léčba vzpomínkami</vt:lpstr>
      <vt:lpstr> SENIOŘI (většinou) vzpomínají hodně a rádi mají přirozenou potřebu vzpomínat  </vt:lpstr>
      <vt:lpstr>VZPOMÍNÁNÍ umožňuje BILANCOVAT</vt:lpstr>
      <vt:lpstr>VZPOMÍNÁNÍ MŮŽE MÍT TERAPEUTICKÝ EFEKT</vt:lpstr>
      <vt:lpstr>VZPOMÍNÁNÍ POSILUJE  VĚDOMÍ VLASTNÍ HODNOTY „STÁLE JSEM TO JÁ“ </vt:lpstr>
      <vt:lpstr>SOCIÁLNÍ EFEKT VZPOMÍNÁNÍ</vt:lpstr>
      <vt:lpstr>FUNKCE REMINISCENCE integrační  sociální validační  terapeutická</vt:lpstr>
      <vt:lpstr>VZPOMÍNÁNÍ (klasifikace dle L.M.Wattové a P.T.P. Wonga)</vt:lpstr>
      <vt:lpstr>VZPOMÍNAJÍCÍ (typologie dle P. G. Colemana)</vt:lpstr>
      <vt:lpstr>CO JSOU VZPOMÍNKY?</vt:lpstr>
      <vt:lpstr>   VZPOMÍNKY</vt:lpstr>
      <vt:lpstr>CO POMÁHÁ, KDYŽ CHCEME  S NĚKÝM VZPOMÍNAT?</vt:lpstr>
      <vt:lpstr>STIMULY VZPOMÍNEK</vt:lpstr>
      <vt:lpstr>Co inspiruje ke vzpomínání vás?</vt:lpstr>
      <vt:lpstr>ZNALOST ŽIVOTNÍHO PŘÍBĚHU</vt:lpstr>
      <vt:lpstr>ZNALOST DOBOVÝCH A MÍSTNÍCH UDÁLOSTÍ</vt:lpstr>
      <vt:lpstr>PRÁCE S RODOKMENEM</vt:lpstr>
      <vt:lpstr>VYUŽITÍ DALŠÍCH POMŮCEK</vt:lpstr>
      <vt:lpstr>METODY REMINISCENCE</vt:lpstr>
      <vt:lpstr>INDIVIDUÁLNÍ REMINISCENCE</vt:lpstr>
      <vt:lpstr>PŘÍPRAVA NA REMINISCENCI</vt:lpstr>
      <vt:lpstr>SKUPINOVÁ REMINISCENCE V PRAXI</vt:lpstr>
      <vt:lpstr>SKUPINOVÁ REMINISCENCE V PRAXI</vt:lpstr>
      <vt:lpstr>HISTORIE REMINISCENCE</vt:lpstr>
      <vt:lpstr>Prezentace aplikace PowerPoint</vt:lpstr>
      <vt:lpstr>HISTORIE REMINISCENCE</vt:lpstr>
    </vt:vector>
  </TitlesOfParts>
  <Company>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REMINISCENCE</dc:title>
  <dc:creator>Jakub</dc:creator>
  <cp:lastModifiedBy>Hana Čížková</cp:lastModifiedBy>
  <cp:revision>222</cp:revision>
  <cp:lastPrinted>2022-10-20T14:53:19Z</cp:lastPrinted>
  <dcterms:created xsi:type="dcterms:W3CDTF">2011-09-18T20:04:22Z</dcterms:created>
  <dcterms:modified xsi:type="dcterms:W3CDTF">2022-10-21T05:39:54Z</dcterms:modified>
</cp:coreProperties>
</file>