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7" r:id="rId5"/>
    <p:sldId id="261" r:id="rId6"/>
    <p:sldId id="268" r:id="rId7"/>
    <p:sldId id="269" r:id="rId8"/>
    <p:sldId id="262" r:id="rId9"/>
    <p:sldId id="259" r:id="rId10"/>
    <p:sldId id="260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0711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0922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742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0287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864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3927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853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858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797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753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8567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9B299-EDAF-4D0A-B91C-13B27B0CAEE8}" type="datetimeFigureOut">
              <a:rPr lang="cs-CZ" smtClean="0"/>
              <a:pPr/>
              <a:t>22.9.2022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3642FE-B45C-4DEA-A055-79CF8D2F672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943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Psychosociální krizová pomoc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12. 9. 2022</a:t>
            </a:r>
          </a:p>
          <a:p>
            <a:r>
              <a:rPr lang="cs-CZ" dirty="0" err="1" smtClean="0"/>
              <a:t>jabok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942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Být občansky vnímavý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středu stojí občan, schopný postarat se o sebe a druhé</a:t>
            </a:r>
          </a:p>
          <a:p>
            <a:r>
              <a:rPr lang="cs-CZ" dirty="0" smtClean="0"/>
              <a:t>Pomoc vzniká na základě rozpoznání hodnot, potřeb, zdrojů, sil, strategií zvládání</a:t>
            </a:r>
          </a:p>
          <a:p>
            <a:r>
              <a:rPr lang="cs-CZ" dirty="0" smtClean="0"/>
              <a:t>Když nerozpoznáme potřebu – jednáme podle stereotypu toho, jak správně pomoci </a:t>
            </a:r>
          </a:p>
          <a:p>
            <a:r>
              <a:rPr lang="cs-CZ" dirty="0" smtClean="0"/>
              <a:t>Praktický dopad na spolužití, postarám se o sebe a pak o druhé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62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OBČANSKÉ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(Nahrazují krizovou intervenci)</a:t>
            </a:r>
          </a:p>
          <a:p>
            <a:r>
              <a:rPr lang="cs-CZ" dirty="0" smtClean="0"/>
              <a:t>POP slučuje první pomoc rodinám a okolí zasažených: učí je, jak pomáhat</a:t>
            </a:r>
          </a:p>
          <a:p>
            <a:r>
              <a:rPr lang="cs-CZ" dirty="0" smtClean="0"/>
              <a:t>Odpovídající postup – reakce na neštěstí, kdy je ohrožen: život člověka, jeho vztah k sobě, k druhým a k tomu, co nás přesahuje</a:t>
            </a:r>
          </a:p>
          <a:p>
            <a:r>
              <a:rPr lang="cs-CZ" dirty="0" smtClean="0"/>
              <a:t>Cílem je: stabilizace, uchování důstojnosti, navození dojmu, že člověk není na svoji situaci sám a že ji společně s druhým zvládne</a:t>
            </a:r>
          </a:p>
          <a:p>
            <a:r>
              <a:rPr lang="cs-CZ" dirty="0" smtClean="0"/>
              <a:t>Součástí POP je: zdravotní první pomoc, psychosociální a právní pomoc, první duchovní pomoc</a:t>
            </a:r>
          </a:p>
          <a:p>
            <a:r>
              <a:rPr lang="cs-CZ" dirty="0" smtClean="0"/>
              <a:t>Přistupují k člověku a jeho potřebám komplexně, vycházejí z bio-psycho-</a:t>
            </a:r>
            <a:r>
              <a:rPr lang="cs-CZ" dirty="0" err="1" smtClean="0"/>
              <a:t>socio</a:t>
            </a:r>
            <a:r>
              <a:rPr lang="cs-CZ" dirty="0" smtClean="0"/>
              <a:t>-spirituálního modelu osobnosti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222F11-6413-4BAE-B9FC-FAE6F233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Zdravotní </a:t>
            </a:r>
            <a:r>
              <a:rPr lang="cs-CZ" dirty="0"/>
              <a:t>první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235064A-E8F2-4E71-A47E-EBBFD9BC6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Dbej o důstojnost zachraňovaných </a:t>
            </a:r>
          </a:p>
          <a:p>
            <a:r>
              <a:rPr lang="cs-CZ" dirty="0"/>
              <a:t>Dbej na bezpečnost svou i zasaženého</a:t>
            </a:r>
          </a:p>
          <a:p>
            <a:r>
              <a:rPr lang="cs-CZ" dirty="0"/>
              <a:t>Pomoz jakýmkoli způsobem</a:t>
            </a:r>
          </a:p>
          <a:p>
            <a:r>
              <a:rPr lang="cs-CZ" dirty="0"/>
              <a:t>Použij, co máš po ruce</a:t>
            </a:r>
          </a:p>
          <a:p>
            <a:r>
              <a:rPr lang="cs-CZ" dirty="0"/>
              <a:t>Spolupracuj s druhými, 112</a:t>
            </a:r>
          </a:p>
          <a:p>
            <a:r>
              <a:rPr lang="cs-CZ" dirty="0"/>
              <a:t>Zastav velké krvácení </a:t>
            </a:r>
          </a:p>
          <a:p>
            <a:r>
              <a:rPr lang="cs-CZ" dirty="0"/>
              <a:t>Obnov dech …</a:t>
            </a:r>
          </a:p>
          <a:p>
            <a:pPr marL="0" indent="0">
              <a:buNone/>
            </a:pPr>
            <a:r>
              <a:rPr lang="cs-CZ" dirty="0"/>
              <a:t>Nemůžeš nic zkazit!</a:t>
            </a:r>
          </a:p>
        </p:txBody>
      </p:sp>
    </p:spTree>
    <p:extLst>
      <p:ext uri="{BB962C8B-B14F-4D97-AF65-F5344CB8AC3E}">
        <p14:creationId xmlns:p14="http://schemas.microsoft.com/office/powerpoint/2010/main" xmlns="" val="14826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PSYCHO-SOCIÁLNÍ </a:t>
            </a:r>
            <a:r>
              <a:rPr lang="cs-CZ" dirty="0"/>
              <a:t>A PRÁVNÍ PRVNÍ POMOC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14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Název psychosociální – vznikl sloučením postupů první psychické pomoci a první sociální pomoci</a:t>
            </a:r>
          </a:p>
          <a:p>
            <a:pPr marL="0" indent="0">
              <a:buNone/>
            </a:pPr>
            <a:r>
              <a:rPr lang="cs-CZ" b="1" dirty="0"/>
              <a:t>Pomoz přímo – tady a teď</a:t>
            </a:r>
            <a:r>
              <a:rPr lang="cs-CZ" dirty="0"/>
              <a:t> -</a:t>
            </a:r>
            <a:r>
              <a:rPr lang="cs-CZ" i="1" dirty="0"/>
              <a:t>Mohou pomoci tvoje peníze, tvůj odvoz</a:t>
            </a:r>
          </a:p>
          <a:p>
            <a:r>
              <a:rPr lang="cs-CZ" dirty="0"/>
              <a:t>Dbej na důstojnost</a:t>
            </a:r>
          </a:p>
          <a:p>
            <a:r>
              <a:rPr lang="cs-CZ" dirty="0"/>
              <a:t>Hlídej bezpečí a chraň majetek, dokumentuj</a:t>
            </a:r>
          </a:p>
          <a:p>
            <a:r>
              <a:rPr lang="cs-CZ" dirty="0"/>
              <a:t>Informuj, co se děje a vnímej </a:t>
            </a:r>
          </a:p>
          <a:p>
            <a:r>
              <a:rPr lang="cs-CZ" dirty="0"/>
              <a:t>Kontaktuj blízké nebo je pomoz kontaktovat</a:t>
            </a:r>
          </a:p>
          <a:p>
            <a:r>
              <a:rPr lang="cs-CZ" dirty="0"/>
              <a:t>Pečuj o dítě i dospělého</a:t>
            </a:r>
          </a:p>
          <a:p>
            <a:r>
              <a:rPr lang="cs-CZ" dirty="0"/>
              <a:t>Podpoř a najdi lidi, kteří podpoří </a:t>
            </a:r>
          </a:p>
          <a:p>
            <a:r>
              <a:rPr lang="cs-CZ" dirty="0"/>
              <a:t>Pamatuj na zdravotní a duchovní první pomoc</a:t>
            </a:r>
          </a:p>
          <a:p>
            <a:r>
              <a:rPr lang="cs-CZ" dirty="0"/>
              <a:t>Uč druhé pomáhat</a:t>
            </a:r>
          </a:p>
        </p:txBody>
      </p:sp>
    </p:spTree>
    <p:extLst>
      <p:ext uri="{BB962C8B-B14F-4D97-AF65-F5344CB8AC3E}">
        <p14:creationId xmlns:p14="http://schemas.microsoft.com/office/powerpoint/2010/main" xmlns="" val="24128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Duchovní </a:t>
            </a:r>
            <a:r>
              <a:rPr lang="cs-CZ" dirty="0"/>
              <a:t>první pomoc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Pečuj o důstojnost </a:t>
            </a:r>
          </a:p>
          <a:p>
            <a:r>
              <a:rPr lang="cs-CZ" dirty="0"/>
              <a:t>Vnímej a buď po boku</a:t>
            </a:r>
          </a:p>
          <a:p>
            <a:r>
              <a:rPr lang="cs-CZ" dirty="0"/>
              <a:t>Buď tichý </a:t>
            </a:r>
          </a:p>
          <a:p>
            <a:r>
              <a:rPr lang="cs-CZ" dirty="0"/>
              <a:t>Uznej tajemství a buď s ním v kontaktu</a:t>
            </a:r>
          </a:p>
          <a:p>
            <a:r>
              <a:rPr lang="cs-CZ" dirty="0"/>
              <a:t>Modli se</a:t>
            </a:r>
          </a:p>
          <a:p>
            <a:r>
              <a:rPr lang="cs-CZ" dirty="0"/>
              <a:t>Žehnej a pros</a:t>
            </a:r>
          </a:p>
          <a:p>
            <a:r>
              <a:rPr lang="cs-CZ" dirty="0"/>
              <a:t>Mysli na smysl</a:t>
            </a:r>
          </a:p>
          <a:p>
            <a:r>
              <a:rPr lang="cs-CZ" dirty="0"/>
              <a:t>Pamatuj na zdravotní první pomoc </a:t>
            </a:r>
          </a:p>
          <a:p>
            <a:r>
              <a:rPr lang="cs-CZ" dirty="0"/>
              <a:t>Uč druhé pomáhat  </a:t>
            </a:r>
          </a:p>
        </p:txBody>
      </p:sp>
    </p:spTree>
    <p:extLst>
      <p:ext uri="{BB962C8B-B14F-4D97-AF65-F5344CB8AC3E}">
        <p14:creationId xmlns:p14="http://schemas.microsoft.com/office/powerpoint/2010/main" xmlns="" val="411855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Stručně k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1579" y="2096655"/>
            <a:ext cx="9603275" cy="3369690"/>
          </a:xfrm>
        </p:spPr>
        <p:txBody>
          <a:bodyPr/>
          <a:lstStyle/>
          <a:p>
            <a:r>
              <a:rPr lang="cs-CZ" sz="1600" dirty="0" smtClean="0"/>
              <a:t>Setkání: vzájemná komunikace, hosté, účast ve výuce, IS, prezence, výstupy, rámec předmětu </a:t>
            </a:r>
            <a:endParaRPr lang="cs-CZ" sz="1600" dirty="0" smtClean="0"/>
          </a:p>
          <a:p>
            <a:r>
              <a:rPr lang="cs-CZ" sz="1600" dirty="0" smtClean="0"/>
              <a:t>Výuka vždy v pondělí:12.9</a:t>
            </a:r>
            <a:r>
              <a:rPr lang="cs-CZ" sz="1600" dirty="0" smtClean="0"/>
              <a:t>., 26.9., 17.10., 7.11., 21.11., 12.12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r>
              <a:rPr lang="cs-CZ" sz="1600" dirty="0" smtClean="0"/>
              <a:t>Hosté: </a:t>
            </a:r>
          </a:p>
          <a:p>
            <a:pPr>
              <a:buNone/>
            </a:pPr>
            <a:r>
              <a:rPr lang="cs-CZ" sz="1600" dirty="0" smtClean="0"/>
              <a:t>     PhDr. Bohumila Baštecká, Ph.D. – psycholožka, terénní pracovnice (26.9.)</a:t>
            </a:r>
          </a:p>
          <a:p>
            <a:pPr marL="0" indent="0">
              <a:buNone/>
            </a:pPr>
            <a:r>
              <a:rPr lang="cs-CZ" sz="1600" dirty="0" smtClean="0"/>
              <a:t>     Ing. Josef </a:t>
            </a:r>
            <a:r>
              <a:rPr lang="cs-CZ" sz="1600" dirty="0" err="1" smtClean="0"/>
              <a:t>Vilášek</a:t>
            </a:r>
            <a:r>
              <a:rPr lang="cs-CZ" sz="1600" dirty="0" smtClean="0"/>
              <a:t> – krizové řízení (17.10., 7.11.)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3272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do předmětu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Neštěstí potkávalo lidi od nepaměti …</a:t>
            </a:r>
          </a:p>
          <a:p>
            <a:r>
              <a:rPr lang="cs-CZ" dirty="0" smtClean="0"/>
              <a:t>Předmět je o pozici „já občan“ – předkládá legislativní rámec </a:t>
            </a:r>
          </a:p>
          <a:p>
            <a:r>
              <a:rPr lang="cs-CZ" dirty="0" smtClean="0"/>
              <a:t>Vznik předmětu souvisí s povodněmi (2000), téma terénu</a:t>
            </a:r>
          </a:p>
          <a:p>
            <a:r>
              <a:rPr lang="cs-CZ" dirty="0" smtClean="0"/>
              <a:t>Vznik Psychosociálního </a:t>
            </a:r>
            <a:r>
              <a:rPr lang="cs-CZ" dirty="0"/>
              <a:t>intervenčního </a:t>
            </a:r>
            <a:r>
              <a:rPr lang="cs-CZ" dirty="0" smtClean="0"/>
              <a:t>týmu (GŘ HZS), potřeba spolupracovat s NNO, výhledy proškolení psychologů</a:t>
            </a:r>
          </a:p>
          <a:p>
            <a:pPr marL="0" indent="0">
              <a:buNone/>
            </a:pPr>
            <a:r>
              <a:rPr lang="cs-CZ" dirty="0" smtClean="0"/>
              <a:t>myšlenkové hnutí, na které navazuje vznik předmětu a oboru </a:t>
            </a:r>
            <a:r>
              <a:rPr lang="cs-CZ" dirty="0" err="1" smtClean="0"/>
              <a:t>Diakonika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rotipól „ordinací“ (vše, co je klientské)</a:t>
            </a:r>
          </a:p>
          <a:p>
            <a:r>
              <a:rPr lang="cs-CZ" dirty="0"/>
              <a:t>Pracujeme transdisciplinárně (ne pozice cílových skupin, ne pozice handicapu, jiné zacházení s mocí)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723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DO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Mezioborový přístup k připravenosti lidí, obcí a organizací na neštěstí a ke zvládání důsledků neštěstí</a:t>
            </a:r>
          </a:p>
          <a:p>
            <a:r>
              <a:rPr lang="cs-CZ" dirty="0" smtClean="0"/>
              <a:t>Zdůrazňuje souvislost přímého kontaktu</a:t>
            </a:r>
          </a:p>
          <a:p>
            <a:r>
              <a:rPr lang="cs-CZ" dirty="0" smtClean="0"/>
              <a:t>PSKP vychází z ekologického přístupu, založen na perspektivě odolnosti („lidé zvládají“), nikoli pojetí zranitelnosti („lidé jsou </a:t>
            </a:r>
            <a:r>
              <a:rPr lang="cs-CZ" dirty="0" err="1" smtClean="0"/>
              <a:t>obětmi</a:t>
            </a:r>
            <a:r>
              <a:rPr lang="cs-CZ" dirty="0" smtClean="0"/>
              <a:t>“)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BYSTE MĚLI ROZUMĚT A ZNÁT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Postojovému a legislativnímu rámci a antropologickým a hodnotovým východiskům pomáhání po neštěstí (včetně důrazu na společenství z perspektivy odolnosti a zranitelnosti)</a:t>
            </a:r>
          </a:p>
          <a:p>
            <a:r>
              <a:rPr lang="cs-CZ" dirty="0" smtClean="0"/>
              <a:t>Terminologii krizí a neštěstí spolu s odlišnými resortními významy a důrazy </a:t>
            </a:r>
          </a:p>
          <a:p>
            <a:r>
              <a:rPr lang="cs-CZ" dirty="0" smtClean="0"/>
              <a:t>Typologií událostí </a:t>
            </a:r>
          </a:p>
          <a:p>
            <a:r>
              <a:rPr lang="cs-CZ" dirty="0" smtClean="0"/>
              <a:t>Prvním občanským pomocím </a:t>
            </a:r>
          </a:p>
          <a:p>
            <a:r>
              <a:rPr lang="cs-CZ" dirty="0" smtClean="0"/>
              <a:t>Cílům a standardům PSKP</a:t>
            </a:r>
          </a:p>
          <a:p>
            <a:r>
              <a:rPr lang="cs-CZ" dirty="0" smtClean="0"/>
              <a:t>Pojetí charakteristických adaptací (hodnoty, potřeby, síly, zdroje … )</a:t>
            </a:r>
          </a:p>
          <a:p>
            <a:r>
              <a:rPr lang="cs-CZ" dirty="0" smtClean="0"/>
              <a:t>Vlastním postojům vůči neštěstí a vlastním možnostem občansky a odborně pomáhat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326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A TAKÉ 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Učíme se vnitřní bezpečnost státu - krizové řízení: zákony 239 a 240/2000 Sb., o integrovaném záchranném systému a o krizovém řízení </a:t>
            </a:r>
          </a:p>
          <a:p>
            <a:r>
              <a:rPr lang="cs-CZ" dirty="0" smtClean="0"/>
              <a:t>Krizové zákony (např. umožňuje, aby mohl starosta sáhnout do hmotných rezerv)</a:t>
            </a:r>
          </a:p>
          <a:p>
            <a:r>
              <a:rPr lang="cs-CZ" dirty="0" smtClean="0"/>
              <a:t>Hasičský záchranný sbor se stává základním oborovým pilířem </a:t>
            </a:r>
          </a:p>
          <a:p>
            <a:r>
              <a:rPr lang="cs-CZ" dirty="0" smtClean="0"/>
              <a:t>Nejde o psychologii, jde o „hardware“</a:t>
            </a:r>
          </a:p>
          <a:p>
            <a:r>
              <a:rPr lang="cs-CZ" dirty="0" smtClean="0"/>
              <a:t>Spolupráce s humanitární a rozvojovou pomocí (všichni se nahrnou k pomoci – líbánky, ale pak </a:t>
            </a:r>
            <a:r>
              <a:rPr lang="cs-CZ" dirty="0" err="1" smtClean="0"/>
              <a:t>příjde</a:t>
            </a:r>
            <a:r>
              <a:rPr lang="cs-CZ" dirty="0" smtClean="0"/>
              <a:t> deziluze – lidí se vyčerpají, zdroje se vyčerpají)</a:t>
            </a:r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PSKP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Lidská důstojnost</a:t>
            </a:r>
          </a:p>
          <a:p>
            <a:r>
              <a:rPr lang="cs-CZ" dirty="0" smtClean="0"/>
              <a:t>Partnerství, spolupráce, uznání </a:t>
            </a:r>
          </a:p>
          <a:p>
            <a:r>
              <a:rPr lang="cs-CZ" dirty="0" smtClean="0"/>
              <a:t>Angažovanost pro druhé</a:t>
            </a:r>
          </a:p>
          <a:p>
            <a:r>
              <a:rPr lang="cs-CZ" dirty="0" smtClean="0"/>
              <a:t>Úcta k rozmanitosti a řádu</a:t>
            </a:r>
          </a:p>
          <a:p>
            <a:r>
              <a:rPr lang="cs-CZ" dirty="0" smtClean="0"/>
              <a:t>Otevřenost k víře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Zásady: subsidiarita, participace, partnerství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Dynamické porozumění člověku v jeho situaci: Kapitola 12.8 z Klinické psychologie (</a:t>
            </a:r>
            <a:r>
              <a:rPr lang="cs-CZ" dirty="0" err="1" smtClean="0"/>
              <a:t>Baštecká</a:t>
            </a:r>
            <a:r>
              <a:rPr lang="cs-CZ" dirty="0" smtClean="0"/>
              <a:t>, Mach a kol., 2015)</a:t>
            </a:r>
          </a:p>
          <a:p>
            <a:r>
              <a:rPr lang="cs-CZ" dirty="0" smtClean="0"/>
              <a:t>Resortní terminologie a krizové řízení: zákony 239 a 240/2000 Sb., o integrovaném záchranném systému a o krizovém řízení </a:t>
            </a:r>
          </a:p>
          <a:p>
            <a:r>
              <a:rPr lang="cs-CZ" dirty="0" smtClean="0"/>
              <a:t>Standardy psychosociální krizové pomoci a spolupráce zaměřené na průběh a výsledek, HZS ČR 2010 (ke stažení na internetu)</a:t>
            </a:r>
          </a:p>
          <a:p>
            <a:r>
              <a:rPr lang="cs-CZ" dirty="0" smtClean="0"/>
              <a:t>První psychická pomoc: Příručka WHO 2019 (ke stažení na internetu)</a:t>
            </a:r>
          </a:p>
          <a:p>
            <a:r>
              <a:rPr lang="cs-CZ" dirty="0" smtClean="0"/>
              <a:t>Vznik Psychosociálního intervenčního týmu: Studie a texty ETF UK, kapitola Na hranicích mlha aneb „Nová My“ rozmanitých (</a:t>
            </a:r>
            <a:r>
              <a:rPr lang="cs-CZ" dirty="0" err="1" smtClean="0"/>
              <a:t>Baštecká</a:t>
            </a:r>
            <a:r>
              <a:rPr lang="cs-CZ" dirty="0" smtClean="0"/>
              <a:t>, 2020)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Být občansky vnímavý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 je občanská vnímavost</a:t>
            </a:r>
            <a:r>
              <a:rPr lang="cs-CZ" dirty="0" smtClean="0"/>
              <a:t>?</a:t>
            </a:r>
          </a:p>
          <a:p>
            <a:r>
              <a:rPr lang="cs-CZ" dirty="0" smtClean="0"/>
              <a:t>Řekli studenti (12.9.): 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Člověk si všímá, co se kolem děje (může být </a:t>
            </a:r>
            <a:r>
              <a:rPr lang="cs-CZ" dirty="0" err="1" smtClean="0"/>
              <a:t>doprovozeno</a:t>
            </a:r>
            <a:r>
              <a:rPr lang="cs-CZ" dirty="0" smtClean="0"/>
              <a:t> strachem a obavami) 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Zájem občana o občana</a:t>
            </a:r>
          </a:p>
          <a:p>
            <a:pPr>
              <a:buNone/>
            </a:pPr>
            <a:r>
              <a:rPr lang="cs-CZ" dirty="0" smtClean="0"/>
              <a:t>Občanská informovanost</a:t>
            </a:r>
          </a:p>
          <a:p>
            <a:pPr>
              <a:buNone/>
            </a:pPr>
            <a:r>
              <a:rPr lang="cs-CZ" dirty="0" smtClean="0"/>
              <a:t>Občanská vnímavost je předpokladem pro PSKP</a:t>
            </a:r>
          </a:p>
          <a:p>
            <a:pPr>
              <a:buNone/>
            </a:pPr>
            <a:r>
              <a:rPr lang="cs-CZ" dirty="0" smtClean="0"/>
              <a:t>Aktivita – nebýt lhostejný – zájem (např. jdu k volbám)</a:t>
            </a:r>
          </a:p>
          <a:p>
            <a:pPr>
              <a:buNone/>
            </a:pPr>
            <a:r>
              <a:rPr lang="cs-CZ" dirty="0" smtClean="0"/>
              <a:t>Solidarita</a:t>
            </a:r>
          </a:p>
          <a:p>
            <a:pPr>
              <a:buNone/>
            </a:pPr>
            <a:r>
              <a:rPr lang="cs-CZ" dirty="0" smtClean="0"/>
              <a:t>Morální zásady</a:t>
            </a:r>
          </a:p>
        </p:txBody>
      </p:sp>
    </p:spTree>
    <p:extLst>
      <p:ext uri="{BB962C8B-B14F-4D97-AF65-F5344CB8AC3E}">
        <p14:creationId xmlns:p14="http://schemas.microsoft.com/office/powerpoint/2010/main" xmlns="" val="36300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623</TotalTime>
  <Words>871</Words>
  <Application>Microsoft Office PowerPoint</Application>
  <PresentationFormat>Vlastní</PresentationFormat>
  <Paragraphs>104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Gallery</vt:lpstr>
      <vt:lpstr>Psychosociální krizová pomoc</vt:lpstr>
      <vt:lpstr>Stručně k předmětu </vt:lpstr>
      <vt:lpstr>Vstup do předmětu </vt:lpstr>
      <vt:lpstr>VSTUP DO PŘEDMĚTU </vt:lpstr>
      <vt:lpstr>ČEMU BYSTE MĚLI ROZUMĚT A ZNÁT TO</vt:lpstr>
      <vt:lpstr> A TAKÉ … </vt:lpstr>
      <vt:lpstr>HODNOTY PSKP</vt:lpstr>
      <vt:lpstr>Literatura </vt:lpstr>
      <vt:lpstr>Být občansky vnímavý </vt:lpstr>
      <vt:lpstr>Být občansky vnímavý</vt:lpstr>
      <vt:lpstr>PRVNÍ OBČANSKÉ POMOCI</vt:lpstr>
      <vt:lpstr>1. Zdravotní první pomoc</vt:lpstr>
      <vt:lpstr>2. PSYCHO-SOCIÁLNÍ A PRÁVNÍ PRVNÍ POMOC </vt:lpstr>
      <vt:lpstr>3. Duchovní první pomoc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Psychosociální krizová pomoc</dc:title>
  <dc:creator>Windows User</dc:creator>
  <cp:lastModifiedBy>jurackova</cp:lastModifiedBy>
  <cp:revision>17</cp:revision>
  <dcterms:created xsi:type="dcterms:W3CDTF">2020-10-05T04:42:57Z</dcterms:created>
  <dcterms:modified xsi:type="dcterms:W3CDTF">2022-09-22T13:35:07Z</dcterms:modified>
</cp:coreProperties>
</file>