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1" r:id="rId9"/>
    <p:sldId id="265" r:id="rId10"/>
    <p:sldId id="266" r:id="rId11"/>
    <p:sldId id="267" r:id="rId12"/>
    <p:sldId id="270" r:id="rId13"/>
    <p:sldId id="271" r:id="rId14"/>
    <p:sldId id="272" r:id="rId15"/>
    <p:sldId id="268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kWVi883Bf4&amp;t=54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3EC6F-079C-E6A9-B6D3-3B6ADFF65A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Kultura, etnicita, rasa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1F0BBDF-BBC2-3FAC-7092-7840F218C8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648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08525" cy="4100290"/>
          </a:xfrm>
        </p:spPr>
        <p:txBody>
          <a:bodyPr>
            <a:normAutofit lnSpcReduction="10000"/>
          </a:bodyPr>
          <a:lstStyle/>
          <a:p>
            <a:pPr lvl="1"/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Etnocentrismus: 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Etnocentrická tendence je </a:t>
            </a:r>
            <a:r>
              <a:rPr lang="cs-CZ" sz="2000" b="1" i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kulturní univerzálie</a:t>
            </a: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tendence hodnotit, poznávat a interpretovat okolní svět jen z perspektivy kultury vlastní.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Všude na světě si většina lidí myslí, že pouze jejich kulturní normy a obyčeje jsou správné a pravdivé.</a:t>
            </a:r>
            <a:endParaRPr lang="cs-CZ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algn="just">
              <a:lnSpc>
                <a:spcPct val="115000"/>
              </a:lnSpc>
            </a:pPr>
            <a:r>
              <a:rPr lang="cs-CZ" sz="19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Kulturní relativismus (kulturní pluralita):</a:t>
            </a:r>
          </a:p>
          <a:p>
            <a:pPr algn="just">
              <a:lnSpc>
                <a:spcPct val="125000"/>
              </a:lnSpc>
              <a:buFont typeface="Arial" panose="020B0604020202020204" pitchFamily="34" charset="0"/>
              <a:buChar char="●"/>
            </a:pP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je v opozici vůči etnocentrismu - každou kulturu je třeba chápat jako 	jedinečnou entitu. Zvyky, normy, hodnoty  jedné kultury by neměly být 	posuzovány podle měřítek jiné.  Kulturní komplexy a elementy by měly být 	vždy posuzovány v kontextu té kultury, která je vytvořila</a:t>
            </a:r>
          </a:p>
          <a:p>
            <a:pPr algn="just">
              <a:lnSpc>
                <a:spcPct val="125000"/>
              </a:lnSpc>
              <a:buFont typeface="Arial" panose="020B0604020202020204" pitchFamily="34" charset="0"/>
              <a:buChar char="●"/>
            </a:pP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36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</a:pP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Kulturní šok</a:t>
            </a:r>
            <a:endParaRPr lang="cs-CZ" sz="2200" b="1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Stav jedince při konfrontaci s odlišnou kulturou - zdrojem je konfrontace se světem zcela odlišným ideových, jazykových a normativních významů. Projevuje se jako odcizení, bezradnost, odcizenost v cizí kultuře, která mu neumožňuje využívat vlastní zkušenosti a odhadnout chování okolí. Může trvat řadu dní i týdnů a hlavním symptomem je deprese, stažení do sebe, pocity odcizení.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i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anomie</a:t>
            </a: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odcizení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464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Některé základní pojmy kulturní a sociální antropologie</a:t>
            </a:r>
            <a:br>
              <a:rPr lang="cs-CZ" dirty="0">
                <a:effectLst/>
                <a:ea typeface="Times New Roman" panose="02020603050405020304" pitchFamily="18" charset="0"/>
              </a:rPr>
            </a:b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</a:pP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čem to bude: </a:t>
            </a:r>
            <a:endParaRPr lang="cs-CZ" sz="20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Vysvětlení pojmů akulturace – asimilace</a:t>
            </a: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Význam pojmů enkulturace – kulturní transmise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Objasnit termíny národnost - etnikum</a:t>
            </a: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12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1 Kultura, akulturace, asimilace</a:t>
            </a:r>
            <a:br>
              <a:rPr lang="cs-CZ" sz="3200" dirty="0">
                <a:effectLst/>
                <a:ea typeface="Times New Roman" panose="02020603050405020304" pitchFamily="18" charset="0"/>
              </a:rPr>
            </a:b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1" y="2133599"/>
            <a:ext cx="11144250" cy="4657726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Kultura je souhrn prostředků a mechanismů specificky lidské adaptace k vnějšímu prostředí. Představuje program činnosti jednotlivců a skupin, který je fixovaný sociokulturními stereotypy a předávaný prostřednictvím kulturního dědictví. Kultura vystupuje v podobě výtvorů lidské práce, sociokulturních regulativů (norem, hodnot, kulturních vzorců), idejí (kognitivních systémů), institucí organizujících lidské chování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(Velký sociologický slovník, sv. 1, 1996, str. 548 – 549).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Kultura je celistvý systém významů, hodnot a společenských norem, kterými se řídí členové dané společnosti a které prostřednictvím socializace předávají dalším generacím (Murphy, 1998). 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Kultura je chápána jako produkt minulého chování lidí a zároveň jako regulátor budoucího chování lidí. Tudíž lidé jsou tvůrci kultury a zároveň jsou kulturou ovlivňováni. Lidé kulturu utvářejí a zároveň jsou zpětnovazebním mechanismem kultury ovlivňováni (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Bohannan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1966). 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593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</a:pP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Kulturní pluralita X teorie kulturního relativismu X etnocentrismus</a:t>
            </a:r>
            <a:endParaRPr lang="cs-CZ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 fontAlgn="base">
              <a:lnSpc>
                <a:spcPct val="115000"/>
              </a:lnSpc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Kulturní vzorce jsou naučená a závazná schémata pro jednání ve standardních situacích, navenek vystupují v podobě obyčejů, mravů, zákonů a tabu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 fontAlgn="base">
              <a:lnSpc>
                <a:spcPct val="115000"/>
              </a:lnSpc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enkulturace = kulturní transmise</a:t>
            </a:r>
          </a:p>
          <a:p>
            <a:pPr algn="just" fontAlgn="base">
              <a:lnSpc>
                <a:spcPct val="115000"/>
              </a:lnSpc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Asimilace</a:t>
            </a:r>
            <a:r>
              <a:rPr lang="cs-CZ" sz="20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postupné včleňování jednoho etnika a jeho kultury do jiné kultury tak, že znaky původní kultury se ztrácejí a jsou nahrazovány znaky dominantní, přejímané kultury</a:t>
            </a: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455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2 Etnikum, etnicita, etnické vědomí</a:t>
            </a:r>
            <a:r>
              <a:rPr lang="cs-CZ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32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Etnikum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bývá nejčastěji definováno jako společenství lidí, kteří mají společný rasový původ, obvykle společný jazyk a sdílejí společnou kulturu. Etnikum se vyznačuje svou vlastní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etnicitou,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což je vzájemně provázaný systém kulturních, rasových, jazykových a teritoriálních faktorů, historických osudů a představ o společném původu.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etnická příslušnost 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chápána jako projev vědomí o sounáležitosti jednotlivce či skupiny s určitou etnicitou. Etnická příslušnost je v praxi ztotožňována s kategorií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národnost 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(sčítání obyvatelstva). </a:t>
            </a:r>
          </a:p>
          <a:p>
            <a:endParaRPr lang="cs-CZ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280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3 Národ, národnost, národnostní menšina</a:t>
            </a: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33600"/>
            <a:ext cx="10133012" cy="4000500"/>
          </a:xfrm>
        </p:spPr>
        <p:txBody>
          <a:bodyPr>
            <a:normAutofit fontScale="85000" lnSpcReduction="10000"/>
          </a:bodyPr>
          <a:lstStyle/>
          <a:p>
            <a:pPr indent="449580" algn="just">
              <a:lnSpc>
                <a:spcPct val="150000"/>
              </a:lnSpc>
            </a:pP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Národ: </a:t>
            </a: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velké společenství lidí, kteří jsou navzájem spojeni kombinací několika druhů objektivních vztahů (hospodářských, územních, politických, jazykových, kulturních, náboženských) a odrazem těchto vztahů ve společenském vědomí.</a:t>
            </a:r>
            <a:endParaRPr lang="cs-CZ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Existují tři typy kritérií, jimiž jsou národy identifikovány:</a:t>
            </a:r>
            <a:endParaRPr lang="cs-CZ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66700" algn="l"/>
              </a:tabLst>
            </a:pP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Kritéria kultury </a:t>
            </a: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spisovný jazyk nebo společné náboženství nebo společná dějinná zkušenost. </a:t>
            </a:r>
            <a:endParaRPr lang="cs-CZ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66700" algn="l"/>
              </a:tabLst>
            </a:pP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Kritéria politické existence </a:t>
            </a: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národy mají buď vlastní stát nebo autonomní postavení v mnohačetném či federativním státě.</a:t>
            </a:r>
            <a:endParaRPr lang="cs-CZ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66700" algn="l"/>
              </a:tabLst>
            </a:pP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Psychologická kritéria </a:t>
            </a: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jednotlivci sdílejí společné vědomí o své příslušnosti k určitému národu. </a:t>
            </a:r>
            <a:endParaRPr lang="cs-CZ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939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850" y="2133600"/>
            <a:ext cx="10418762" cy="4533900"/>
          </a:xfrm>
        </p:spPr>
        <p:txBody>
          <a:bodyPr>
            <a:normAutofit lnSpcReduction="10000"/>
          </a:bodyPr>
          <a:lstStyle/>
          <a:p>
            <a:pPr indent="449580" algn="just">
              <a:lnSpc>
                <a:spcPct val="150000"/>
              </a:lnSpc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Národnost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 nejčastěji chápána jako příslušnost určitého jednotlivce k určitému národu nebo etniku. Jedná se o příslušnost ke skupině osob se společným původem, kulturou, případně jazykem, náboženstvím nebo jinou charakteristikou, které je odlišují od jiné populace. </a:t>
            </a:r>
          </a:p>
          <a:p>
            <a:pPr indent="449580" algn="just">
              <a:lnSpc>
                <a:spcPct val="150000"/>
              </a:lnSpc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Národnostní menšina,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někdy se užívá označení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etnická menšina, jazyková menšina.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 případě národnostní menšiny se jedná o mnohovýznamový a méně přesný pojem, který se snaží zastřešit všechny typy a kategorie etnických společenství s výjimkou státních národů na vlastním teritoriu – malá etnika nedisponující vlastním národním státem, části velkých státních národů sídlících na území jiného státu, specifické případy na pomezí etnografické či sociální skupiny. </a:t>
            </a:r>
          </a:p>
          <a:p>
            <a:endParaRPr lang="cs-CZ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73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Rasa, rasismus</a:t>
            </a: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33600"/>
            <a:ext cx="10133012" cy="4000500"/>
          </a:xfrm>
        </p:spPr>
        <p:txBody>
          <a:bodyPr>
            <a:normAutofit/>
          </a:bodyPr>
          <a:lstStyle/>
          <a:p>
            <a:r>
              <a:rPr lang="cs-CZ" sz="20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://www.youtube.com/watch?v=5kWVi883Bf4&amp;t=54s</a:t>
            </a:r>
            <a:endParaRPr lang="cs-CZ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0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výraz rasa (narozdíl od stáří a pohlaví) jako biologický pojem nevykazuje vůbec žádné spolehlivé deskriptivní prvky, je výhradně společenskou konstrukcí, která z mylného předpokladu biologické existence lidských ras vyvozuje privilegia pro vlastní skupinu a deprivace pro skupinu cizí</a:t>
            </a:r>
          </a:p>
          <a:p>
            <a:pPr algn="l"/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biologie člověka již dávno výrazu rasa nepoužívá</a:t>
            </a:r>
          </a:p>
        </p:txBody>
      </p:sp>
    </p:spTree>
    <p:extLst>
      <p:ext uri="{BB962C8B-B14F-4D97-AF65-F5344CB8AC3E}">
        <p14:creationId xmlns:p14="http://schemas.microsoft.com/office/powerpoint/2010/main" val="49600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20652-7580-42C1-9E3A-8136CC03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I. Kořeny antropologického myšlení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C89C64-6040-91B7-8601-100C85964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O čem to bude: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základě jakých zákonitostí lidé odvozují svůj vznik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rozumíme pojmem kultura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jaké jsou ideové zdroje kulturní antropologie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 vznikl pojem kultura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jaká je současná typologie pojmu kultura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sz="22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516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3133D-0567-F38E-165F-E7F5280CB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 Člověk jako předmět výzkumů sociální a kulturní antropologie</a:t>
            </a:r>
            <a:r>
              <a:rPr lang="cs-CZ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781C13-640E-173A-F33D-DAC8E036B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Jak obecně chápeme kulturu: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Kulturu obecně chápeme jako způsob života sdílený a předávaný členy různých společností. Studiem kulturní rozmanitosti lidstva se programově zabývá kulturní a sociální antropologie. Její kořeny lze nalézt v dílech cestovatelů, misionářů a filozofů, kteří ve svém studiu zaměřovali na život mimoevropských etnik a národů.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každého antropologického výzkumu je pochopení a proniknutí k podstatě zvyků, norem, hodnot, které tvoří kulturní gramatiku každé společnosti. </a:t>
            </a: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Člověk je chápán jako tvůrce i produkt kultury zároveň. </a:t>
            </a: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92135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2 Ideové zdroje sociální a kulturní antropologie</a:t>
            </a: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Locke (1632 až 1704): </a:t>
            </a:r>
            <a:r>
              <a:rPr lang="cs-CZ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Zkoumání lidského rozumu</a:t>
            </a:r>
            <a:r>
              <a:rPr lang="cs-CZ" sz="2000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Dopis o toleranci</a:t>
            </a:r>
            <a:r>
              <a:rPr lang="cs-CZ" sz="20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Jacques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Turgot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(1727 až 1781):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determinující role kultury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Joseph Francois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Lafitau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(1681 až 1740): </a:t>
            </a:r>
            <a:r>
              <a:rPr lang="cs-CZ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Obyčeje amerických divochů ve srovnání s obyčeji nejzazších dob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Julien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Garnier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(1643 až 1730):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jezuita, který prožil mezi kanadskými indiány Hurony téměř šedesát let života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Giovanni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Battista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Vico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(1668 až 1744):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tvůrce moderní teorie cyklického vývoje národů a kultur</a:t>
            </a:r>
            <a:endParaRPr lang="cs-CZ" sz="20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64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3200" b="1" dirty="0">
                <a:cs typeface="Times New Roman" panose="02020603050405020304" pitchFamily="18" charset="0"/>
              </a:rPr>
              <a:t>3. Vznik antropologického pojmu kultura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189"/>
            <a:ext cx="8915400" cy="3777622"/>
          </a:xfrm>
        </p:spPr>
        <p:txBody>
          <a:bodyPr>
            <a:noAutofit/>
          </a:bodyPr>
          <a:lstStyle/>
          <a:p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 latinského slova „colo“, „</a:t>
            </a:r>
            <a:r>
              <a:rPr lang="cs-CZ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colere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</a:p>
          <a:p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ovou dimenzi tohoto pojmu odkryl slavný římský filozof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Marcus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Tullius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Cicero (106 až 43 př. n. l.)</a:t>
            </a:r>
          </a:p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Samuel von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Pufendorf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(1632 až 1694):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vymezil kulturu v důsledné kontrapozici k přírodě.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Individuální existenci člověka tak nelze oddělit od existence sociální.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Pufendorf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zahrnul do kultury všechny lidské výtvory a společenské instituce – jazyk, vědu, morálku, zvyky, odívání i bydlení. V centru vědeckého zájmu tedy již není pouze problematika kultivace schopností člověka, ale také rozsáhlá oblast produktů lidské činnosti. </a:t>
            </a: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zrození moderního globálního antropologického pojetí kultury je spjaté s dílem drážďanského historika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Gustava Friedricha </a:t>
            </a:r>
            <a:r>
              <a:rPr lang="cs-CZ" sz="20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Klemma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(1802 až 1867).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Jeho práce znamená výrazný zvrat v používání pojmu kultura ve speciálních vědách.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Význam kultivování se zcela vytrácí, pozornost je věnována stavu a stádiím kultury – tedy vývoji zvyků, znalostí, dovedností, domácího a veřejného života, náboženství, vědění a umění.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6035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cs-CZ" sz="3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Edward 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Burnett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Tylor</a:t>
            </a:r>
            <a:r>
              <a:rPr lang="cs-C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(1832 až 1917)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vytváří první formální antropologickou definici kultury. </a:t>
            </a: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Chápe ji jako komplexní celek, který zahrnuje poznání, víru, umění, právo, morálku, zvyky a všechny ostatní schopnosti, jež si člověk osvojil jako člen společnosti.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sz="20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10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1. 3. 1 </a:t>
            </a:r>
            <a:r>
              <a:rPr lang="cs-CZ" sz="3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Typologie</a:t>
            </a:r>
            <a:r>
              <a:rPr lang="cs-CZ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pojmu kultura</a:t>
            </a:r>
            <a:endParaRPr lang="cs-CZ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i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Axiologické pojetí kultury </a:t>
            </a: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z humanistické a osvícenské tradice, výrazně hodnotící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i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Globální antropologické pojetí kultury</a:t>
            </a: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nemá hodnotící funkci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2000" b="1" i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Redukcionistické pojetí kultury</a:t>
            </a:r>
            <a:r>
              <a:rPr lang="cs-CZ" sz="20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velké množství přístupů, pro které je typická snaha omezit pojem kultura na určitý výsek sociokulturní reality </a:t>
            </a:r>
            <a:endParaRPr lang="cs-CZ" sz="2000" b="1" u="none" strike="noStrike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653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Metody studia kultury v kulturní antropologii</a:t>
            </a: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čem to bude: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Jakým způsobem sbírá antropolog údaje pro svůj výzkum?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Kdo etabloval jako první metodu terénního výzkumu v antropologii?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je to kulturní šok?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 pracovat s informátory? </a:t>
            </a:r>
            <a:endParaRPr lang="cs-CZ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281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BC140-CD6E-F9B2-0D38-7243E162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08525" cy="16809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B7511-A507-F882-0001-733DDA76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9699"/>
            <a:ext cx="9202738" cy="5191125"/>
          </a:xfrm>
        </p:spPr>
        <p:txBody>
          <a:bodyPr>
            <a:normAutofit fontScale="92500"/>
          </a:bodyPr>
          <a:lstStyle/>
          <a:p>
            <a:pPr indent="449580" algn="just">
              <a:lnSpc>
                <a:spcPct val="150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Podstatné pro </a:t>
            </a:r>
            <a:r>
              <a:rPr lang="cs-CZ" sz="22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snahy studia lidských kultur 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bylo pochopit způsob života cizích společností prostřednictvím terénního výzkumu.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kvalitativní zvrat = zavedení terénního výzkumu. 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Tento typ výzkumu je založen na empirickém sběru dat přímo mezi příslušníky studovaných kultur. 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britské sociální antropologii rozpracovali metodu terénního výzkumu představitelé funkcionalistické antropologie – 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Bronislaw </a:t>
            </a:r>
            <a:r>
              <a:rPr lang="cs-CZ" sz="22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Malinowski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2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Radcliffe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Brown.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 americké kulturní antropologii etablovali metodu terénního výzkum především příslušníci  </a:t>
            </a:r>
            <a:r>
              <a:rPr lang="cs-CZ" sz="2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konfiguracionismu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Franz </a:t>
            </a:r>
            <a:r>
              <a:rPr lang="cs-CZ" sz="22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Boas</a:t>
            </a: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jeho žáci.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cs-CZ" sz="2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Jádrem terénních výzkumů se stalo především zúčastněné pozorování, což je antropologova přímá participace na každodenním životě lidí, které studuje.</a:t>
            </a:r>
            <a:endParaRPr lang="cs-CZ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454832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1428</Words>
  <Application>Microsoft Office PowerPoint</Application>
  <PresentationFormat>Širokoúhlá obrazovka</PresentationFormat>
  <Paragraphs>74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Symbol</vt:lpstr>
      <vt:lpstr>Times New Roman</vt:lpstr>
      <vt:lpstr>Wingdings 3</vt:lpstr>
      <vt:lpstr>Stébla</vt:lpstr>
      <vt:lpstr>Kultura, etnicita, rasa</vt:lpstr>
      <vt:lpstr>I. Kořeny antropologického myšlení</vt:lpstr>
      <vt:lpstr>1. 1 Člověk jako předmět výzkumů sociální a kulturní antropologie  </vt:lpstr>
      <vt:lpstr>1. 2 Ideové zdroje sociální a kulturní antropologie</vt:lpstr>
      <vt:lpstr>1. 3. Vznik antropologického pojmu kultura</vt:lpstr>
      <vt:lpstr>Prezentace aplikace PowerPoint</vt:lpstr>
      <vt:lpstr>1. 3. 1 Typologie pojmu kultura</vt:lpstr>
      <vt:lpstr>2. Metody studia kultury v kulturní antropologii</vt:lpstr>
      <vt:lpstr> </vt:lpstr>
      <vt:lpstr>Prezentace aplikace PowerPoint</vt:lpstr>
      <vt:lpstr>Prezentace aplikace PowerPoint</vt:lpstr>
      <vt:lpstr>3. Některé základní pojmy kulturní a sociální antropologie </vt:lpstr>
      <vt:lpstr>3. 1 Kultura, akulturace, asimilace </vt:lpstr>
      <vt:lpstr>Prezentace aplikace PowerPoint</vt:lpstr>
      <vt:lpstr>3. 2 Etnikum, etnicita, etnické vědomí      </vt:lpstr>
      <vt:lpstr>3. 3 Národ, národnost, národnostní menšina</vt:lpstr>
      <vt:lpstr>Prezentace aplikace PowerPoint</vt:lpstr>
      <vt:lpstr>4. Rasa, rasismus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Josef Veselý</dc:creator>
  <cp:lastModifiedBy>Josef Veselý</cp:lastModifiedBy>
  <cp:revision>13</cp:revision>
  <dcterms:created xsi:type="dcterms:W3CDTF">2022-06-21T11:33:17Z</dcterms:created>
  <dcterms:modified xsi:type="dcterms:W3CDTF">2022-09-25T12:24:48Z</dcterms:modified>
</cp:coreProperties>
</file>