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76" r:id="rId6"/>
    <p:sldId id="290" r:id="rId7"/>
    <p:sldId id="281" r:id="rId8"/>
    <p:sldId id="277" r:id="rId9"/>
    <p:sldId id="288" r:id="rId10"/>
    <p:sldId id="289" r:id="rId11"/>
    <p:sldId id="291" r:id="rId12"/>
    <p:sldId id="285" r:id="rId13"/>
    <p:sldId id="278" r:id="rId14"/>
    <p:sldId id="287" r:id="rId15"/>
    <p:sldId id="292" r:id="rId16"/>
    <p:sldId id="279" r:id="rId17"/>
    <p:sldId id="293" r:id="rId18"/>
    <p:sldId id="28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11/15/2022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-p-p.cz/index.php/cs/" TargetMode="External"/><Relationship Id="rId2" Type="http://schemas.openxmlformats.org/officeDocument/2006/relationships/hyperlink" Target="https://www.ceske-socialni-podnikani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edmvXFe4fc" TargetMode="External"/><Relationship Id="rId2" Type="http://schemas.openxmlformats.org/officeDocument/2006/relationships/hyperlink" Target="http://jakodoma.org/kucharky-bez-domova-2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rgotep.cz/cs/" TargetMode="External"/><Relationship Id="rId4" Type="http://schemas.openxmlformats.org/officeDocument/2006/relationships/hyperlink" Target="https://ceske-socialni-podnikani.cz/socialni-podnikani/videa/2287-dokumentarni-film-o-socialni-ekonomice-a-socialnim-podnikani-v-cr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eendoors.cz/cs/homepage/" TargetMode="External"/><Relationship Id="rId2" Type="http://schemas.openxmlformats.org/officeDocument/2006/relationships/hyperlink" Target="http://moznostitujsou.cz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thit.com/cs/project/2535/chceme-zehlit-s-chladnou-hlavou" TargetMode="External"/><Relationship Id="rId2" Type="http://schemas.openxmlformats.org/officeDocument/2006/relationships/hyperlink" Target="https://www.hithit.com/cs/project/1514/bajkazyl-brno-kavarna-cyklodilna-kulturni-scen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ithit.com/cs/project/6962/dilna-u-beranka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Sociální podnikání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Úvod do tématu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Charita vs. sociální ekonomika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 algn="ctr">
              <a:buNone/>
            </a:pPr>
            <a:endParaRPr lang="cs-CZ" sz="2400" dirty="0"/>
          </a:p>
          <a:p>
            <a:pPr algn="ctr"/>
            <a:r>
              <a:rPr lang="cs-CZ" sz="2400" dirty="0"/>
              <a:t>Např. výrobky z chráněných dílen jako přidružená vedlejší činnost, výrobky mají především terapeutický a propagační význam</a:t>
            </a:r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2400" dirty="0"/>
              <a:t>X </a:t>
            </a:r>
          </a:p>
          <a:p>
            <a:pPr marL="0" indent="0" algn="ctr">
              <a:buNone/>
            </a:pPr>
            <a:endParaRPr lang="cs-CZ" sz="2400" dirty="0"/>
          </a:p>
          <a:p>
            <a:pPr algn="ctr"/>
            <a:r>
              <a:rPr lang="cs-CZ" sz="2400" dirty="0"/>
              <a:t>Sociální podnikání jako výdělečný projekt s propracovaným byznys plánem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14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odkazy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České sociální podnikání: informace o sociálním podnikání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https://www.ceske-socialni-podnikani.cz/</a:t>
            </a:r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err="1"/>
              <a:t>People</a:t>
            </a:r>
            <a:r>
              <a:rPr lang="cs-CZ" sz="2400" dirty="0"/>
              <a:t> Planet Profit: poradenská společnost pro sociální podnikání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http://p-p-p.cz/index.php/cs/</a:t>
            </a:r>
            <a:endParaRPr lang="cs-CZ" sz="24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022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Jako doma / Kuchařky bez domova</a:t>
            </a:r>
          </a:p>
          <a:p>
            <a:pPr marL="0" indent="0">
              <a:buNone/>
            </a:pPr>
            <a:r>
              <a:rPr lang="cs-CZ" sz="2400" dirty="0"/>
              <a:t>Jídelna a catering – zaměstnávání lidí bez domova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http://jakodoma.org/kucharky-bez-domova-2/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https://www.youtube.com/watch?v=medmvXFe4fc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err="1"/>
              <a:t>Ergotep</a:t>
            </a:r>
            <a:endParaRPr lang="cs-CZ" sz="2400" dirty="0"/>
          </a:p>
          <a:p>
            <a:pPr marL="0" indent="0">
              <a:buNone/>
            </a:pPr>
            <a:r>
              <a:rPr lang="cs-CZ" sz="2400" dirty="0">
                <a:hlinkClick r:id="rId4"/>
              </a:rPr>
              <a:t>https://ceske-socialni-podnikani.cz/socialni-podnikani/videa/2287-dokumentarni-film-o-socialni-ekonomice-a-socialnim-podnikani-v-cr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>
                <a:hlinkClick r:id="rId5"/>
              </a:rPr>
              <a:t>https://www.ergotep.cz/cs/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4825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Diakonie – Západ: Možnosti tu jsou, o.p.s. </a:t>
            </a:r>
          </a:p>
          <a:p>
            <a:pPr marL="0" indent="0">
              <a:buNone/>
            </a:pPr>
            <a:r>
              <a:rPr lang="cs-CZ" sz="2400" dirty="0"/>
              <a:t>Restaurace, catering, secondhand – zaměstnávání lidí s postižením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http://moznostitujsou.cz/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Green </a:t>
            </a:r>
            <a:r>
              <a:rPr lang="cs-CZ" sz="2400" dirty="0" err="1"/>
              <a:t>Doors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Tréninková kavárna a restaurace - zaměstnávání lidí s postižením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https://www.greendoors.cz/cs/homepage/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5201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/>
              <a:t>Projekty sociálního podnikání na Hit </a:t>
            </a:r>
            <a:r>
              <a:rPr lang="cs-CZ" sz="2400" b="1" dirty="0" err="1"/>
              <a:t>Hit</a:t>
            </a:r>
            <a:endParaRPr lang="cs-CZ" sz="2400" b="1" dirty="0"/>
          </a:p>
          <a:p>
            <a:r>
              <a:rPr lang="cs-CZ" sz="2400" dirty="0" err="1"/>
              <a:t>Bajkazyl</a:t>
            </a:r>
            <a:endParaRPr lang="cs-CZ" sz="2400" dirty="0"/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https://www.hithit.com/cs/project/1514/bajkazyl-brno-kavarna-cyklodilna-kulturni-scena</a:t>
            </a:r>
            <a:r>
              <a:rPr lang="cs-CZ" sz="2400" dirty="0"/>
              <a:t> </a:t>
            </a:r>
          </a:p>
          <a:p>
            <a:r>
              <a:rPr lang="cs-CZ" sz="2400" dirty="0"/>
              <a:t>Zelený ostrov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https://www.hithit.com/cs/project/2535/chceme-zehlit-s-chladnou-hlavou</a:t>
            </a:r>
            <a:r>
              <a:rPr lang="cs-CZ" sz="2400" dirty="0"/>
              <a:t> </a:t>
            </a:r>
          </a:p>
          <a:p>
            <a:r>
              <a:rPr lang="cs-CZ" sz="2400" dirty="0"/>
              <a:t>Dílna U Beránka</a:t>
            </a:r>
          </a:p>
          <a:p>
            <a:pPr marL="0" indent="0">
              <a:buNone/>
            </a:pPr>
            <a:r>
              <a:rPr lang="cs-CZ" sz="2400" dirty="0">
                <a:hlinkClick r:id="rId4"/>
              </a:rPr>
              <a:t>https://www.hithit.com/cs/project/6962/dilna-u-beranka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7016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sz="2400" dirty="0"/>
              <a:t>Máte zkušenost s nějakým sociálním podnikem?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Mohli byste uplatnit prvky sociálního podnikání na vašem projektu?</a:t>
            </a:r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Máte nápad na nějakou formu sociálního podnikání?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06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 co jde aneb kapitalismus s lidskou tváří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sz="2800" dirty="0"/>
              <a:t>sociální podnikání jsou podnikatelské aktivity prospívající společnosti a životnímu prostředí neboli dosahování sociálních cílů ekonomickými prostředky</a:t>
            </a:r>
          </a:p>
          <a:p>
            <a:endParaRPr lang="cs-CZ" sz="2800" dirty="0"/>
          </a:p>
          <a:p>
            <a:r>
              <a:rPr lang="cs-CZ" sz="2800" dirty="0"/>
              <a:t>hraje důležitou roli v místním rozvoji a často vytváří pracovní příležitosti pro osoby se zdravotním, sociálním nebo kulturním znevýhodněním</a:t>
            </a:r>
          </a:p>
          <a:p>
            <a:endParaRPr lang="cs-CZ" sz="2800" dirty="0"/>
          </a:p>
          <a:p>
            <a:r>
              <a:rPr lang="cs-CZ" sz="2800" dirty="0"/>
              <a:t>pro sociální podnik je stejně důležité dosahování zisku i zvýšení veřejného prospěchu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15434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Sociální encykliky katolické církve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800" dirty="0" err="1"/>
              <a:t>Populorum</a:t>
            </a:r>
            <a:r>
              <a:rPr lang="cs-CZ" sz="2800" dirty="0"/>
              <a:t> </a:t>
            </a:r>
            <a:r>
              <a:rPr lang="cs-CZ" sz="2800" dirty="0" err="1"/>
              <a:t>progressio</a:t>
            </a:r>
            <a:r>
              <a:rPr lang="cs-CZ" sz="2800" dirty="0"/>
              <a:t> Pavla VI. (1967): soukromé vlastnictví není nejvyšším a bezvýhradným právem; důležitá je celosvětová spolupráce, nelze se řídit pouze principy ekonomiky a volného obchodu</a:t>
            </a:r>
          </a:p>
          <a:p>
            <a:r>
              <a:rPr lang="cs-CZ" sz="2800" dirty="0"/>
              <a:t>Encykliky Jana Pavla II. z 80. a 90. let: cílem práce je člověk a ne naopak; práce má přednost před kapitálem; výrobní prostředky mají sloužit práci; zajištění osobního rozměru</a:t>
            </a:r>
          </a:p>
          <a:p>
            <a:r>
              <a:rPr lang="cs-CZ" sz="2800" dirty="0"/>
              <a:t>Další rozvíjení za pontifikátu Benedikta XVI. a především v současnosti za papeže Františka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06431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Historie sociální ekonomiky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2400" b="1" dirty="0"/>
              <a:t>V Česku dlouhá a bohatá tradice sociálního podnikání </a:t>
            </a:r>
          </a:p>
          <a:p>
            <a:r>
              <a:rPr lang="cs-CZ" sz="2400" dirty="0"/>
              <a:t>Už za habsburské říše byla česká kulturní, hospodářská a politická identita založena na dobrovolnických aktivitách občanské společnosti.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Aktivní činnost malých a středně velkých podniků, výrobních a spotřebních družstev, spolků, vzájemných či obecných záložen a družstevních kampeliček – dnes bychom to nazvali sdílenou ekonomikou.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 době velké hospodářské krize v průběhu 20. a 30. let 20. století úloha družstev a společností ještě posílila.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Tradice sociální ekonomiky byla přerušena totalitním vývojem v průběhu války a po roce 1948.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585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sociálního podnikání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cs-CZ" sz="4000" dirty="0"/>
            </a:br>
            <a:r>
              <a:rPr lang="cs-CZ" sz="4000" dirty="0"/>
              <a:t>Sociální </a:t>
            </a:r>
            <a:endParaRPr lang="cs-CZ" dirty="0"/>
          </a:p>
          <a:p>
            <a:pPr>
              <a:buFontTx/>
              <a:buChar char="-"/>
            </a:pPr>
            <a:r>
              <a:rPr lang="cs-CZ" sz="2400" dirty="0"/>
              <a:t>vzdělávání zaměstnanců a péče o zaměstnance</a:t>
            </a:r>
          </a:p>
          <a:p>
            <a:pPr>
              <a:buFontTx/>
              <a:buChar char="-"/>
            </a:pPr>
            <a:r>
              <a:rPr lang="cs-CZ" sz="2400" dirty="0"/>
              <a:t>sladění pracovního a osobního života</a:t>
            </a:r>
          </a:p>
          <a:p>
            <a:pPr>
              <a:buFontTx/>
              <a:buChar char="-"/>
            </a:pPr>
            <a:r>
              <a:rPr lang="cs-CZ" sz="2400" dirty="0"/>
              <a:t>zaměstnávání znevýhodněných osob – integrace do společnosti </a:t>
            </a:r>
          </a:p>
          <a:p>
            <a:pPr>
              <a:buFontTx/>
              <a:buChar char="-"/>
            </a:pPr>
            <a:r>
              <a:rPr lang="cs-CZ" sz="2400" dirty="0"/>
              <a:t>demokratické hodnoty a participativní management: zaměstnanci se vyjadřují ke strategickým dokumentům, mohou prezentovat své podněty a stížnosti</a:t>
            </a:r>
          </a:p>
          <a:p>
            <a:pPr>
              <a:buFontTx/>
              <a:buChar char="-"/>
            </a:pPr>
            <a:r>
              <a:rPr lang="cs-CZ" sz="2400" dirty="0"/>
              <a:t>rovné pracovní podmínky, stejná práva a povinnosti</a:t>
            </a:r>
          </a:p>
          <a:p>
            <a:pPr>
              <a:buFontTx/>
              <a:buChar char="-"/>
            </a:pPr>
            <a:r>
              <a:rPr lang="cs-CZ" sz="2400" dirty="0"/>
              <a:t>rovné odměňování mužů a žen za stejnou práci</a:t>
            </a:r>
          </a:p>
          <a:p>
            <a:pPr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71132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sociálního podnikání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4000" dirty="0"/>
              <a:t>Ekonomický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sz="2400" dirty="0"/>
              <a:t>rozvoj podniku a reinvestice zisku do inovací, vybavení podniku, zkvalitnění prostředí</a:t>
            </a:r>
          </a:p>
          <a:p>
            <a:pPr>
              <a:buFontTx/>
              <a:buChar char="-"/>
            </a:pPr>
            <a:r>
              <a:rPr lang="cs-CZ" sz="2400" dirty="0"/>
              <a:t>úspora veřejných prostředků</a:t>
            </a:r>
          </a:p>
          <a:p>
            <a:pPr>
              <a:buFontTx/>
              <a:buChar char="-"/>
            </a:pPr>
            <a:r>
              <a:rPr lang="cs-CZ" sz="2400" dirty="0"/>
              <a:t>kultivace podnikatelského prostředí</a:t>
            </a:r>
          </a:p>
          <a:p>
            <a:pPr>
              <a:buFontTx/>
              <a:buChar char="-"/>
            </a:pPr>
            <a:r>
              <a:rPr lang="cs-CZ" sz="2400" dirty="0"/>
              <a:t>aktivní politika zaměstnanosti a snižování nezaměstnanosti v regionu zaměstnáváním lidí ohrožených sociálním vyloučením</a:t>
            </a:r>
          </a:p>
          <a:p>
            <a:pPr>
              <a:buFontTx/>
              <a:buChar char="-"/>
            </a:pPr>
            <a:r>
              <a:rPr lang="cs-CZ" sz="2400" dirty="0"/>
              <a:t>pro neziskové organizace: finanční nezávislost na veřejných a soukromých institucí </a:t>
            </a:r>
          </a:p>
          <a:p>
            <a:pPr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2162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sociálního podnikání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cs-CZ" sz="4000" dirty="0"/>
            </a:br>
            <a:r>
              <a:rPr lang="cs-CZ" sz="4000" dirty="0"/>
              <a:t>Environmentální / Lokální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sz="2400" dirty="0"/>
              <a:t>uspokojování místních potřeb a využívání místních zdrojů</a:t>
            </a:r>
          </a:p>
          <a:p>
            <a:pPr>
              <a:buFontTx/>
              <a:buChar char="-"/>
            </a:pPr>
            <a:r>
              <a:rPr lang="cs-CZ" sz="2400" dirty="0"/>
              <a:t>podpora lokálních producentů, vstup do místních iniciativ a partnerství, spolupráce se státní správou a samosprávou a sociálními partnery</a:t>
            </a:r>
          </a:p>
          <a:p>
            <a:pPr>
              <a:buFontTx/>
              <a:buChar char="-"/>
            </a:pPr>
            <a:r>
              <a:rPr lang="cs-CZ" sz="2400" dirty="0"/>
              <a:t>vytváření komunit a sítí</a:t>
            </a:r>
          </a:p>
          <a:p>
            <a:pPr>
              <a:buFontTx/>
              <a:buChar char="-"/>
            </a:pPr>
            <a:r>
              <a:rPr lang="cs-CZ" sz="2400" dirty="0"/>
              <a:t>respekt k životnímu prostředí a místním tradicím</a:t>
            </a:r>
          </a:p>
          <a:p>
            <a:pPr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348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Právní zakotvení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cs-CZ" sz="4000" dirty="0"/>
            </a:br>
            <a:endParaRPr lang="cs-CZ" dirty="0"/>
          </a:p>
          <a:p>
            <a:r>
              <a:rPr lang="cs-CZ" sz="2400" dirty="0"/>
              <a:t>v legislativě ČR není sociální podnikání pevně zakotveno. Zatím byl vytvořen systém základních ukazatelů, podle něhož je sociální podnik definován, a to zejména z důvodu definování žadatele pro účely možného získání dotací z fondů EU.</a:t>
            </a:r>
            <a:br>
              <a:rPr lang="cs-CZ" sz="2400" dirty="0"/>
            </a:br>
            <a:endParaRPr lang="cs-CZ" sz="2400" dirty="0"/>
          </a:p>
          <a:p>
            <a:r>
              <a:rPr lang="cs-CZ" sz="2400" dirty="0"/>
              <a:t>sociální podnik naplňuje veřejně prospěšný cíl, který je formulován v zakládacích dokumentech</a:t>
            </a:r>
          </a:p>
          <a:p>
            <a:pPr>
              <a:buFontTx/>
              <a:buChar char="-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884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Povinné zaměstnávání postižených lidí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 fontAlgn="base">
              <a:buNone/>
            </a:pPr>
            <a:r>
              <a:rPr lang="cs-CZ" b="1" dirty="0"/>
              <a:t>Od 1.1.2002 je povinností zaměstnavatelů s více než 25 zaměstnanci zaměstnávat osoby se zdravotním postižením ve výši povinného podílu. Povinnost zaměstnavatelům ukládá zákon č. 435/2004 Sb.</a:t>
            </a:r>
            <a:endParaRPr lang="cs-CZ" dirty="0"/>
          </a:p>
          <a:p>
            <a:pPr fontAlgn="base"/>
            <a:r>
              <a:rPr lang="cs-CZ" dirty="0"/>
              <a:t>Povinný podíl zdravotně postižených osob zákon stanovuje ve výši 4 % z celkového počtu zaměstnanců (§ 81 odst. 1).</a:t>
            </a:r>
          </a:p>
          <a:p>
            <a:pPr marL="0" indent="0" fontAlgn="base">
              <a:buNone/>
            </a:pPr>
            <a:r>
              <a:rPr lang="cs-CZ" b="1" dirty="0"/>
              <a:t>Zákon dává podle § 81 odst. 2 zaměstnavateli tři možnosti plnění povinného podílu, které lze vzájemně kombinovat.</a:t>
            </a:r>
            <a:endParaRPr lang="cs-CZ" dirty="0"/>
          </a:p>
          <a:p>
            <a:pPr fontAlgn="base"/>
            <a:r>
              <a:rPr lang="cs-CZ" dirty="0"/>
              <a:t>1.Přímé zaměstnávání osoby se ZP. </a:t>
            </a:r>
          </a:p>
          <a:p>
            <a:pPr fontAlgn="base"/>
            <a:r>
              <a:rPr lang="cs-CZ" dirty="0"/>
              <a:t>2. Zákonným odvodem výši 2,5 násobku průměrné mzdy stanovené zvláštním právním předpisem.</a:t>
            </a:r>
          </a:p>
          <a:p>
            <a:pPr fontAlgn="base"/>
            <a:r>
              <a:rPr lang="cs-CZ" dirty="0"/>
              <a:t>3. Možnost započíst ekvivalent odebrané produkce (výrobků, služeb), který je možno považovat za tzv. </a:t>
            </a:r>
            <a:r>
              <a:rPr lang="cs-CZ" b="1" dirty="0"/>
              <a:t>„NÁHRADNÍ PLNĚNÍ“.</a:t>
            </a:r>
            <a:r>
              <a:rPr lang="cs-CZ" dirty="0"/>
              <a:t> Tento ekvivalent se stanovuje ve výši sedminásobku průměrné mzdy.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9100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153092-348A-4D96-9DB5-195530E29F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A4F8D2-CCAB-40DC-B905-D7C205A10C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33F8B6-1555-4772-B71A-F21F48E697C7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461c17e8-4211-4af9-a2dd-2e4f0aab68ea"/>
    <ds:schemaRef ds:uri="2d8a9ac4-60f6-4978-8be3-644856f48e08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1984</TotalTime>
  <Words>853</Words>
  <Application>Microsoft Office PowerPoint</Application>
  <PresentationFormat>Širokoúhlá obrazovka</PresentationFormat>
  <Paragraphs>114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Rockwell</vt:lpstr>
      <vt:lpstr>Rockwell Condensed</vt:lpstr>
      <vt:lpstr>Wingdings</vt:lpstr>
      <vt:lpstr>Dřevo</vt:lpstr>
      <vt:lpstr>Sociální podnikání</vt:lpstr>
      <vt:lpstr>O co jde aneb kapitalismus s lidskou tváří</vt:lpstr>
      <vt:lpstr>Sociální encykliky katolické církve</vt:lpstr>
      <vt:lpstr>Historie sociální ekonomiky</vt:lpstr>
      <vt:lpstr>Principy sociálního podnikání </vt:lpstr>
      <vt:lpstr>Principy sociálního podnikání </vt:lpstr>
      <vt:lpstr>Principy sociálního podnikání </vt:lpstr>
      <vt:lpstr>Právní zakotvení </vt:lpstr>
      <vt:lpstr>Povinné zaměstnávání postižených lidí</vt:lpstr>
      <vt:lpstr>Charita vs. sociální ekonomika</vt:lpstr>
      <vt:lpstr>odkazy</vt:lpstr>
      <vt:lpstr>Příklady sociálního podnikání</vt:lpstr>
      <vt:lpstr>Příklady sociálního podnikání</vt:lpstr>
      <vt:lpstr>Příklady sociálního podnikání</vt:lpstr>
      <vt:lpstr>Příklady sociálního podnikání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Petr Bruna (YMCA Praha)</cp:lastModifiedBy>
  <cp:revision>107</cp:revision>
  <dcterms:created xsi:type="dcterms:W3CDTF">2018-08-07T09:49:42Z</dcterms:created>
  <dcterms:modified xsi:type="dcterms:W3CDTF">2022-11-15T09:12:29Z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