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handoutMasterIdLst>
    <p:handoutMasterId r:id="rId15"/>
  </p:handoutMasterIdLst>
  <p:sldIdLst>
    <p:sldId id="256" r:id="rId5"/>
    <p:sldId id="288" r:id="rId6"/>
    <p:sldId id="289" r:id="rId7"/>
    <p:sldId id="290" r:id="rId8"/>
    <p:sldId id="291" r:id="rId9"/>
    <p:sldId id="294" r:id="rId10"/>
    <p:sldId id="296" r:id="rId11"/>
    <p:sldId id="292" r:id="rId12"/>
    <p:sldId id="295" r:id="rId13"/>
  </p:sldIdLst>
  <p:sldSz cx="12188825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DC8965-74E8-FE8C-EBBE-0D1CD93ADCC7}" v="20" dt="2022-03-29T06:36:05.039"/>
  </p1510:revLst>
</p1510:revInfo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599" autoAdjust="0"/>
  </p:normalViewPr>
  <p:slideViewPr>
    <p:cSldViewPr>
      <p:cViewPr varScale="1">
        <p:scale>
          <a:sx n="72" d="100"/>
          <a:sy n="72" d="100"/>
        </p:scale>
        <p:origin x="840" y="60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3090" y="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B87B419-BC17-4928-8827-4AF9528DB7CF}" type="datetime1">
              <a:rPr lang="cs-CZ" smtClean="0"/>
              <a:t>15.11.2022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9266998-3A37-4379-88DF-D935FD1389F2}" type="datetime1">
              <a:rPr lang="cs-CZ" noProof="0" smtClean="0"/>
              <a:t>15.11.2022</a:t>
            </a:fld>
            <a:endParaRPr lang="cs-CZ" noProof="0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1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171969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2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531232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3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3976633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4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42447403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5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0239505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6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749631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7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42170573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8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2922558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9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249342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256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8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9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0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1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2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3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4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5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6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7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8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9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0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1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2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3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4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5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6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7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8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9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0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1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2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3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4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5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6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7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8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9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0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1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2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3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4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5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6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7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8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9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0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1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2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3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4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5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6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7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8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9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0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1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2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3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4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5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6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7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8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9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0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1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2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3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4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5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6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7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8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9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0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1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2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3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4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5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6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7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8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9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0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1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2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3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4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5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6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7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8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9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0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1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2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3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4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5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6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7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8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9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0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1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2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3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4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5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6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7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8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9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0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1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2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3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4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5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6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7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8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9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</p:grp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Volný tvar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9" name="Volný tvar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0" name="Volný tvar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F0240E-2644-4602-90C1-03B5061596FD}" type="datetime1">
              <a:rPr lang="cs-CZ" smtClean="0"/>
              <a:t>15.11.2022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D6001D-7536-4198-838E-ABB3C60AF5ED}" type="datetime1">
              <a:rPr lang="cs-CZ" smtClean="0"/>
              <a:t>15.11.2022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6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3773BE-CA51-4BB6-964D-92D03065D833}" type="datetime1">
              <a:rPr lang="cs-CZ" smtClean="0"/>
              <a:t>15.11.2022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 rtl="0">
              <a:defRPr sz="4400" b="0" cap="none" baseline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255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7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8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9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0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1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2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3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4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5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6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7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8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9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0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1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2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3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4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5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6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7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8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9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0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1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2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3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4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5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6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7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8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9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0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1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2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3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4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5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6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7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8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9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0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1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2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3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4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5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6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7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8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9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0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1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2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3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4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5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6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7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8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9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0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1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2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3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4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5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6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7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8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9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0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1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2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3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4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5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6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7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8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9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0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1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2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3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4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5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6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7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8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9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0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1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2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3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4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5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6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7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8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9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0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1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2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3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4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5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6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7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8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9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0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1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2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3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4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5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6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7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8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561105-6129-42FD-B386-AB079E1BEFDA}" type="datetime1">
              <a:rPr lang="cs-CZ" smtClean="0"/>
              <a:t>15.11.2022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58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0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1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D27397-1DBD-40F5-9779-6C6BE7D95E7E}" type="datetime1">
              <a:rPr lang="cs-CZ" smtClean="0"/>
              <a:t>15.11.2022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60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Volný tvar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3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4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80D15D-A40A-486B-B999-68FF027EEBB3}" type="datetime1">
              <a:rPr lang="cs-CZ" smtClean="0"/>
              <a:t>15.11.2022</a:t>
            </a:fld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85" name="Zástupný symbol pro obsah 3"/>
          <p:cNvSpPr>
            <a:spLocks noGrp="1"/>
          </p:cNvSpPr>
          <p:nvPr>
            <p:ph sz="half" idx="13"/>
          </p:nvPr>
        </p:nvSpPr>
        <p:spPr>
          <a:xfrm>
            <a:off x="6246812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56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8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9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0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1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9C0E00-93B8-4BAD-99FC-1F0F2D7BB6A7}" type="datetime1">
              <a:rPr lang="cs-CZ" smtClean="0"/>
              <a:t>15.11.2022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6CF98A-888F-403E-91DB-97E25F400C56}" type="datetime1">
              <a:rPr lang="cs-CZ" smtClean="0"/>
              <a:t>15.11.2022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grpSp>
        <p:nvGrpSpPr>
          <p:cNvPr id="615" name="rámeček" descr="Rámečková grafika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Skupina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Skupina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Skupina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Skupina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Skupina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Skupina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968B31-1230-40C0-A68A-8A6DDD00B165}" type="datetime1">
              <a:rPr lang="cs-CZ" smtClean="0"/>
              <a:t>15.11.2022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obrázku 2" descr="Prázdný zástupný symbol pro přidání obrázku Klikněte na zástupný symbol a vyberte obrázek, který chcete přidat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/>
              <a:t>Kliknutím na ikonu přidáte obrázek.</a:t>
            </a:r>
            <a:endParaRPr lang="cs-CZ" dirty="0"/>
          </a:p>
        </p:txBody>
      </p:sp>
      <p:grpSp>
        <p:nvGrpSpPr>
          <p:cNvPr id="614" name="rámeček" descr="Rámečková grafika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Skupina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Skupina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Volný tvar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Skupina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Volný tvar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Skupina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Skupina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Volný tvar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Skupina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Volný tvar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3952F6-E026-4517-8859-A1976214B263}" type="datetime1">
              <a:rPr lang="cs-CZ" smtClean="0"/>
              <a:t>15.11.2022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cs-CZ" dirty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11ABFED-2CD6-47D3-BE33-C98A9E4583A4}" type="datetime1">
              <a:rPr lang="cs-CZ" noProof="0" smtClean="0"/>
              <a:t>15.11.2022</a:t>
            </a:fld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cs-CZ" noProof="0" smtClean="0"/>
              <a:pPr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cs-CZ" b="1" cap="all" dirty="0"/>
              <a:t>Rozpočet</a:t>
            </a:r>
            <a:br>
              <a:rPr lang="cs-CZ" b="1" cap="all" dirty="0"/>
            </a:br>
            <a:r>
              <a:rPr lang="cs-CZ" b="1" cap="all" dirty="0"/>
              <a:t>Realizační tým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>
            <a:normAutofit/>
          </a:bodyPr>
          <a:lstStyle/>
          <a:p>
            <a:r>
              <a:rPr lang="cs-CZ" dirty="0"/>
              <a:t>Rozpočet aneb Projektové aktivity vyjádřené v číslech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Všechny plánované náklady s projektem spojené. </a:t>
            </a:r>
          </a:p>
          <a:p>
            <a:pPr marL="0" indent="0">
              <a:buNone/>
            </a:pPr>
            <a:r>
              <a:rPr lang="cs-CZ" dirty="0"/>
              <a:t>Všechny výstupy musí být měřitelné a spočitatelné. </a:t>
            </a:r>
          </a:p>
          <a:p>
            <a:pPr marL="0" indent="0">
              <a:buNone/>
            </a:pPr>
            <a:r>
              <a:rPr lang="cs-CZ" dirty="0"/>
              <a:t>Postupná kontrola výdajů a čerpání. </a:t>
            </a:r>
          </a:p>
          <a:p>
            <a:pPr marL="0" indent="0">
              <a:buNone/>
            </a:pPr>
            <a:r>
              <a:rPr lang="cs-CZ" dirty="0"/>
              <a:t>Uznatelné a neuznatelné náklady.</a:t>
            </a:r>
          </a:p>
          <a:p>
            <a:pPr marL="0" indent="0">
              <a:buNone/>
            </a:pPr>
            <a:r>
              <a:rPr lang="cs-CZ" dirty="0"/>
              <a:t>Obecně rozlišení na </a:t>
            </a:r>
          </a:p>
          <a:p>
            <a:r>
              <a:rPr lang="cs-CZ" dirty="0"/>
              <a:t>osobní a provozní náklady</a:t>
            </a:r>
          </a:p>
          <a:p>
            <a:r>
              <a:rPr lang="cs-CZ" dirty="0"/>
              <a:t>přímé (vše související s přímou prací pro klienty) a nepřímé náklady (zajištění zázemí, propagace, vzdělávání)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349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Rozpočet / Osobní náklady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cs-CZ" dirty="0">
                <a:ea typeface="+mn-lt"/>
                <a:cs typeface="+mn-lt"/>
              </a:rPr>
              <a:t>Co tam vše patří:</a:t>
            </a:r>
          </a:p>
          <a:p>
            <a:pPr>
              <a:buFont typeface="Arial"/>
              <a:buChar char="▪"/>
            </a:pPr>
            <a:r>
              <a:rPr lang="cs-CZ" dirty="0">
                <a:ea typeface="+mn-lt"/>
                <a:cs typeface="+mn-lt"/>
              </a:rPr>
              <a:t>Pracovníci</a:t>
            </a:r>
            <a:r>
              <a:rPr lang="cs-CZ" dirty="0"/>
              <a:t> v přímé (např. sociální, pedagogický pracovník) a nepřímé práci (např. účetní a vůbec administrativa)</a:t>
            </a:r>
          </a:p>
          <a:p>
            <a:r>
              <a:rPr lang="cs-CZ" dirty="0"/>
              <a:t>Mzdové náklady na pracovní poměr + odvody</a:t>
            </a:r>
          </a:p>
          <a:p>
            <a:r>
              <a:rPr lang="cs-CZ" dirty="0"/>
              <a:t>DPP alias dohoda: max. 300 hod. ročně / do 10 tis. Kč měsíčně bez odvodů</a:t>
            </a:r>
          </a:p>
          <a:p>
            <a:r>
              <a:rPr lang="cs-CZ" dirty="0"/>
              <a:t>DPČ: max. do 0,5 úvazku / do 2 500 Kč měsíčně bez odvodů</a:t>
            </a:r>
          </a:p>
          <a:p>
            <a:r>
              <a:rPr lang="cs-CZ" dirty="0"/>
              <a:t>Zákonná pojištění</a:t>
            </a:r>
          </a:p>
          <a:p>
            <a:r>
              <a:rPr lang="cs-CZ" dirty="0"/>
              <a:t>Práce na fakturu se bere jako služba!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6442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Rozpočet / Provozní náklady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Materiálové náklady</a:t>
            </a:r>
          </a:p>
          <a:p>
            <a:r>
              <a:rPr lang="cs-CZ" dirty="0"/>
              <a:t>Programový materiál </a:t>
            </a:r>
          </a:p>
          <a:p>
            <a:r>
              <a:rPr lang="cs-CZ" dirty="0"/>
              <a:t>Kancelářské potřeby</a:t>
            </a:r>
          </a:p>
          <a:p>
            <a:r>
              <a:rPr lang="cs-CZ" dirty="0"/>
              <a:t>Hygienické potřeby</a:t>
            </a:r>
          </a:p>
          <a:p>
            <a:r>
              <a:rPr lang="cs-CZ" dirty="0"/>
              <a:t>Spotřební materiál</a:t>
            </a:r>
          </a:p>
          <a:p>
            <a:r>
              <a:rPr lang="cs-CZ" dirty="0"/>
              <a:t>Vybavení / počítače / software</a:t>
            </a:r>
          </a:p>
          <a:p>
            <a:r>
              <a:rPr lang="cs-CZ" dirty="0"/>
              <a:t>Potraviny / občerstvení </a:t>
            </a:r>
          </a:p>
          <a:p>
            <a:r>
              <a:rPr lang="cs-CZ" dirty="0"/>
              <a:t>Dlouhodobý hmotný / nehmotný investiční materiál</a:t>
            </a:r>
          </a:p>
        </p:txBody>
      </p:sp>
    </p:spTree>
    <p:extLst>
      <p:ext uri="{BB962C8B-B14F-4D97-AF65-F5344CB8AC3E}">
        <p14:creationId xmlns:p14="http://schemas.microsoft.com/office/powerpoint/2010/main" val="2268235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Rozpočet / Provozní náklady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Nemateriálové náklady - Služby</a:t>
            </a:r>
          </a:p>
          <a:p>
            <a:r>
              <a:rPr lang="cs-CZ" dirty="0"/>
              <a:t>Grafika</a:t>
            </a:r>
          </a:p>
          <a:p>
            <a:r>
              <a:rPr lang="cs-CZ" dirty="0"/>
              <a:t>IT</a:t>
            </a:r>
          </a:p>
          <a:p>
            <a:r>
              <a:rPr lang="cs-CZ" dirty="0"/>
              <a:t>Cestovní náklady (klientů)</a:t>
            </a:r>
          </a:p>
          <a:p>
            <a:r>
              <a:rPr lang="cs-CZ" dirty="0"/>
              <a:t>Ubytování (klientů)</a:t>
            </a:r>
          </a:p>
          <a:p>
            <a:r>
              <a:rPr lang="cs-CZ" dirty="0"/>
              <a:t>Školení / supervize</a:t>
            </a:r>
          </a:p>
          <a:p>
            <a:r>
              <a:rPr lang="cs-CZ" dirty="0"/>
              <a:t>Catering</a:t>
            </a:r>
          </a:p>
          <a:p>
            <a:r>
              <a:rPr lang="cs-CZ" dirty="0"/>
              <a:t>+ cokoli na IČO neboli nákup služeb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441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Rozpočet / Provozní náklady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Nemateriálové náklady - Ostatní služby</a:t>
            </a:r>
          </a:p>
          <a:p>
            <a:r>
              <a:rPr lang="cs-CZ" dirty="0"/>
              <a:t>Nájem</a:t>
            </a:r>
          </a:p>
          <a:p>
            <a:r>
              <a:rPr lang="cs-CZ" dirty="0"/>
              <a:t>Elektřina</a:t>
            </a:r>
          </a:p>
          <a:p>
            <a:r>
              <a:rPr lang="cs-CZ" dirty="0"/>
              <a:t>Plyn</a:t>
            </a:r>
          </a:p>
          <a:p>
            <a:r>
              <a:rPr lang="cs-CZ" dirty="0"/>
              <a:t>Vodné / stočné</a:t>
            </a:r>
          </a:p>
          <a:p>
            <a:r>
              <a:rPr lang="cs-CZ" dirty="0"/>
              <a:t>Opravy / údržba</a:t>
            </a:r>
          </a:p>
          <a:p>
            <a:r>
              <a:rPr lang="cs-CZ" dirty="0"/>
              <a:t>Poštovné / telefony / ostatní spoje (internet, televize)</a:t>
            </a:r>
          </a:p>
          <a:p>
            <a:r>
              <a:rPr lang="cs-CZ" dirty="0"/>
              <a:t>Cestovní náklady (pracovníků)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2890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Rozpočet v tabulce 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8179165"/>
              </p:ext>
            </p:extLst>
          </p:nvPr>
        </p:nvGraphicFramePr>
        <p:xfrm>
          <a:off x="477787" y="1905000"/>
          <a:ext cx="10873209" cy="28921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304257">
                  <a:extLst>
                    <a:ext uri="{9D8B030D-6E8A-4147-A177-3AD203B41FA5}">
                      <a16:colId xmlns:a16="http://schemas.microsoft.com/office/drawing/2014/main" val="2574938114"/>
                    </a:ext>
                  </a:extLst>
                </a:gridCol>
                <a:gridCol w="2104842">
                  <a:extLst>
                    <a:ext uri="{9D8B030D-6E8A-4147-A177-3AD203B41FA5}">
                      <a16:colId xmlns:a16="http://schemas.microsoft.com/office/drawing/2014/main" val="1339787762"/>
                    </a:ext>
                  </a:extLst>
                </a:gridCol>
                <a:gridCol w="2114826">
                  <a:extLst>
                    <a:ext uri="{9D8B030D-6E8A-4147-A177-3AD203B41FA5}">
                      <a16:colId xmlns:a16="http://schemas.microsoft.com/office/drawing/2014/main" val="1769501164"/>
                    </a:ext>
                  </a:extLst>
                </a:gridCol>
                <a:gridCol w="2537081">
                  <a:extLst>
                    <a:ext uri="{9D8B030D-6E8A-4147-A177-3AD203B41FA5}">
                      <a16:colId xmlns:a16="http://schemas.microsoft.com/office/drawing/2014/main" val="1677864673"/>
                    </a:ext>
                  </a:extLst>
                </a:gridCol>
                <a:gridCol w="1812203">
                  <a:extLst>
                    <a:ext uri="{9D8B030D-6E8A-4147-A177-3AD203B41FA5}">
                      <a16:colId xmlns:a16="http://schemas.microsoft.com/office/drawing/2014/main" val="1848848941"/>
                    </a:ext>
                  </a:extLst>
                </a:gridCol>
              </a:tblGrid>
              <a:tr h="482025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Položka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Položkový náklad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Jednotka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Čerpání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7166633"/>
                  </a:ext>
                </a:extLst>
              </a:tr>
              <a:tr h="482025">
                <a:tc>
                  <a:txBody>
                    <a:bodyPr/>
                    <a:lstStyle/>
                    <a:p>
                      <a:r>
                        <a:rPr lang="cs-CZ" dirty="0"/>
                        <a:t>Nájem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1786198"/>
                  </a:ext>
                </a:extLst>
              </a:tr>
              <a:tr h="482025">
                <a:tc>
                  <a:txBody>
                    <a:bodyPr/>
                    <a:lstStyle/>
                    <a:p>
                      <a:r>
                        <a:rPr lang="cs-CZ" dirty="0"/>
                        <a:t>Koordinátor</a:t>
                      </a:r>
                      <a:r>
                        <a:rPr lang="cs-CZ" baseline="0" dirty="0"/>
                        <a:t> DPP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24329"/>
                  </a:ext>
                </a:extLst>
              </a:tr>
              <a:tr h="482025">
                <a:tc>
                  <a:txBody>
                    <a:bodyPr/>
                    <a:lstStyle/>
                    <a:p>
                      <a:r>
                        <a:rPr lang="cs-CZ" dirty="0"/>
                        <a:t>Programový</a:t>
                      </a:r>
                      <a:r>
                        <a:rPr lang="cs-CZ" baseline="0" dirty="0"/>
                        <a:t> materiál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690400"/>
                  </a:ext>
                </a:extLst>
              </a:tr>
              <a:tr h="482025">
                <a:tc>
                  <a:txBody>
                    <a:bodyPr/>
                    <a:lstStyle/>
                    <a:p>
                      <a:r>
                        <a:rPr lang="cs-CZ" dirty="0"/>
                        <a:t>Úklid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9503136"/>
                  </a:ext>
                </a:extLst>
              </a:tr>
              <a:tr h="482025">
                <a:tc>
                  <a:txBody>
                    <a:bodyPr/>
                    <a:lstStyle/>
                    <a:p>
                      <a:r>
                        <a:rPr lang="cs-CZ" dirty="0"/>
                        <a:t>Metodik IČO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300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168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Realizační tým aneb Projektové aktivity delegované lidem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Kdo vše může být v realizačním týmu (nejde samozřejmě o úplný výčet), ať už na dobrovolnické spolupráci / na DPP, DPČ/ pracovní poměr / na IČO</a:t>
            </a:r>
          </a:p>
          <a:p>
            <a:r>
              <a:rPr lang="cs-CZ" dirty="0"/>
              <a:t>Projektový koordinátor</a:t>
            </a:r>
          </a:p>
          <a:p>
            <a:r>
              <a:rPr lang="cs-CZ" dirty="0"/>
              <a:t>Finanční manažer / Účetní </a:t>
            </a:r>
          </a:p>
          <a:p>
            <a:r>
              <a:rPr lang="cs-CZ" dirty="0"/>
              <a:t>Odborný poradce (např. terapeut, právník, architekt, zahradník atd.)</a:t>
            </a:r>
          </a:p>
          <a:p>
            <a:r>
              <a:rPr lang="cs-CZ" dirty="0"/>
              <a:t>Lektor</a:t>
            </a:r>
          </a:p>
          <a:p>
            <a:r>
              <a:rPr lang="cs-CZ" dirty="0"/>
              <a:t>Propagace a komunikace (sociální sítě, grafika)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5556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Realizační tým aneb Projektové aktivity delegované lidem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Kdo vše může být v realizačním týmu (nejde samozřejmě o úplný výčet), ať </a:t>
            </a:r>
            <a:r>
              <a:rPr lang="cs-CZ"/>
              <a:t>už na </a:t>
            </a:r>
            <a:r>
              <a:rPr lang="cs-CZ" dirty="0"/>
              <a:t>dobrovolnické spolupráci / na DPP, DPČ/ pracovní poměr / na IČO</a:t>
            </a:r>
          </a:p>
          <a:p>
            <a:r>
              <a:rPr lang="cs-CZ" dirty="0"/>
              <a:t>Fundraiser</a:t>
            </a:r>
          </a:p>
          <a:p>
            <a:r>
              <a:rPr lang="cs-CZ" dirty="0"/>
              <a:t>Webmaster  / IT </a:t>
            </a:r>
          </a:p>
          <a:p>
            <a:r>
              <a:rPr lang="cs-CZ" dirty="0"/>
              <a:t>Projektant / stavební dozor</a:t>
            </a:r>
          </a:p>
          <a:p>
            <a:r>
              <a:rPr lang="cs-CZ" dirty="0"/>
              <a:t>Metodik / </a:t>
            </a:r>
            <a:r>
              <a:rPr lang="cs-CZ" dirty="0" err="1"/>
              <a:t>facilitátor</a:t>
            </a:r>
            <a:endParaRPr lang="cs-CZ" dirty="0"/>
          </a:p>
          <a:p>
            <a:r>
              <a:rPr lang="cs-CZ" dirty="0"/>
              <a:t>Zajištění aktivit</a:t>
            </a:r>
          </a:p>
          <a:p>
            <a:r>
              <a:rPr lang="cs-CZ" dirty="0"/>
              <a:t>Atd.</a:t>
            </a:r>
          </a:p>
        </p:txBody>
      </p:sp>
    </p:spTree>
    <p:extLst>
      <p:ext uri="{BB962C8B-B14F-4D97-AF65-F5344CB8AC3E}">
        <p14:creationId xmlns:p14="http://schemas.microsoft.com/office/powerpoint/2010/main" val="2448607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kolní tabule 16×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468_TF02804846_TF02804846.potx" id="{005EA556-7603-4DCA-8FBA-2A59F4AE3DC3}" vid="{2132900D-5C97-4D58-8FB2-3A3375348E90}"/>
    </a:ext>
  </a:extLst>
</a:theme>
</file>

<file path=ppt/theme/theme2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120D28A4FCBE4EAD7613A690AE0F10" ma:contentTypeVersion="12" ma:contentTypeDescription="Vytvoří nový dokument" ma:contentTypeScope="" ma:versionID="35ba7b8b8ec1e0f928205205939f544c">
  <xsd:schema xmlns:xsd="http://www.w3.org/2001/XMLSchema" xmlns:xs="http://www.w3.org/2001/XMLSchema" xmlns:p="http://schemas.microsoft.com/office/2006/metadata/properties" xmlns:ns2="2d8a9ac4-60f6-4978-8be3-644856f48e08" xmlns:ns3="461c17e8-4211-4af9-a2dd-2e4f0aab68ea" targetNamespace="http://schemas.microsoft.com/office/2006/metadata/properties" ma:root="true" ma:fieldsID="0ea73b61b4864cf2554a9ccfb0f4c4c5" ns2:_="" ns3:_="">
    <xsd:import namespace="2d8a9ac4-60f6-4978-8be3-644856f48e08"/>
    <xsd:import namespace="461c17e8-4211-4af9-a2dd-2e4f0aab68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a9ac4-60f6-4978-8be3-644856f48e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c17e8-4211-4af9-a2dd-2e4f0aab68e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2435A2-9276-4A87-878C-E95389B30D6B}">
  <ds:schemaRefs>
    <ds:schemaRef ds:uri="http://schemas.microsoft.com/office/2006/metadata/properties"/>
    <ds:schemaRef ds:uri="2d8a9ac4-60f6-4978-8be3-644856f48e08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461c17e8-4211-4af9-a2dd-2e4f0aab68ea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E0F6E14-FE7C-4E1A-9870-CD8A241A25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EC567AE-F2B4-4B86-9E25-1F72A5E11D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8a9ac4-60f6-4978-8be3-644856f48e08"/>
    <ds:schemaRef ds:uri="461c17e8-4211-4af9-a2dd-2e4f0aab68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s designem školní tabule (širokoúhlá)</Template>
  <TotalTime>869</TotalTime>
  <Words>480</Words>
  <Application>Microsoft Office PowerPoint</Application>
  <PresentationFormat>Vlastní</PresentationFormat>
  <Paragraphs>104</Paragraphs>
  <Slides>9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Consolas</vt:lpstr>
      <vt:lpstr>Corbel</vt:lpstr>
      <vt:lpstr>Školní tabule 16×9</vt:lpstr>
      <vt:lpstr>Rozpočet Realizační tým</vt:lpstr>
      <vt:lpstr>Rozpočet aneb Projektové aktivity vyjádřené v číslech</vt:lpstr>
      <vt:lpstr>Rozpočet / Osobní náklady</vt:lpstr>
      <vt:lpstr>Rozpočet / Provozní náklady</vt:lpstr>
      <vt:lpstr>Rozpočet / Provozní náklady</vt:lpstr>
      <vt:lpstr>Rozpočet / Provozní náklady</vt:lpstr>
      <vt:lpstr>Rozpočet v tabulce </vt:lpstr>
      <vt:lpstr>Realizační tým aneb Projektové aktivity delegované lidem</vt:lpstr>
      <vt:lpstr>Realizační tým aneb Projektové aktivity delegované lidem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Projektové činnosti, harmonogram, rizika</dc:title>
  <dc:creator>Lucie Michalová</dc:creator>
  <cp:lastModifiedBy>Petr Bruna (YMCA Praha)</cp:lastModifiedBy>
  <cp:revision>132</cp:revision>
  <dcterms:created xsi:type="dcterms:W3CDTF">2018-09-22T16:38:25Z</dcterms:created>
  <dcterms:modified xsi:type="dcterms:W3CDTF">2022-11-15T08:45:51Z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0x01010070120D28A4FCBE4EAD7613A690AE0F10</vt:lpwstr>
  </property>
</Properties>
</file>