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88" r:id="rId6"/>
    <p:sldId id="292" r:id="rId7"/>
    <p:sldId id="275" r:id="rId8"/>
    <p:sldId id="281" r:id="rId9"/>
    <p:sldId id="291" r:id="rId10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50140C-025A-FFA0-161B-F6157231E366}" v="53" dt="2022-03-28T20:08:46.557"/>
    <p1510:client id="{BA72B658-E10D-7F1C-CEC6-CE0916F71D4D}" v="148" dt="2022-03-29T07:10:26.900"/>
    <p1510:client id="{BC320280-8A55-A5F6-0843-F494F494E174}" v="417" dt="2022-03-29T06:14:27.617"/>
    <p1510:client id="{CCE9FE96-777F-0A62-0D27-31D0408FA443}" v="3" dt="2022-03-29T14:00:31.781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9" autoAdjust="0"/>
  </p:normalViewPr>
  <p:slideViewPr>
    <p:cSldViewPr>
      <p:cViewPr varScale="1">
        <p:scale>
          <a:sx n="108" d="100"/>
          <a:sy n="108" d="100"/>
        </p:scale>
        <p:origin x="714" y="9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05.10.2022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05.10.2022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232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78277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První </a:t>
            </a:r>
            <a:r>
              <a:rPr lang="cs-CZ" dirty="0" err="1"/>
              <a:t>Ganttův</a:t>
            </a:r>
            <a:r>
              <a:rPr lang="cs-CZ" dirty="0"/>
              <a:t> diagram vznikl v roce 1896 – jak jsou </a:t>
            </a:r>
            <a:r>
              <a:rPr lang="cs-CZ" dirty="0" err="1"/>
              <a:t>ganntovy</a:t>
            </a:r>
            <a:r>
              <a:rPr lang="cs-CZ" dirty="0"/>
              <a:t> diagramy staré? Navrhl ho Polák Karol </a:t>
            </a:r>
            <a:r>
              <a:rPr lang="cs-CZ" dirty="0" err="1"/>
              <a:t>Adamiecki</a:t>
            </a:r>
            <a:r>
              <a:rPr lang="cs-CZ" dirty="0"/>
              <a:t>, ale nebylo mu to připsáno, tak se diagramy jmenují podle Američana Henryho L. </a:t>
            </a:r>
            <a:r>
              <a:rPr lang="cs-CZ" dirty="0" err="1"/>
              <a:t>Gantta</a:t>
            </a:r>
            <a:r>
              <a:rPr lang="cs-CZ" dirty="0"/>
              <a:t>, který diagram znovu/objevil před 1. světovou válkou.</a:t>
            </a:r>
          </a:p>
          <a:p>
            <a:r>
              <a:rPr lang="cs-CZ" dirty="0"/>
              <a:t>S vývojem IT byly </a:t>
            </a:r>
            <a:r>
              <a:rPr lang="cs-CZ" dirty="0" err="1"/>
              <a:t>Ganttovy</a:t>
            </a:r>
            <a:r>
              <a:rPr lang="cs-CZ" dirty="0"/>
              <a:t> diagramy vylepšovány a upravovány, dnes mohou tedy znázornit více a lépe než původně (například i vzájemné vztahy mezi činnostmi…).</a:t>
            </a:r>
          </a:p>
          <a:p>
            <a:r>
              <a:rPr lang="cs-CZ" dirty="0"/>
              <a:t>Ačkoliv jsou dnes považovány za běžnou formu grafického znázornění, v době svého vzniku byly </a:t>
            </a:r>
            <a:r>
              <a:rPr lang="cs-CZ" dirty="0" err="1"/>
              <a:t>Ganttovy</a:t>
            </a:r>
            <a:r>
              <a:rPr lang="cs-CZ" dirty="0"/>
              <a:t> diagramy považovány za revoluční.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06396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Pro velmi rizikové projekty je obvyklý počet rizik 50-100. U méně rizikových projektů je počet rizik menší než 10 nebo do 20.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60595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Pro velmi rizikové projekty je obvyklý počet rizik 50-100. U méně rizikových projektů je počet rizik menší než 10 nebo do 20.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6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7146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05.10.2022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05.10.2022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05.10.2022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05.10.2022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05.10.2022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05.10.2022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05.10.2022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05.10.2022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05.10.2022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05.10.2022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05.10.2022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ktoverizenisucha.blogspot.com/2018/01/ganttuv-diagram-projektu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cs-CZ" b="1" cap="all" dirty="0"/>
              <a:t>Projektové aktivity, harmonogram, rizika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Co jsou a nejsou projektové aktivity?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772816"/>
            <a:ext cx="10297144" cy="43993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Veškerá činnost vedoucí k naplnění projektu</a:t>
            </a:r>
            <a:br>
              <a:rPr lang="cs-CZ" dirty="0"/>
            </a:br>
            <a:endParaRPr lang="cs-CZ" dirty="0"/>
          </a:p>
          <a:p>
            <a:r>
              <a:rPr lang="cs-CZ" dirty="0"/>
              <a:t>NEJSOU PROJEKTOVÉ AKTIVITY: program akce / popis kurzu / popis metody</a:t>
            </a:r>
            <a:br>
              <a:rPr lang="cs-CZ" dirty="0"/>
            </a:br>
            <a:endParaRPr lang="cs-CZ" dirty="0"/>
          </a:p>
          <a:p>
            <a:r>
              <a:rPr lang="cs-CZ" dirty="0"/>
              <a:t>Vhodné si rovnou psát k jednotlivé aktivitě časovou dotaci a odpovědného člověka, dá vám to informaci, kdo a za jak dlouho udělá danou věc</a:t>
            </a:r>
          </a:p>
          <a:p>
            <a:endParaRPr lang="cs-CZ" dirty="0"/>
          </a:p>
          <a:p>
            <a:pPr marL="0" indent="0">
              <a:buNone/>
            </a:pPr>
            <a:br>
              <a:rPr lang="cs-CZ" dirty="0"/>
            </a:b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4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Co jsou a nejsou projektové aktivity?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772816"/>
            <a:ext cx="10297144" cy="439938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cs-CZ" dirty="0"/>
          </a:p>
          <a:p>
            <a:pPr marL="0" indent="0">
              <a:buNone/>
            </a:pPr>
            <a:br>
              <a:rPr lang="cs-CZ" dirty="0"/>
            </a:b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582165"/>
              </p:ext>
            </p:extLst>
          </p:nvPr>
        </p:nvGraphicFramePr>
        <p:xfrm>
          <a:off x="1413892" y="1988840"/>
          <a:ext cx="9577064" cy="444475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664268">
                  <a:extLst>
                    <a:ext uri="{9D8B030D-6E8A-4147-A177-3AD203B41FA5}">
                      <a16:colId xmlns:a16="http://schemas.microsoft.com/office/drawing/2014/main" val="1818888891"/>
                    </a:ext>
                  </a:extLst>
                </a:gridCol>
                <a:gridCol w="3665118">
                  <a:extLst>
                    <a:ext uri="{9D8B030D-6E8A-4147-A177-3AD203B41FA5}">
                      <a16:colId xmlns:a16="http://schemas.microsoft.com/office/drawing/2014/main" val="3082684162"/>
                    </a:ext>
                  </a:extLst>
                </a:gridCol>
                <a:gridCol w="2247678">
                  <a:extLst>
                    <a:ext uri="{9D8B030D-6E8A-4147-A177-3AD203B41FA5}">
                      <a16:colId xmlns:a16="http://schemas.microsoft.com/office/drawing/2014/main" val="4182171612"/>
                    </a:ext>
                  </a:extLst>
                </a:gridCol>
              </a:tblGrid>
              <a:tr h="54892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Aktivita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Časová dotace v hodinách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Odpovědnost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726231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prostoru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051141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Výběr lektorů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83821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Vypracování metodiky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Metodik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374800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Přihlášky a komunikace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09413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Nákup materiálu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Pečující osoby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94744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</a:t>
                      </a:r>
                      <a:r>
                        <a:rPr lang="cs-CZ" baseline="0" dirty="0"/>
                        <a:t> výletů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Koordinátor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597783"/>
                  </a:ext>
                </a:extLst>
              </a:tr>
              <a:tr h="5565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Úklid prostoru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Úklidová firma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492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031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7AAAFA-308A-4E6F-A0CC-D6045FDC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12188824" cy="92211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ČASOVÝ HARMONOGRAM PROJEKTU:GANTTOVY DIAGRAMY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C5CD-D318-4296-85C6-7D4C95A2A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2" y="1905000"/>
            <a:ext cx="11449272" cy="467836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aneb Naplánování projektových aktivit v čase</a:t>
            </a: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endParaRPr lang="cs-CZ" u="sng" dirty="0">
              <a:hlinkClick r:id="rId3"/>
            </a:endParaRPr>
          </a:p>
          <a:p>
            <a:r>
              <a:rPr lang="cs-CZ" u="sng" dirty="0">
                <a:hlinkClick r:id="rId3"/>
              </a:rPr>
              <a:t>http://projektoverizenisucha.blogspot.com/2018/01/ganttuv-diagram-projektu.html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5E80DD-B772-4366-8A87-9E9FA2BB5B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980" y="2391915"/>
            <a:ext cx="7552365" cy="341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C04F4-F59F-4E2A-9C62-1D78423F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projektových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1CF08-D02D-4BEB-93BB-C45D50BA5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658379"/>
            <a:ext cx="10945216" cy="51989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Riziko je jakákoli </a:t>
            </a:r>
            <a:r>
              <a:rPr lang="cs-CZ" b="1" dirty="0">
                <a:ea typeface="+mn-lt"/>
                <a:cs typeface="+mn-lt"/>
              </a:rPr>
              <a:t>nejistá událost</a:t>
            </a:r>
            <a:r>
              <a:rPr lang="cs-CZ" dirty="0">
                <a:ea typeface="+mn-lt"/>
                <a:cs typeface="+mn-lt"/>
              </a:rPr>
              <a:t>, která má </a:t>
            </a:r>
            <a:r>
              <a:rPr lang="cs-CZ" b="1" dirty="0">
                <a:ea typeface="+mn-lt"/>
                <a:cs typeface="+mn-lt"/>
              </a:rPr>
              <a:t>pozitivní nebo negativní </a:t>
            </a:r>
            <a:r>
              <a:rPr lang="cs-CZ" dirty="0">
                <a:ea typeface="+mn-lt"/>
                <a:cs typeface="+mn-lt"/>
              </a:rPr>
              <a:t>dopad na cíle projektu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Tradiční rizika: nevhodné počasí, málo/moc účastníků, málo/moc pracovníků</a:t>
            </a:r>
          </a:p>
          <a:p>
            <a:r>
              <a:rPr lang="cs-CZ" dirty="0"/>
              <a:t>Nástroje na identifikaci rizik: brainstorming + SWOT analýza: projektový nástroj, který </a:t>
            </a:r>
            <a:r>
              <a:rPr lang="cs-CZ" dirty="0">
                <a:ea typeface="+mn-lt"/>
                <a:cs typeface="+mn-lt"/>
              </a:rPr>
              <a:t>pomáhá identifikovat kvalitu organizace/projektu a dopady vnějších vlivů</a:t>
            </a:r>
            <a:endParaRPr lang="en-US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NEJDŮLEŽITĚJŠÍ: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</a:rPr>
              <a:t>Co udělat, aby se riziko </a:t>
            </a:r>
            <a:br>
              <a:rPr lang="cs-CZ" dirty="0">
                <a:ea typeface="+mn-lt"/>
                <a:cs typeface="+mn-lt"/>
              </a:rPr>
            </a:br>
            <a:r>
              <a:rPr lang="cs-CZ" dirty="0">
                <a:ea typeface="+mn-lt"/>
                <a:cs typeface="+mn-lt"/>
              </a:rPr>
              <a:t>zmírnilo? Jaká opatření?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A07B34CF-DF72-D7B4-0187-9373DDFDB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511758"/>
              </p:ext>
            </p:extLst>
          </p:nvPr>
        </p:nvGraphicFramePr>
        <p:xfrm>
          <a:off x="4294212" y="4005064"/>
          <a:ext cx="7743075" cy="232160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581025">
                  <a:extLst>
                    <a:ext uri="{9D8B030D-6E8A-4147-A177-3AD203B41FA5}">
                      <a16:colId xmlns:a16="http://schemas.microsoft.com/office/drawing/2014/main" val="2668267375"/>
                    </a:ext>
                  </a:extLst>
                </a:gridCol>
                <a:gridCol w="2581025">
                  <a:extLst>
                    <a:ext uri="{9D8B030D-6E8A-4147-A177-3AD203B41FA5}">
                      <a16:colId xmlns:a16="http://schemas.microsoft.com/office/drawing/2014/main" val="3546345791"/>
                    </a:ext>
                  </a:extLst>
                </a:gridCol>
                <a:gridCol w="2581025">
                  <a:extLst>
                    <a:ext uri="{9D8B030D-6E8A-4147-A177-3AD203B41FA5}">
                      <a16:colId xmlns:a16="http://schemas.microsoft.com/office/drawing/2014/main" val="4109008480"/>
                    </a:ext>
                  </a:extLst>
                </a:gridCol>
              </a:tblGrid>
              <a:tr h="380590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Vnitřní prostředí​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Silné stránky​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Slabé stránky​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489036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Jedinečnost, zkušenosti​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Slabé procesy​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404442"/>
                  </a:ext>
                </a:extLst>
              </a:tr>
              <a:tr h="380590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Tradice, známá značka​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Špatná komunikace​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496758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Vnější prostředí​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Příležitosti 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Hrozby​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131936"/>
                  </a:ext>
                </a:extLst>
              </a:tr>
              <a:tr h="393277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Socioekonomické změny​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Politická nestabilita​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54082"/>
                  </a:ext>
                </a:extLst>
              </a:tr>
              <a:tr h="380590">
                <a:tc>
                  <a:txBody>
                    <a:bodyPr/>
                    <a:lstStyle/>
                    <a:p>
                      <a:pPr algn="l" rtl="0" fontAlgn="auto"/>
                      <a:r>
                        <a:rPr lang="cs-CZ" dirty="0">
                          <a:effectLst/>
                        </a:rPr>
                        <a:t>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Demografické změny​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dirty="0">
                          <a:effectLst/>
                        </a:rPr>
                        <a:t>Nová legislativa​</a:t>
                      </a:r>
                      <a:endParaRPr lang="cs-CZ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79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70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C04F4-F59F-4E2A-9C62-1D78423F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projektových rizik a jak jim předcházet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1CF08-D02D-4BEB-93BB-C45D50BA5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658379"/>
            <a:ext cx="10945216" cy="51989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buNone/>
            </a:pPr>
            <a:r>
              <a:rPr lang="cs-CZ" dirty="0"/>
              <a:t>Co může být ohrožující v samotném programu / jaký může nastat scénář a jak lze na situaci reagovat </a:t>
            </a:r>
          </a:p>
          <a:p>
            <a:r>
              <a:rPr lang="cs-CZ" dirty="0"/>
              <a:t>Neznalost ukrajinských rodičů formy příměstských táborů: důkladné osvětlení toho, co se s dítětem děje a čím mu to prospěje</a:t>
            </a:r>
          </a:p>
          <a:p>
            <a:pPr>
              <a:buClr>
                <a:srgbClr val="9E3611"/>
              </a:buClr>
            </a:pPr>
            <a:r>
              <a:rPr lang="cs-CZ" dirty="0"/>
              <a:t>Nezájem českých rodičů o podobně nastavený program: důkladné osvětlení výhod pro jejich děti</a:t>
            </a:r>
          </a:p>
          <a:p>
            <a:pPr>
              <a:buClr>
                <a:srgbClr val="9E3611"/>
              </a:buClr>
            </a:pPr>
            <a:r>
              <a:rPr lang="cs-CZ" dirty="0"/>
              <a:t>Nezájem rodičů o společný závěrečný program: vymyslet nízkoprahový přívětivý program pro celé rodiny</a:t>
            </a:r>
          </a:p>
          <a:p>
            <a:r>
              <a:rPr lang="cs-CZ" dirty="0"/>
              <a:t>Psychologické problémy u ukrajinských dětí (traumata z války, odloučenost od rodičů): metodická příprava, horká linka na psychologa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43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2" ma:contentTypeDescription="Vytvoří nový dokument" ma:contentTypeScope="" ma:versionID="35ba7b8b8ec1e0f928205205939f544c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ea73b61b4864cf2554a9ccfb0f4c4c5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C567AE-F2B4-4B86-9E25-1F72A5E11D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0F6E14-FE7C-4E1A-9870-CD8A241A25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2435A2-9276-4A87-878C-E95389B30D6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687</TotalTime>
  <Words>514</Words>
  <Application>Microsoft Office PowerPoint</Application>
  <PresentationFormat>Vlastní</PresentationFormat>
  <Paragraphs>91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Consolas</vt:lpstr>
      <vt:lpstr>Corbel</vt:lpstr>
      <vt:lpstr>Školní tabule 16×9</vt:lpstr>
      <vt:lpstr>Projektové aktivity, harmonogram, rizika</vt:lpstr>
      <vt:lpstr>Co jsou a nejsou projektové aktivity?</vt:lpstr>
      <vt:lpstr>Co jsou a nejsou projektové aktivity?</vt:lpstr>
      <vt:lpstr>ČASOVÝ HARMONOGRAM PROJEKTU:GANTTOVY DIAGRAMY</vt:lpstr>
      <vt:lpstr>Identifikace projektových rizik</vt:lpstr>
      <vt:lpstr>Identifikace projektových rizik a jak jim předcházet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činnosti, harmonogram, rizika</dc:title>
  <dc:creator>Lucie Michalová</dc:creator>
  <cp:lastModifiedBy>Petr Bruna (YMCA Praha)</cp:lastModifiedBy>
  <cp:revision>264</cp:revision>
  <dcterms:created xsi:type="dcterms:W3CDTF">2018-09-22T16:38:25Z</dcterms:created>
  <dcterms:modified xsi:type="dcterms:W3CDTF">2022-10-05T14:20:26Z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</Properties>
</file>