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0" r:id="rId6"/>
    <p:sldId id="275" r:id="rId7"/>
    <p:sldId id="273" r:id="rId8"/>
    <p:sldId id="276" r:id="rId9"/>
    <p:sldId id="281" r:id="rId10"/>
    <p:sldId id="278" r:id="rId11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2ACA0-7415-011C-BDD4-609C5B11B2FB}" v="182" dt="2022-03-29T06:48:49.015"/>
    <p1510:client id="{A4AE72AA-90BA-91BF-8F46-A5D455A1D7D6}" v="142" dt="2022-03-28T19:03:35.761"/>
    <p1510:client id="{E0425745-16CA-1810-7112-54D1C3BCA10B}" v="19" dt="2022-03-29T13:48:52.968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A4AE72AA-90BA-91BF-8F46-A5D455A1D7D6}"/>
    <pc:docChg chg="addSld modSld">
      <pc:chgData name="Petr Bruna (YMCA Praha)" userId="S::bruna@praha.ymca.cz::d46429e8-016a-45f2-95d8-2c79b91a87fb" providerId="AD" clId="Web-{A4AE72AA-90BA-91BF-8F46-A5D455A1D7D6}" dt="2022-03-28T19:03:35.761" v="143" actId="20577"/>
      <pc:docMkLst>
        <pc:docMk/>
      </pc:docMkLst>
      <pc:sldChg chg="modSp">
        <pc:chgData name="Petr Bruna (YMCA Praha)" userId="S::bruna@praha.ymca.cz::d46429e8-016a-45f2-95d8-2c79b91a87fb" providerId="AD" clId="Web-{A4AE72AA-90BA-91BF-8F46-A5D455A1D7D6}" dt="2022-03-28T19:03:35.761" v="143" actId="20577"/>
        <pc:sldMkLst>
          <pc:docMk/>
          <pc:sldMk cId="3671265864" sldId="270"/>
        </pc:sldMkLst>
        <pc:spChg chg="mod">
          <ac:chgData name="Petr Bruna (YMCA Praha)" userId="S::bruna@praha.ymca.cz::d46429e8-016a-45f2-95d8-2c79b91a87fb" providerId="AD" clId="Web-{A4AE72AA-90BA-91BF-8F46-A5D455A1D7D6}" dt="2022-03-28T19:03:05.854" v="132" actId="20577"/>
          <ac:spMkLst>
            <pc:docMk/>
            <pc:sldMk cId="3671265864" sldId="270"/>
            <ac:spMk id="13" creationId="{00000000-0000-0000-0000-000000000000}"/>
          </ac:spMkLst>
        </pc:spChg>
        <pc:spChg chg="mod">
          <ac:chgData name="Petr Bruna (YMCA Praha)" userId="S::bruna@praha.ymca.cz::d46429e8-016a-45f2-95d8-2c79b91a87fb" providerId="AD" clId="Web-{A4AE72AA-90BA-91BF-8F46-A5D455A1D7D6}" dt="2022-03-28T19:03:35.761" v="143" actId="20577"/>
          <ac:spMkLst>
            <pc:docMk/>
            <pc:sldMk cId="3671265864" sldId="270"/>
            <ac:spMk id="14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A4AE72AA-90BA-91BF-8F46-A5D455A1D7D6}" dt="2022-03-28T19:01:56.993" v="112" actId="14100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A4AE72AA-90BA-91BF-8F46-A5D455A1D7D6}" dt="2022-03-28T19:01:49.790" v="110" actId="20577"/>
          <ac:spMkLst>
            <pc:docMk/>
            <pc:sldMk cId="902766803" sldId="276"/>
            <ac:spMk id="3" creationId="{688384D4-F17D-4F64-A0EC-5DFB49E4A50D}"/>
          </ac:spMkLst>
        </pc:spChg>
        <pc:graphicFrameChg chg="mod">
          <ac:chgData name="Petr Bruna (YMCA Praha)" userId="S::bruna@praha.ymca.cz::d46429e8-016a-45f2-95d8-2c79b91a87fb" providerId="AD" clId="Web-{A4AE72AA-90BA-91BF-8F46-A5D455A1D7D6}" dt="2022-03-28T19:01:56.993" v="112" actId="14100"/>
          <ac:graphicFrameMkLst>
            <pc:docMk/>
            <pc:sldMk cId="902766803" sldId="276"/>
            <ac:graphicFrameMk id="4" creationId="{2BF5BA10-4104-44EB-B741-3E4622C391D4}"/>
          </ac:graphicFrameMkLst>
        </pc:graphicFrameChg>
      </pc:sldChg>
      <pc:sldChg chg="modSp add replId">
        <pc:chgData name="Petr Bruna (YMCA Praha)" userId="S::bruna@praha.ymca.cz::d46429e8-016a-45f2-95d8-2c79b91a87fb" providerId="AD" clId="Web-{A4AE72AA-90BA-91BF-8F46-A5D455A1D7D6}" dt="2022-03-28T19:00:48.710" v="102" actId="20577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A4AE72AA-90BA-91BF-8F46-A5D455A1D7D6}" dt="2022-03-28T19:00:48.710" v="102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  <pc:docChgLst>
    <pc:chgData name="Petr Bruna (YMCA Praha)" userId="S::bruna@praha.ymca.cz::d46429e8-016a-45f2-95d8-2c79b91a87fb" providerId="AD" clId="Web-{E0425745-16CA-1810-7112-54D1C3BCA10B}"/>
    <pc:docChg chg="modSld">
      <pc:chgData name="Petr Bruna (YMCA Praha)" userId="S::bruna@praha.ymca.cz::d46429e8-016a-45f2-95d8-2c79b91a87fb" providerId="AD" clId="Web-{E0425745-16CA-1810-7112-54D1C3BCA10B}" dt="2022-03-29T13:48:52.593" v="21" actId="20577"/>
      <pc:docMkLst>
        <pc:docMk/>
      </pc:docMkLst>
      <pc:sldChg chg="modSp">
        <pc:chgData name="Petr Bruna (YMCA Praha)" userId="S::bruna@praha.ymca.cz::d46429e8-016a-45f2-95d8-2c79b91a87fb" providerId="AD" clId="Web-{E0425745-16CA-1810-7112-54D1C3BCA10B}" dt="2022-03-29T13:48:52.593" v="21" actId="20577"/>
        <pc:sldMkLst>
          <pc:docMk/>
          <pc:sldMk cId="3200946094" sldId="273"/>
        </pc:sldMkLst>
        <pc:spChg chg="mod">
          <ac:chgData name="Petr Bruna (YMCA Praha)" userId="S::bruna@praha.ymca.cz::d46429e8-016a-45f2-95d8-2c79b91a87fb" providerId="AD" clId="Web-{E0425745-16CA-1810-7112-54D1C3BCA10B}" dt="2022-03-29T13:48:46.390" v="18" actId="20577"/>
          <ac:spMkLst>
            <pc:docMk/>
            <pc:sldMk cId="3200946094" sldId="273"/>
            <ac:spMk id="3" creationId="{5CED88CE-A4FB-4373-9138-B1EC51CC6A43}"/>
          </ac:spMkLst>
        </pc:spChg>
        <pc:spChg chg="mod">
          <ac:chgData name="Petr Bruna (YMCA Praha)" userId="S::bruna@praha.ymca.cz::d46429e8-016a-45f2-95d8-2c79b91a87fb" providerId="AD" clId="Web-{E0425745-16CA-1810-7112-54D1C3BCA10B}" dt="2022-03-29T13:48:52.593" v="21" actId="20577"/>
          <ac:spMkLst>
            <pc:docMk/>
            <pc:sldMk cId="3200946094" sldId="273"/>
            <ac:spMk id="4" creationId="{9340F033-6A8E-47F1-96A8-800A472D1AD1}"/>
          </ac:spMkLst>
        </pc:spChg>
      </pc:sldChg>
    </pc:docChg>
  </pc:docChgLst>
  <pc:docChgLst>
    <pc:chgData name="Petr Bruna (YMCA Praha)" userId="S::bruna@praha.ymca.cz::d46429e8-016a-45f2-95d8-2c79b91a87fb" providerId="AD" clId="Web-{45C2ACA0-7415-011C-BDD4-609C5B11B2FB}"/>
    <pc:docChg chg="modSld sldOrd">
      <pc:chgData name="Petr Bruna (YMCA Praha)" userId="S::bruna@praha.ymca.cz::d46429e8-016a-45f2-95d8-2c79b91a87fb" providerId="AD" clId="Web-{45C2ACA0-7415-011C-BDD4-609C5B11B2FB}" dt="2022-03-29T06:48:49.015" v="177"/>
      <pc:docMkLst>
        <pc:docMk/>
      </pc:docMkLst>
      <pc:sldChg chg="modSp">
        <pc:chgData name="Petr Bruna (YMCA Praha)" userId="S::bruna@praha.ymca.cz::d46429e8-016a-45f2-95d8-2c79b91a87fb" providerId="AD" clId="Web-{45C2ACA0-7415-011C-BDD4-609C5B11B2FB}" dt="2022-03-29T06:43:13.163" v="16" actId="20577"/>
        <pc:sldMkLst>
          <pc:docMk/>
          <pc:sldMk cId="3671265864" sldId="270"/>
        </pc:sldMkLst>
        <pc:spChg chg="mod">
          <ac:chgData name="Petr Bruna (YMCA Praha)" userId="S::bruna@praha.ymca.cz::d46429e8-016a-45f2-95d8-2c79b91a87fb" providerId="AD" clId="Web-{45C2ACA0-7415-011C-BDD4-609C5B11B2FB}" dt="2022-03-29T06:43:13.163" v="16" actId="20577"/>
          <ac:spMkLst>
            <pc:docMk/>
            <pc:sldMk cId="3671265864" sldId="270"/>
            <ac:spMk id="14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45C2ACA0-7415-011C-BDD4-609C5B11B2FB}" dt="2022-03-29T06:47:27.841" v="159" actId="20577"/>
        <pc:sldMkLst>
          <pc:docMk/>
          <pc:sldMk cId="3200946094" sldId="273"/>
        </pc:sldMkLst>
        <pc:spChg chg="mod">
          <ac:chgData name="Petr Bruna (YMCA Praha)" userId="S::bruna@praha.ymca.cz::d46429e8-016a-45f2-95d8-2c79b91a87fb" providerId="AD" clId="Web-{45C2ACA0-7415-011C-BDD4-609C5B11B2FB}" dt="2022-03-29T06:47:06.356" v="143" actId="20577"/>
          <ac:spMkLst>
            <pc:docMk/>
            <pc:sldMk cId="3200946094" sldId="273"/>
            <ac:spMk id="3" creationId="{5CED88CE-A4FB-4373-9138-B1EC51CC6A43}"/>
          </ac:spMkLst>
        </pc:spChg>
        <pc:spChg chg="mod">
          <ac:chgData name="Petr Bruna (YMCA Praha)" userId="S::bruna@praha.ymca.cz::d46429e8-016a-45f2-95d8-2c79b91a87fb" providerId="AD" clId="Web-{45C2ACA0-7415-011C-BDD4-609C5B11B2FB}" dt="2022-03-29T06:47:27.841" v="159" actId="20577"/>
          <ac:spMkLst>
            <pc:docMk/>
            <pc:sldMk cId="3200946094" sldId="273"/>
            <ac:spMk id="4" creationId="{9340F033-6A8E-47F1-96A8-800A472D1AD1}"/>
          </ac:spMkLst>
        </pc:spChg>
      </pc:sldChg>
      <pc:sldChg chg="modSp ord">
        <pc:chgData name="Petr Bruna (YMCA Praha)" userId="S::bruna@praha.ymca.cz::d46429e8-016a-45f2-95d8-2c79b91a87fb" providerId="AD" clId="Web-{45C2ACA0-7415-011C-BDD4-609C5B11B2FB}" dt="2022-03-29T06:48:49.015" v="177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45C2ACA0-7415-011C-BDD4-609C5B11B2FB}" dt="2022-03-29T06:47:52.654" v="173" actId="20577"/>
          <ac:spMkLst>
            <pc:docMk/>
            <pc:sldMk cId="902766803" sldId="276"/>
            <ac:spMk id="3" creationId="{688384D4-F17D-4F64-A0EC-5DFB49E4A50D}"/>
          </ac:spMkLst>
        </pc:spChg>
      </pc:sldChg>
      <pc:sldChg chg="ord">
        <pc:chgData name="Petr Bruna (YMCA Praha)" userId="S::bruna@praha.ymca.cz::d46429e8-016a-45f2-95d8-2c79b91a87fb" providerId="AD" clId="Web-{45C2ACA0-7415-011C-BDD4-609C5B11B2FB}" dt="2022-03-29T06:48:34.562" v="176"/>
        <pc:sldMkLst>
          <pc:docMk/>
          <pc:sldMk cId="4131096558" sldId="277"/>
        </pc:sldMkLst>
      </pc:sldChg>
      <pc:sldChg chg="ord">
        <pc:chgData name="Petr Bruna (YMCA Praha)" userId="S::bruna@praha.ymca.cz::d46429e8-016a-45f2-95d8-2c79b91a87fb" providerId="AD" clId="Web-{45C2ACA0-7415-011C-BDD4-609C5B11B2FB}" dt="2022-03-29T06:48:32.358" v="175"/>
        <pc:sldMkLst>
          <pc:docMk/>
          <pc:sldMk cId="68419864" sldId="28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38108-390A-4EEF-AB13-654C9B5458E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33841B8-405E-4D3C-9427-F447EC276DF6}">
      <dgm:prSet phldrT="[Text]"/>
      <dgm:spPr/>
      <dgm:t>
        <a:bodyPr/>
        <a:lstStyle/>
        <a:p>
          <a:r>
            <a:rPr lang="cs-CZ" dirty="0" smtClean="0"/>
            <a:t>vysvětlím </a:t>
          </a:r>
          <a:endParaRPr lang="cs-CZ" dirty="0"/>
        </a:p>
      </dgm:t>
    </dgm:pt>
    <dgm:pt modelId="{0615FC2D-6E83-491B-8F08-D44CB95786AE}" type="parTrans" cxnId="{403C25BF-2B7C-4B9F-B80E-D6B0FE27B137}">
      <dgm:prSet/>
      <dgm:spPr/>
      <dgm:t>
        <a:bodyPr/>
        <a:lstStyle/>
        <a:p>
          <a:endParaRPr lang="cs-CZ"/>
        </a:p>
      </dgm:t>
    </dgm:pt>
    <dgm:pt modelId="{3087F6AA-3DEB-4544-ACDC-91D046743172}" type="sibTrans" cxnId="{403C25BF-2B7C-4B9F-B80E-D6B0FE27B137}">
      <dgm:prSet/>
      <dgm:spPr/>
      <dgm:t>
        <a:bodyPr/>
        <a:lstStyle/>
        <a:p>
          <a:endParaRPr lang="cs-CZ"/>
        </a:p>
      </dgm:t>
    </dgm:pt>
    <dgm:pt modelId="{1E387684-E062-40AA-A0A3-ACF5F692D1A0}">
      <dgm:prSet phldrT="[Text]"/>
      <dgm:spPr/>
      <dgm:t>
        <a:bodyPr/>
        <a:lstStyle/>
        <a:p>
          <a:r>
            <a:rPr lang="cs-CZ" dirty="0" smtClean="0"/>
            <a:t>poskytnu </a:t>
          </a:r>
          <a:r>
            <a:rPr lang="cs-CZ" dirty="0"/>
            <a:t>příklady</a:t>
          </a:r>
        </a:p>
      </dgm:t>
    </dgm:pt>
    <dgm:pt modelId="{F00FEFAC-4EDA-4CBA-9AC5-89B0D276F507}" type="parTrans" cxnId="{C3AA2613-14F9-4B0E-9496-8A39EA4D4860}">
      <dgm:prSet/>
      <dgm:spPr/>
      <dgm:t>
        <a:bodyPr/>
        <a:lstStyle/>
        <a:p>
          <a:endParaRPr lang="cs-CZ"/>
        </a:p>
      </dgm:t>
    </dgm:pt>
    <dgm:pt modelId="{E1011059-63F0-4FF7-81D9-BECB4300DA53}" type="sibTrans" cxnId="{C3AA2613-14F9-4B0E-9496-8A39EA4D4860}">
      <dgm:prSet/>
      <dgm:spPr/>
      <dgm:t>
        <a:bodyPr/>
        <a:lstStyle/>
        <a:p>
          <a:endParaRPr lang="cs-CZ"/>
        </a:p>
      </dgm:t>
    </dgm:pt>
    <dgm:pt modelId="{02B96A16-C2E2-49F9-84C0-A5E92A2EC7AC}">
      <dgm:prSet phldrT="[Text]"/>
      <dgm:spPr/>
      <dgm:t>
        <a:bodyPr/>
        <a:lstStyle/>
        <a:p>
          <a:r>
            <a:rPr lang="cs-CZ"/>
            <a:t>pracujete na svém projektu</a:t>
          </a:r>
        </a:p>
      </dgm:t>
    </dgm:pt>
    <dgm:pt modelId="{6664C9EC-1752-4501-960F-844A9C2F0F2C}" type="parTrans" cxnId="{31E214F8-EF18-4A7E-BA51-397775EC1234}">
      <dgm:prSet/>
      <dgm:spPr/>
      <dgm:t>
        <a:bodyPr/>
        <a:lstStyle/>
        <a:p>
          <a:endParaRPr lang="cs-CZ"/>
        </a:p>
      </dgm:t>
    </dgm:pt>
    <dgm:pt modelId="{A9D03DB0-714C-4923-8081-3A26D7EADCCC}" type="sibTrans" cxnId="{31E214F8-EF18-4A7E-BA51-397775EC1234}">
      <dgm:prSet/>
      <dgm:spPr/>
      <dgm:t>
        <a:bodyPr/>
        <a:lstStyle/>
        <a:p>
          <a:endParaRPr lang="cs-CZ"/>
        </a:p>
      </dgm:t>
    </dgm:pt>
    <dgm:pt modelId="{0776334D-1746-48CD-870D-08F501162371}" type="pres">
      <dgm:prSet presAssocID="{1D138108-390A-4EEF-AB13-654C9B5458E4}" presName="Name0" presStyleCnt="0">
        <dgm:presLayoutVars>
          <dgm:dir/>
          <dgm:resizeHandles val="exact"/>
        </dgm:presLayoutVars>
      </dgm:prSet>
      <dgm:spPr/>
    </dgm:pt>
    <dgm:pt modelId="{C1FDC410-7340-4DF2-B960-2500BD3955BD}" type="pres">
      <dgm:prSet presAssocID="{A33841B8-405E-4D3C-9427-F447EC276DF6}" presName="node" presStyleLbl="node1" presStyleIdx="0" presStyleCnt="3" custScaleX="88723" custScaleY="111606" custLinFactNeighborX="24765" custLinFactNeighborY="8390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56042D-FB22-4855-B133-E3F5C893E0CC}" type="pres">
      <dgm:prSet presAssocID="{3087F6AA-3DEB-4544-ACDC-91D046743172}" presName="sibTrans" presStyleLbl="sibTrans2D1" presStyleIdx="0" presStyleCnt="2" custAng="50486" custScaleX="161211" custScaleY="89929" custLinFactNeighborX="10894" custLinFactNeighborY="-11381"/>
      <dgm:spPr/>
      <dgm:t>
        <a:bodyPr/>
        <a:lstStyle/>
        <a:p>
          <a:endParaRPr lang="cs-CZ"/>
        </a:p>
      </dgm:t>
    </dgm:pt>
    <dgm:pt modelId="{0D0DE2EB-0EFD-41FD-9E1C-718F71361522}" type="pres">
      <dgm:prSet presAssocID="{3087F6AA-3DEB-4544-ACDC-91D046743172}" presName="connectorText" presStyleLbl="sibTrans2D1" presStyleIdx="0" presStyleCnt="2"/>
      <dgm:spPr/>
      <dgm:t>
        <a:bodyPr/>
        <a:lstStyle/>
        <a:p>
          <a:endParaRPr lang="cs-CZ"/>
        </a:p>
      </dgm:t>
    </dgm:pt>
    <dgm:pt modelId="{3CBB5B97-51A7-4F07-AA57-7E337646C7D6}" type="pres">
      <dgm:prSet presAssocID="{1E387684-E062-40AA-A0A3-ACF5F692D1A0}" presName="node" presStyleLbl="node1" presStyleIdx="1" presStyleCnt="3" custScaleX="106808" custScaleY="113580" custLinFactNeighborX="738" custLinFactNeighborY="8312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96E6894-6ADD-4096-8909-54E5C4F41989}" type="pres">
      <dgm:prSet presAssocID="{E1011059-63F0-4FF7-81D9-BECB4300DA53}" presName="sibTrans" presStyleLbl="sibTrans2D1" presStyleIdx="1" presStyleCnt="2" custScaleX="144487"/>
      <dgm:spPr/>
      <dgm:t>
        <a:bodyPr/>
        <a:lstStyle/>
        <a:p>
          <a:endParaRPr lang="cs-CZ"/>
        </a:p>
      </dgm:t>
    </dgm:pt>
    <dgm:pt modelId="{E695A069-5702-466A-8BC4-B3F88412F32A}" type="pres">
      <dgm:prSet presAssocID="{E1011059-63F0-4FF7-81D9-BECB4300DA53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D4F0C00C-583C-4FE1-A47E-E3B3163E92B6}" type="pres">
      <dgm:prSet presAssocID="{02B96A16-C2E2-49F9-84C0-A5E92A2EC7AC}" presName="node" presStyleLbl="node1" presStyleIdx="2" presStyleCnt="3" custScaleX="106512" custScaleY="109792" custLinFactNeighborX="-4114" custLinFactNeighborY="987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C398717-1662-47FC-AEFA-8BAA6FD0A0F6}" type="presOf" srcId="{1D138108-390A-4EEF-AB13-654C9B5458E4}" destId="{0776334D-1746-48CD-870D-08F501162371}" srcOrd="0" destOrd="0" presId="urn:microsoft.com/office/officeart/2005/8/layout/process1"/>
    <dgm:cxn modelId="{403C25BF-2B7C-4B9F-B80E-D6B0FE27B137}" srcId="{1D138108-390A-4EEF-AB13-654C9B5458E4}" destId="{A33841B8-405E-4D3C-9427-F447EC276DF6}" srcOrd="0" destOrd="0" parTransId="{0615FC2D-6E83-491B-8F08-D44CB95786AE}" sibTransId="{3087F6AA-3DEB-4544-ACDC-91D046743172}"/>
    <dgm:cxn modelId="{C3AA2613-14F9-4B0E-9496-8A39EA4D4860}" srcId="{1D138108-390A-4EEF-AB13-654C9B5458E4}" destId="{1E387684-E062-40AA-A0A3-ACF5F692D1A0}" srcOrd="1" destOrd="0" parTransId="{F00FEFAC-4EDA-4CBA-9AC5-89B0D276F507}" sibTransId="{E1011059-63F0-4FF7-81D9-BECB4300DA53}"/>
    <dgm:cxn modelId="{758F0DF5-E97A-494F-B36A-DD78CCAA13BF}" type="presOf" srcId="{1E387684-E062-40AA-A0A3-ACF5F692D1A0}" destId="{3CBB5B97-51A7-4F07-AA57-7E337646C7D6}" srcOrd="0" destOrd="0" presId="urn:microsoft.com/office/officeart/2005/8/layout/process1"/>
    <dgm:cxn modelId="{8EA37640-7728-4A95-B37E-0B9F38133514}" type="presOf" srcId="{A33841B8-405E-4D3C-9427-F447EC276DF6}" destId="{C1FDC410-7340-4DF2-B960-2500BD3955BD}" srcOrd="0" destOrd="0" presId="urn:microsoft.com/office/officeart/2005/8/layout/process1"/>
    <dgm:cxn modelId="{AEB7D9CC-BDCC-40C0-B609-8E2389DD7E18}" type="presOf" srcId="{3087F6AA-3DEB-4544-ACDC-91D046743172}" destId="{0D0DE2EB-0EFD-41FD-9E1C-718F71361522}" srcOrd="1" destOrd="0" presId="urn:microsoft.com/office/officeart/2005/8/layout/process1"/>
    <dgm:cxn modelId="{BE7B9D29-C1DE-4BE4-9758-0A9FA8F5DAF9}" type="presOf" srcId="{02B96A16-C2E2-49F9-84C0-A5E92A2EC7AC}" destId="{D4F0C00C-583C-4FE1-A47E-E3B3163E92B6}" srcOrd="0" destOrd="0" presId="urn:microsoft.com/office/officeart/2005/8/layout/process1"/>
    <dgm:cxn modelId="{55D05E33-A217-4FB0-9C35-985F049D8392}" type="presOf" srcId="{3087F6AA-3DEB-4544-ACDC-91D046743172}" destId="{9456042D-FB22-4855-B133-E3F5C893E0CC}" srcOrd="0" destOrd="0" presId="urn:microsoft.com/office/officeart/2005/8/layout/process1"/>
    <dgm:cxn modelId="{E39AAD20-4D8E-4D98-9DAC-5FDA33903680}" type="presOf" srcId="{E1011059-63F0-4FF7-81D9-BECB4300DA53}" destId="{E695A069-5702-466A-8BC4-B3F88412F32A}" srcOrd="1" destOrd="0" presId="urn:microsoft.com/office/officeart/2005/8/layout/process1"/>
    <dgm:cxn modelId="{31E214F8-EF18-4A7E-BA51-397775EC1234}" srcId="{1D138108-390A-4EEF-AB13-654C9B5458E4}" destId="{02B96A16-C2E2-49F9-84C0-A5E92A2EC7AC}" srcOrd="2" destOrd="0" parTransId="{6664C9EC-1752-4501-960F-844A9C2F0F2C}" sibTransId="{A9D03DB0-714C-4923-8081-3A26D7EADCCC}"/>
    <dgm:cxn modelId="{26D0BEAE-9DA1-4B1C-9571-62B57E845E32}" type="presOf" srcId="{E1011059-63F0-4FF7-81D9-BECB4300DA53}" destId="{B96E6894-6ADD-4096-8909-54E5C4F41989}" srcOrd="0" destOrd="0" presId="urn:microsoft.com/office/officeart/2005/8/layout/process1"/>
    <dgm:cxn modelId="{9C2CE994-62DD-49BB-AFD7-7651701773B1}" type="presParOf" srcId="{0776334D-1746-48CD-870D-08F501162371}" destId="{C1FDC410-7340-4DF2-B960-2500BD3955BD}" srcOrd="0" destOrd="0" presId="urn:microsoft.com/office/officeart/2005/8/layout/process1"/>
    <dgm:cxn modelId="{EBCBF12D-186B-4F08-80A8-D1B4B4844EB4}" type="presParOf" srcId="{0776334D-1746-48CD-870D-08F501162371}" destId="{9456042D-FB22-4855-B133-E3F5C893E0CC}" srcOrd="1" destOrd="0" presId="urn:microsoft.com/office/officeart/2005/8/layout/process1"/>
    <dgm:cxn modelId="{DB683322-12F4-43AF-94C9-FDC2216A8DDA}" type="presParOf" srcId="{9456042D-FB22-4855-B133-E3F5C893E0CC}" destId="{0D0DE2EB-0EFD-41FD-9E1C-718F71361522}" srcOrd="0" destOrd="0" presId="urn:microsoft.com/office/officeart/2005/8/layout/process1"/>
    <dgm:cxn modelId="{28FD37EF-84BF-49A0-9814-D0D211BFC17B}" type="presParOf" srcId="{0776334D-1746-48CD-870D-08F501162371}" destId="{3CBB5B97-51A7-4F07-AA57-7E337646C7D6}" srcOrd="2" destOrd="0" presId="urn:microsoft.com/office/officeart/2005/8/layout/process1"/>
    <dgm:cxn modelId="{78A37615-C783-4FE1-B554-4009C56E2E32}" type="presParOf" srcId="{0776334D-1746-48CD-870D-08F501162371}" destId="{B96E6894-6ADD-4096-8909-54E5C4F41989}" srcOrd="3" destOrd="0" presId="urn:microsoft.com/office/officeart/2005/8/layout/process1"/>
    <dgm:cxn modelId="{BC0C0673-E5A3-4059-94DC-C4B975644170}" type="presParOf" srcId="{B96E6894-6ADD-4096-8909-54E5C4F41989}" destId="{E695A069-5702-466A-8BC4-B3F88412F32A}" srcOrd="0" destOrd="0" presId="urn:microsoft.com/office/officeart/2005/8/layout/process1"/>
    <dgm:cxn modelId="{5CD34F1A-44C2-4A8B-BADB-DA2583AC3234}" type="presParOf" srcId="{0776334D-1746-48CD-870D-08F501162371}" destId="{D4F0C00C-583C-4FE1-A47E-E3B3163E92B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DC410-7340-4DF2-B960-2500BD3955BD}">
      <dsp:nvSpPr>
        <dsp:cNvPr id="0" name=""/>
        <dsp:cNvSpPr/>
      </dsp:nvSpPr>
      <dsp:spPr>
        <a:xfrm>
          <a:off x="182499" y="690707"/>
          <a:ext cx="2625133" cy="19813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 dirty="0" smtClean="0"/>
            <a:t>vysvětlím </a:t>
          </a:r>
          <a:endParaRPr lang="cs-CZ" sz="3600" kern="1200" dirty="0"/>
        </a:p>
      </dsp:txBody>
      <dsp:txXfrm>
        <a:off x="240530" y="748738"/>
        <a:ext cx="2509071" cy="1865255"/>
      </dsp:txXfrm>
    </dsp:sp>
    <dsp:sp modelId="{9456042D-FB22-4855-B133-E3F5C893E0CC}">
      <dsp:nvSpPr>
        <dsp:cNvPr id="0" name=""/>
        <dsp:cNvSpPr/>
      </dsp:nvSpPr>
      <dsp:spPr>
        <a:xfrm rot="35043">
          <a:off x="2954286" y="1259685"/>
          <a:ext cx="861051" cy="659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800" kern="1200"/>
        </a:p>
      </dsp:txBody>
      <dsp:txXfrm>
        <a:off x="2954291" y="1390652"/>
        <a:ext cx="663086" cy="395930"/>
      </dsp:txXfrm>
    </dsp:sp>
    <dsp:sp modelId="{3CBB5B97-51A7-4F07-AA57-7E337646C7D6}">
      <dsp:nvSpPr>
        <dsp:cNvPr id="0" name=""/>
        <dsp:cNvSpPr/>
      </dsp:nvSpPr>
      <dsp:spPr>
        <a:xfrm>
          <a:off x="3815386" y="655663"/>
          <a:ext cx="3160232" cy="2016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 dirty="0" smtClean="0"/>
            <a:t>poskytnu </a:t>
          </a:r>
          <a:r>
            <a:rPr lang="cs-CZ" sz="3600" kern="1200" dirty="0"/>
            <a:t>příklady</a:t>
          </a:r>
        </a:p>
      </dsp:txBody>
      <dsp:txXfrm>
        <a:off x="3874443" y="714720"/>
        <a:ext cx="3042118" cy="1898247"/>
      </dsp:txXfrm>
    </dsp:sp>
    <dsp:sp modelId="{B96E6894-6ADD-4096-8909-54E5C4F41989}">
      <dsp:nvSpPr>
        <dsp:cNvPr id="0" name=""/>
        <dsp:cNvSpPr/>
      </dsp:nvSpPr>
      <dsp:spPr>
        <a:xfrm rot="26883">
          <a:off x="7126708" y="1313916"/>
          <a:ext cx="875908" cy="7337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900" kern="1200"/>
        </a:p>
      </dsp:txBody>
      <dsp:txXfrm>
        <a:off x="7126711" y="1459811"/>
        <a:ext cx="655774" cy="440269"/>
      </dsp:txXfrm>
    </dsp:sp>
    <dsp:sp modelId="{D4F0C00C-583C-4FE1-A47E-E3B3163E92B6}">
      <dsp:nvSpPr>
        <dsp:cNvPr id="0" name=""/>
        <dsp:cNvSpPr/>
      </dsp:nvSpPr>
      <dsp:spPr>
        <a:xfrm>
          <a:off x="8119393" y="722911"/>
          <a:ext cx="3151474" cy="194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kern="1200"/>
            <a:t>pracujete na svém projektu</a:t>
          </a:r>
        </a:p>
      </dsp:txBody>
      <dsp:txXfrm>
        <a:off x="8176481" y="779999"/>
        <a:ext cx="3037298" cy="1834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09.09.2022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09.09.2022</a:t>
            </a:fld>
            <a:endParaRPr lang="cs-CZ" noProof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4904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09.09.2022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09.09.2022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09.09.2022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09.09.2022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09.09.2022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09.09.2022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09.09.2022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09.09.2022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09.09.2022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09.09.2022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/>
              <a:t>Kliknutím lze upravit styl.</a:t>
            </a:r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09.09.2022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6682@post.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/>
              <a:t>ZÁKLADY EKONOMIKY A SOCIÁLNÍ EKONOMIKY</a:t>
            </a:r>
            <a:br>
              <a:rPr lang="cs-CZ"/>
            </a:b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013176"/>
            <a:ext cx="9143999" cy="1584176"/>
          </a:xfrm>
        </p:spPr>
        <p:txBody>
          <a:bodyPr rtlCol="0">
            <a:noAutofit/>
          </a:bodyPr>
          <a:lstStyle/>
          <a:p>
            <a:pPr algn="ctr"/>
            <a:endParaRPr lang="cs-CZ" sz="5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/>
              <a:t>KDO VEDE PŘEDMĚT?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/>
              <a:t>Petr Bruna		</a:t>
            </a:r>
          </a:p>
          <a:p>
            <a:r>
              <a:rPr lang="cs-CZ" sz="2800" dirty="0" smtClean="0">
                <a:ea typeface="+mn-lt"/>
                <a:cs typeface="+mn-lt"/>
                <a:hlinkClick r:id="rId3"/>
              </a:rPr>
              <a:t>6682@post.jabok.cz</a:t>
            </a:r>
            <a:r>
              <a:rPr lang="cs-CZ" sz="2800" dirty="0"/>
              <a:t> </a:t>
            </a:r>
          </a:p>
          <a:p>
            <a:r>
              <a:rPr lang="cs-CZ" sz="2800" dirty="0"/>
              <a:t>Ředitel neziskové organizace YMCA Praha</a:t>
            </a:r>
          </a:p>
          <a:p>
            <a:r>
              <a:rPr lang="cs-CZ" sz="2800" dirty="0"/>
              <a:t>Zkušenosti s projektovým a grantovým managementem z neziskových organizací </a:t>
            </a:r>
            <a:r>
              <a:rPr lang="cs-CZ" sz="2800" smtClean="0"/>
              <a:t>(evangelická církev</a:t>
            </a:r>
            <a:r>
              <a:rPr lang="cs-CZ" sz="2800" dirty="0"/>
              <a:t>, Diakonie, YMCA) i z osobního života</a:t>
            </a:r>
          </a:p>
          <a:p>
            <a:r>
              <a:rPr lang="cs-CZ" sz="2800" dirty="0"/>
              <a:t>Studium mezinárodních studií a teologie</a:t>
            </a:r>
          </a:p>
        </p:txBody>
      </p:sp>
    </p:spTree>
    <p:extLst>
      <p:ext uri="{BB962C8B-B14F-4D97-AF65-F5344CB8AC3E}">
        <p14:creationId xmlns:p14="http://schemas.microsoft.com/office/powerpoint/2010/main" val="367126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EC63D-C0F3-472B-80CD-BADD6FDD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</a:t>
            </a:r>
            <a:r>
              <a:rPr lang="cs-CZ" dirty="0" smtClean="0"/>
              <a:t>SE NAUČÍTE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6E698C-46A4-49A3-B2AD-F9778DCFC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4" y="1556792"/>
            <a:ext cx="11305256" cy="5184576"/>
          </a:xfrm>
        </p:spPr>
        <p:txBody>
          <a:bodyPr>
            <a:noAutofit/>
          </a:bodyPr>
          <a:lstStyle/>
          <a:p>
            <a:pPr lvl="0"/>
            <a:endParaRPr lang="cs-CZ" sz="2800" dirty="0" smtClean="0"/>
          </a:p>
          <a:p>
            <a:pPr lvl="0"/>
            <a:r>
              <a:rPr lang="cs-CZ" sz="2800" dirty="0" smtClean="0"/>
              <a:t>stanovit </a:t>
            </a:r>
            <a:r>
              <a:rPr lang="cs-CZ" sz="2800" dirty="0"/>
              <a:t>cíle projektu, výstupy, cílovou skupinu, aktivity, rizika</a:t>
            </a:r>
          </a:p>
          <a:p>
            <a:pPr lvl="0"/>
            <a:r>
              <a:rPr lang="cs-CZ" sz="2800" dirty="0"/>
              <a:t>ustavit realizační </a:t>
            </a:r>
            <a:r>
              <a:rPr lang="cs-CZ" sz="2800" dirty="0" smtClean="0"/>
              <a:t>tým a vytvořit </a:t>
            </a:r>
            <a:r>
              <a:rPr lang="cs-CZ" sz="2800" dirty="0"/>
              <a:t>rozpočet projektu</a:t>
            </a:r>
          </a:p>
          <a:p>
            <a:pPr lvl="0"/>
            <a:r>
              <a:rPr lang="cs-CZ" sz="2800" dirty="0" smtClean="0"/>
              <a:t>zorientovat se v oblasti </a:t>
            </a:r>
            <a:r>
              <a:rPr lang="cs-CZ" sz="2800" dirty="0" err="1" smtClean="0"/>
              <a:t>fundraisingu</a:t>
            </a:r>
            <a:r>
              <a:rPr lang="cs-CZ" sz="2800" dirty="0" smtClean="0"/>
              <a:t> a vybrat </a:t>
            </a:r>
            <a:r>
              <a:rPr lang="cs-CZ" sz="2800" dirty="0"/>
              <a:t>vhodný zdroj financování </a:t>
            </a:r>
            <a:r>
              <a:rPr lang="cs-CZ" sz="2800" dirty="0" smtClean="0"/>
              <a:t>projektu</a:t>
            </a:r>
          </a:p>
          <a:p>
            <a:pPr lvl="0"/>
            <a:r>
              <a:rPr lang="cs-CZ" sz="2800" dirty="0" smtClean="0"/>
              <a:t>prezentovat </a:t>
            </a:r>
            <a:r>
              <a:rPr lang="cs-CZ" sz="2800" dirty="0"/>
              <a:t>vlastní modelový projekt</a:t>
            </a:r>
          </a:p>
          <a:p>
            <a:pPr lvl="0"/>
            <a:r>
              <a:rPr lang="cs-CZ" sz="2800" dirty="0"/>
              <a:t>definovat princip sociálního </a:t>
            </a:r>
            <a:r>
              <a:rPr lang="cs-CZ" sz="2800" dirty="0" smtClean="0"/>
              <a:t>podnikání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4536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4F5FE-81D2-4109-B84A-1ADE5056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OSNOVA PŘEDMĚTU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ED88CE-A4FB-4373-9138-B1EC51CC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756" y="1905000"/>
            <a:ext cx="5752257" cy="48363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/>
              <a:t>I. Projektové řízení</a:t>
            </a:r>
          </a:p>
          <a:p>
            <a:r>
              <a:rPr lang="cs-CZ"/>
              <a:t>Seznámení a organizační otázky</a:t>
            </a:r>
          </a:p>
          <a:p>
            <a:r>
              <a:rPr lang="cs-CZ"/>
              <a:t>Co je to projekt</a:t>
            </a:r>
          </a:p>
          <a:p>
            <a:r>
              <a:rPr lang="cs-CZ"/>
              <a:t>Cíle, výstupy</a:t>
            </a:r>
          </a:p>
          <a:p>
            <a:r>
              <a:rPr lang="cs-CZ"/>
              <a:t>Aktivity, harmonogram, rizika</a:t>
            </a:r>
          </a:p>
          <a:p>
            <a:r>
              <a:rPr lang="cs-CZ"/>
              <a:t>Rozpočet</a:t>
            </a:r>
          </a:p>
          <a:p>
            <a:r>
              <a:rPr lang="cs-CZ"/>
              <a:t>Realizační tým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340F033-6A8E-47F1-96A8-800A472D1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5942010" cy="495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/>
              <a:t>II. Fundraising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Popis</a:t>
            </a:r>
            <a:r>
              <a:rPr lang="cs-CZ" dirty="0"/>
              <a:t> a formy FR, zdroje financování</a:t>
            </a:r>
          </a:p>
          <a:p>
            <a:pPr>
              <a:buFont typeface="Arial"/>
              <a:buChar char="▪"/>
            </a:pPr>
            <a:r>
              <a:rPr lang="cs-CZ" dirty="0"/>
              <a:t>Grantový, firemní, individuální FR, crowdfunding</a:t>
            </a:r>
          </a:p>
          <a:p>
            <a:pPr marL="0" indent="0">
              <a:buNone/>
            </a:pPr>
            <a:r>
              <a:rPr lang="cs-CZ" dirty="0"/>
              <a:t>III. Sociální podnikání</a:t>
            </a:r>
          </a:p>
          <a:p>
            <a:r>
              <a:rPr lang="cs-CZ" dirty="0"/>
              <a:t>Principy a založení sociálního podnikání</a:t>
            </a:r>
          </a:p>
          <a:p>
            <a:pPr marL="0" indent="0">
              <a:buNone/>
            </a:pPr>
            <a:r>
              <a:rPr lang="cs-CZ" dirty="0"/>
              <a:t>IV. Hodnocení</a:t>
            </a:r>
          </a:p>
          <a:p>
            <a:pPr>
              <a:buFont typeface="Arial"/>
              <a:buChar char="▪"/>
            </a:pPr>
            <a:r>
              <a:rPr lang="cs-CZ" dirty="0"/>
              <a:t>Odevzdání projektu a zpětná vazba</a:t>
            </a:r>
          </a:p>
        </p:txBody>
      </p:sp>
    </p:spTree>
    <p:extLst>
      <p:ext uri="{BB962C8B-B14F-4D97-AF65-F5344CB8AC3E}">
        <p14:creationId xmlns:p14="http://schemas.microsoft.com/office/powerpoint/2010/main" val="320094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021BD-C32A-4A37-B737-B3C5A8F01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STRATEGIE VÝUKY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8384D4-F17D-4F64-A0EC-5DFB49E4A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Zkusíte si, jaké to je být v roli projektových </a:t>
            </a:r>
            <a:r>
              <a:rPr lang="cs-CZ" dirty="0" smtClean="0"/>
              <a:t>manažerů</a:t>
            </a:r>
            <a:endParaRPr lang="cs-CZ" dirty="0"/>
          </a:p>
          <a:p>
            <a:r>
              <a:rPr lang="cs-CZ" dirty="0"/>
              <a:t>Individuálně / ve skupinách vytvoříte </a:t>
            </a:r>
            <a:r>
              <a:rPr lang="cs-CZ" dirty="0" smtClean="0"/>
              <a:t>projekt</a:t>
            </a:r>
            <a:endParaRPr lang="cs-CZ" dirty="0"/>
          </a:p>
          <a:p>
            <a:r>
              <a:rPr lang="cs-CZ" dirty="0"/>
              <a:t>Scénář hodiny: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F5BA10-4104-44EB-B741-3E4622C39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9264117"/>
              </p:ext>
            </p:extLst>
          </p:nvPr>
        </p:nvGraphicFramePr>
        <p:xfrm>
          <a:off x="441784" y="3637295"/>
          <a:ext cx="11305255" cy="267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76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04D6A-1766-49BE-8A1F-BFA45E9D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2197D7-457C-4957-B024-E0F537B0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cs-CZ" sz="8000" dirty="0"/>
              <a:t>Výstupem je klasifikovaný </a:t>
            </a:r>
            <a:r>
              <a:rPr lang="cs-CZ" sz="8000" dirty="0" smtClean="0"/>
              <a:t>zápočet</a:t>
            </a:r>
            <a:endParaRPr lang="cs-CZ" sz="8000" dirty="0"/>
          </a:p>
          <a:p>
            <a:r>
              <a:rPr lang="cs-CZ" sz="8000" dirty="0"/>
              <a:t>Podmínky jeho získání:</a:t>
            </a:r>
          </a:p>
          <a:p>
            <a:pPr marL="0" indent="0">
              <a:buNone/>
            </a:pPr>
            <a:r>
              <a:rPr lang="cs-CZ" sz="8000" dirty="0"/>
              <a:t>               </a:t>
            </a:r>
            <a:r>
              <a:rPr lang="cs-CZ" sz="8000" dirty="0" smtClean="0"/>
              <a:t>	individuální</a:t>
            </a:r>
            <a:r>
              <a:rPr lang="cs-CZ" sz="8000" dirty="0"/>
              <a:t> / týmová práce na projektu</a:t>
            </a:r>
          </a:p>
          <a:p>
            <a:pPr marL="0" indent="0">
              <a:buNone/>
            </a:pPr>
            <a:r>
              <a:rPr lang="cs-CZ" sz="8000" dirty="0"/>
              <a:t>               </a:t>
            </a:r>
            <a:r>
              <a:rPr lang="cs-CZ" sz="8000" dirty="0" smtClean="0"/>
              <a:t>	odevzdání </a:t>
            </a:r>
            <a:r>
              <a:rPr lang="cs-CZ" sz="8000" dirty="0"/>
              <a:t>práce do </a:t>
            </a:r>
            <a:r>
              <a:rPr lang="cs-CZ" sz="8000" dirty="0" smtClean="0"/>
              <a:t>30.11.2022</a:t>
            </a:r>
            <a:endParaRPr lang="cs-CZ" sz="8000" dirty="0"/>
          </a:p>
          <a:p>
            <a:pPr marL="0" indent="0">
              <a:buNone/>
            </a:pPr>
            <a:r>
              <a:rPr lang="cs-CZ" sz="8000" dirty="0"/>
              <a:t>              </a:t>
            </a:r>
            <a:r>
              <a:rPr lang="cs-CZ" sz="8000" dirty="0" smtClean="0"/>
              <a:t>	v </a:t>
            </a:r>
            <a:r>
              <a:rPr lang="cs-CZ" sz="8000" dirty="0"/>
              <a:t>případě zásadních chyb a na vyzvání hodnotitele oprava </a:t>
            </a:r>
            <a:r>
              <a:rPr lang="cs-CZ" sz="8000" dirty="0" smtClean="0"/>
              <a:t>práce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/>
              <a:t>účast </a:t>
            </a:r>
            <a:r>
              <a:rPr lang="cs-CZ" sz="8000" dirty="0"/>
              <a:t>ve výuce (prezence) – max. 2 x absence</a:t>
            </a:r>
          </a:p>
          <a:p>
            <a:pPr marL="0" indent="0">
              <a:buNone/>
            </a:pPr>
            <a:r>
              <a:rPr lang="cs-CZ" sz="8000" dirty="0"/>
              <a:t>	aktivita v </a:t>
            </a:r>
            <a:r>
              <a:rPr lang="cs-CZ" sz="8000" dirty="0" smtClean="0"/>
              <a:t>hodinách a plnění </a:t>
            </a:r>
            <a:r>
              <a:rPr lang="cs-CZ" sz="8000" dirty="0"/>
              <a:t>úkolů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/>
              <a:t>prezentace </a:t>
            </a:r>
            <a:r>
              <a:rPr lang="cs-CZ" sz="8000" dirty="0"/>
              <a:t>projektu a odpovědi na dotazy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1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916832"/>
            <a:ext cx="11449272" cy="4666530"/>
          </a:xfrm>
        </p:spPr>
        <p:txBody>
          <a:bodyPr/>
          <a:lstStyle/>
          <a:p>
            <a:r>
              <a:rPr lang="cs-CZ" err="1"/>
              <a:t>Bruce</a:t>
            </a:r>
            <a:r>
              <a:rPr lang="cs-CZ"/>
              <a:t>, Andy, </a:t>
            </a:r>
            <a:r>
              <a:rPr lang="cs-CZ" err="1"/>
              <a:t>Landgon</a:t>
            </a:r>
            <a:r>
              <a:rPr lang="cs-CZ"/>
              <a:t>, </a:t>
            </a:r>
            <a:r>
              <a:rPr lang="cs-CZ" err="1"/>
              <a:t>Ken</a:t>
            </a:r>
            <a:r>
              <a:rPr lang="cs-CZ"/>
              <a:t>: Řízení projektu. </a:t>
            </a:r>
            <a:r>
              <a:rPr lang="cs-CZ" err="1"/>
              <a:t>Slovart</a:t>
            </a:r>
            <a:r>
              <a:rPr lang="cs-CZ"/>
              <a:t>; Praha 2003</a:t>
            </a:r>
          </a:p>
          <a:p>
            <a:r>
              <a:rPr lang="cs-CZ"/>
              <a:t>Svozilová, Alena: Projektový management.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2006</a:t>
            </a:r>
          </a:p>
          <a:p>
            <a:r>
              <a:rPr lang="cs-CZ"/>
              <a:t>Dvořák, Drahoslav: Řízení projektů. </a:t>
            </a:r>
            <a:r>
              <a:rPr lang="cs-CZ" err="1"/>
              <a:t>Computer</a:t>
            </a:r>
            <a:r>
              <a:rPr lang="cs-CZ"/>
              <a:t> </a:t>
            </a:r>
            <a:r>
              <a:rPr lang="cs-CZ" err="1"/>
              <a:t>Press</a:t>
            </a:r>
            <a:r>
              <a:rPr lang="cs-CZ"/>
              <a:t>; Brno 2008</a:t>
            </a:r>
          </a:p>
          <a:p>
            <a:r>
              <a:rPr lang="cs-CZ">
                <a:solidFill>
                  <a:srgbClr val="00B0F0"/>
                </a:solidFill>
              </a:rPr>
              <a:t>Boukal, Petr a kol.: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pro neziskové organizace.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2013</a:t>
            </a:r>
          </a:p>
          <a:p>
            <a:r>
              <a:rPr lang="cs-CZ">
                <a:solidFill>
                  <a:srgbClr val="00B0F0"/>
                </a:solidFill>
              </a:rPr>
              <a:t>Šedivý, Marek, </a:t>
            </a:r>
            <a:r>
              <a:rPr lang="cs-CZ" err="1">
                <a:solidFill>
                  <a:srgbClr val="00B0F0"/>
                </a:solidFill>
              </a:rPr>
              <a:t>Medlíková</a:t>
            </a:r>
            <a:r>
              <a:rPr lang="cs-CZ">
                <a:solidFill>
                  <a:srgbClr val="00B0F0"/>
                </a:solidFill>
              </a:rPr>
              <a:t>, Olga: Public relations,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a Lobbing.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2012</a:t>
            </a:r>
          </a:p>
          <a:p>
            <a:r>
              <a:rPr lang="cs-CZ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err="1">
                <a:solidFill>
                  <a:srgbClr val="00B0F0"/>
                </a:solidFill>
              </a:rPr>
              <a:t>Oeconomica</a:t>
            </a:r>
            <a:r>
              <a:rPr lang="cs-CZ">
                <a:solidFill>
                  <a:srgbClr val="00B0F0"/>
                </a:solidFill>
              </a:rPr>
              <a:t>; Praha 2010</a:t>
            </a:r>
          </a:p>
          <a:p>
            <a:r>
              <a:rPr lang="cs-CZ"/>
              <a:t>Slavík, Jakub: Finanční průvodce nefinančního manažera.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2013</a:t>
            </a:r>
          </a:p>
          <a:p>
            <a:r>
              <a:rPr lang="cs-CZ"/>
              <a:t>Novotný, Pavel: Účetnictví pro úplné začátečníky.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2017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23B34F-4DF4-4B04-A57A-5CC726C5A5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31FD4A-EF59-4D69-847A-977CEEB8BE59}">
  <ds:schemaRefs>
    <ds:schemaRef ds:uri="461c17e8-4211-4af9-a2dd-2e4f0aab68ea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d8a9ac4-60f6-4978-8be3-644856f48e08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10C9564-6878-4788-80C1-EE4C933EAECC}">
  <ds:schemaRefs>
    <ds:schemaRef ds:uri="2d8a9ac4-60f6-4978-8be3-644856f48e08"/>
    <ds:schemaRef ds:uri="461c17e8-4211-4af9-a2dd-2e4f0aab68e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23</TotalTime>
  <Words>404</Words>
  <Application>Microsoft Office PowerPoint</Application>
  <PresentationFormat>Vlastní</PresentationFormat>
  <Paragraphs>58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Consolas</vt:lpstr>
      <vt:lpstr>Corbel</vt:lpstr>
      <vt:lpstr>Školní tabule 16×9</vt:lpstr>
      <vt:lpstr>ZÁKLADY EKONOMIKY A SOCIÁLNÍ EKONOMIKY </vt:lpstr>
      <vt:lpstr>KDO VEDE PŘEDMĚT?</vt:lpstr>
      <vt:lpstr>CO SE NAUČÍTE</vt:lpstr>
      <vt:lpstr>OSNOVA PŘEDMĚTU</vt:lpstr>
      <vt:lpstr>STRATEGIE VÝUKY</vt:lpstr>
      <vt:lpstr>HODNOCENÍ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Vedoucí</cp:lastModifiedBy>
  <cp:revision>11</cp:revision>
  <dcterms:created xsi:type="dcterms:W3CDTF">2018-09-04T08:26:18Z</dcterms:created>
  <dcterms:modified xsi:type="dcterms:W3CDTF">2022-09-09T07:23:07Z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