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78" r:id="rId4"/>
    <p:sldId id="282" r:id="rId5"/>
    <p:sldId id="283" r:id="rId6"/>
    <p:sldId id="284" r:id="rId7"/>
    <p:sldId id="285" r:id="rId8"/>
    <p:sldId id="267" r:id="rId9"/>
    <p:sldId id="286" r:id="rId10"/>
    <p:sldId id="287" r:id="rId11"/>
    <p:sldId id="288" r:id="rId12"/>
    <p:sldId id="289" r:id="rId13"/>
    <p:sldId id="290" r:id="rId14"/>
    <p:sldId id="291" r:id="rId15"/>
    <p:sldId id="292" r:id="rId16"/>
    <p:sldId id="293" r:id="rId17"/>
    <p:sldId id="294" r:id="rId18"/>
    <p:sldId id="296" r:id="rId19"/>
    <p:sldId id="295" r:id="rId20"/>
    <p:sldId id="297" r:id="rId21"/>
    <p:sldId id="317" r:id="rId22"/>
    <p:sldId id="318" r:id="rId23"/>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374" autoAdjust="0"/>
  </p:normalViewPr>
  <p:slideViewPr>
    <p:cSldViewPr snapToGrid="0">
      <p:cViewPr varScale="1">
        <p:scale>
          <a:sx n="63" d="100"/>
          <a:sy n="63" d="100"/>
        </p:scale>
        <p:origin x="764" y="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46" d="100"/>
        <a:sy n="46" d="100"/>
      </p:scale>
      <p:origin x="0" y="-3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7" name="Obdélník 6">
            <a:extLst>
              <a:ext uri="{FF2B5EF4-FFF2-40B4-BE49-F238E27FC236}">
                <a16:creationId xmlns:a16="http://schemas.microsoft.com/office/drawing/2014/main" id="{59900B76-1B1A-4BB1-9592-BEEA477A7925}"/>
              </a:ext>
            </a:extLst>
          </p:cNvPr>
          <p:cNvSpPr/>
          <p:nvPr userDrawn="1"/>
        </p:nvSpPr>
        <p:spPr>
          <a:xfrm>
            <a:off x="8629126" y="0"/>
            <a:ext cx="3562873" cy="6858000"/>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pic>
        <p:nvPicPr>
          <p:cNvPr id="8" name="Obrázek 7">
            <a:extLst>
              <a:ext uri="{FF2B5EF4-FFF2-40B4-BE49-F238E27FC236}">
                <a16:creationId xmlns:a16="http://schemas.microsoft.com/office/drawing/2014/main" id="{5BCADDBF-F4C5-4054-875D-A9D7028B6850}"/>
              </a:ext>
            </a:extLst>
          </p:cNvPr>
          <p:cNvPicPr>
            <a:picLocks noChangeAspect="1"/>
          </p:cNvPicPr>
          <p:nvPr userDrawn="1"/>
        </p:nvPicPr>
        <p:blipFill>
          <a:blip r:embed="rId2"/>
          <a:stretch>
            <a:fillRect/>
          </a:stretch>
        </p:blipFill>
        <p:spPr>
          <a:xfrm>
            <a:off x="3562872" y="734482"/>
            <a:ext cx="5066254" cy="5389035"/>
          </a:xfrm>
          <a:prstGeom prst="rect">
            <a:avLst/>
          </a:prstGeom>
        </p:spPr>
      </p:pic>
    </p:spTree>
    <p:extLst>
      <p:ext uri="{BB962C8B-B14F-4D97-AF65-F5344CB8AC3E}">
        <p14:creationId xmlns:p14="http://schemas.microsoft.com/office/powerpoint/2010/main" val="3279226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C45D17B-B35E-4F06-8B09-3157BD20635E}"/>
              </a:ext>
            </a:extLst>
          </p:cNvPr>
          <p:cNvSpPr>
            <a:spLocks noGrp="1"/>
          </p:cNvSpPr>
          <p:nvPr>
            <p:ph type="title"/>
          </p:nvPr>
        </p:nvSpPr>
        <p:spPr/>
        <p:txBody>
          <a:bodyPr/>
          <a:lstStyle/>
          <a:p>
            <a:r>
              <a:rPr lang="cs-CZ"/>
              <a:t>Kliknutím lze upravit styl.</a:t>
            </a:r>
          </a:p>
        </p:txBody>
      </p:sp>
      <p:sp>
        <p:nvSpPr>
          <p:cNvPr id="3" name="Zástupný symbol pro svislý text 2">
            <a:extLst>
              <a:ext uri="{FF2B5EF4-FFF2-40B4-BE49-F238E27FC236}">
                <a16:creationId xmlns:a16="http://schemas.microsoft.com/office/drawing/2014/main" id="{A9516373-445E-4F69-A833-A30F834F47AC}"/>
              </a:ext>
            </a:extLst>
          </p:cNvPr>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B5E1D5AF-57FD-4A15-906D-E21A870A8DEA}"/>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5" name="Zástupný symbol pro zápatí 4">
            <a:extLst>
              <a:ext uri="{FF2B5EF4-FFF2-40B4-BE49-F238E27FC236}">
                <a16:creationId xmlns:a16="http://schemas.microsoft.com/office/drawing/2014/main" id="{7E3D36DA-DE24-46F8-9243-04F8C7F6DAE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3D775D8C-5599-4BB0-BAE5-1C4B19E7C8B9}"/>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2564535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a:extLst>
              <a:ext uri="{FF2B5EF4-FFF2-40B4-BE49-F238E27FC236}">
                <a16:creationId xmlns:a16="http://schemas.microsoft.com/office/drawing/2014/main" id="{AA6233F0-A162-4CC8-9D0A-7B1C7F0DEA08}"/>
              </a:ext>
            </a:extLst>
          </p:cNvPr>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a:extLst>
              <a:ext uri="{FF2B5EF4-FFF2-40B4-BE49-F238E27FC236}">
                <a16:creationId xmlns:a16="http://schemas.microsoft.com/office/drawing/2014/main" id="{66009CF2-49DB-4170-A325-3FC675922B56}"/>
              </a:ext>
            </a:extLst>
          </p:cNvPr>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4A656BC6-389C-4587-955E-F25C6171F157}"/>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5" name="Zástupný symbol pro zápatí 4">
            <a:extLst>
              <a:ext uri="{FF2B5EF4-FFF2-40B4-BE49-F238E27FC236}">
                <a16:creationId xmlns:a16="http://schemas.microsoft.com/office/drawing/2014/main" id="{E0563522-A05C-4021-921A-A9122E50205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F4F51FA3-6D74-4783-A48F-ECB3DDB9548A}"/>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281414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Úvodní snímek 2">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3ED9DDC-5CC7-4151-940B-0188F7D8E1BD}"/>
              </a:ext>
            </a:extLst>
          </p:cNvPr>
          <p:cNvSpPr>
            <a:spLocks noGrp="1"/>
          </p:cNvSpPr>
          <p:nvPr>
            <p:ph type="title" hasCustomPrompt="1"/>
          </p:nvPr>
        </p:nvSpPr>
        <p:spPr>
          <a:xfrm>
            <a:off x="2841566" y="2801072"/>
            <a:ext cx="5447301" cy="831128"/>
          </a:xfrm>
        </p:spPr>
        <p:txBody>
          <a:bodyPr/>
          <a:lstStyle/>
          <a:p>
            <a:r>
              <a:rPr lang="cs-CZ" dirty="0"/>
              <a:t>Název prezentace</a:t>
            </a:r>
          </a:p>
        </p:txBody>
      </p:sp>
      <p:pic>
        <p:nvPicPr>
          <p:cNvPr id="7" name="Zástupný obsah 4">
            <a:extLst>
              <a:ext uri="{FF2B5EF4-FFF2-40B4-BE49-F238E27FC236}">
                <a16:creationId xmlns:a16="http://schemas.microsoft.com/office/drawing/2014/main" id="{1DBC79C2-E5E8-44F3-A79D-64B6DBAE8079}"/>
              </a:ext>
            </a:extLst>
          </p:cNvPr>
          <p:cNvPicPr>
            <a:picLocks noChangeAspect="1"/>
          </p:cNvPicPr>
          <p:nvPr userDrawn="1"/>
        </p:nvPicPr>
        <p:blipFill>
          <a:blip r:embed="rId2"/>
          <a:stretch>
            <a:fillRect/>
          </a:stretch>
        </p:blipFill>
        <p:spPr>
          <a:xfrm>
            <a:off x="152400" y="-775757"/>
            <a:ext cx="4314825" cy="3052700"/>
          </a:xfrm>
          <a:prstGeom prst="rect">
            <a:avLst/>
          </a:prstGeom>
        </p:spPr>
      </p:pic>
      <p:pic>
        <p:nvPicPr>
          <p:cNvPr id="8" name="Obrázek 7">
            <a:extLst>
              <a:ext uri="{FF2B5EF4-FFF2-40B4-BE49-F238E27FC236}">
                <a16:creationId xmlns:a16="http://schemas.microsoft.com/office/drawing/2014/main" id="{7408C4D8-6E3F-4E5A-89E1-5C249126B3A3}"/>
              </a:ext>
            </a:extLst>
          </p:cNvPr>
          <p:cNvPicPr>
            <a:picLocks noChangeAspect="1"/>
          </p:cNvPicPr>
          <p:nvPr userDrawn="1"/>
        </p:nvPicPr>
        <p:blipFill>
          <a:blip r:embed="rId3"/>
          <a:srcRect/>
          <a:stretch/>
        </p:blipFill>
        <p:spPr>
          <a:xfrm>
            <a:off x="5948596" y="1565599"/>
            <a:ext cx="7701448" cy="8192121"/>
          </a:xfrm>
          <a:prstGeom prst="rect">
            <a:avLst/>
          </a:prstGeom>
        </p:spPr>
      </p:pic>
    </p:spTree>
    <p:extLst>
      <p:ext uri="{BB962C8B-B14F-4D97-AF65-F5344CB8AC3E}">
        <p14:creationId xmlns:p14="http://schemas.microsoft.com/office/powerpoint/2010/main" val="3917851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oddílu">
    <p:spTree>
      <p:nvGrpSpPr>
        <p:cNvPr id="1" name=""/>
        <p:cNvGrpSpPr/>
        <p:nvPr/>
      </p:nvGrpSpPr>
      <p:grpSpPr>
        <a:xfrm>
          <a:off x="0" y="0"/>
          <a:ext cx="0" cy="0"/>
          <a:chOff x="0" y="0"/>
          <a:chExt cx="0" cy="0"/>
        </a:xfrm>
      </p:grpSpPr>
      <p:sp>
        <p:nvSpPr>
          <p:cNvPr id="8" name="Zástupný symbol pro obsah 7">
            <a:extLst>
              <a:ext uri="{FF2B5EF4-FFF2-40B4-BE49-F238E27FC236}">
                <a16:creationId xmlns:a16="http://schemas.microsoft.com/office/drawing/2014/main" id="{BDA27890-9D76-4E47-B562-814E443FF0D4}"/>
              </a:ext>
            </a:extLst>
          </p:cNvPr>
          <p:cNvSpPr>
            <a:spLocks noGrp="1"/>
          </p:cNvSpPr>
          <p:nvPr>
            <p:ph sz="quarter" idx="10"/>
          </p:nvPr>
        </p:nvSpPr>
        <p:spPr>
          <a:xfrm>
            <a:off x="838200" y="1819275"/>
            <a:ext cx="10515600" cy="4673600"/>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9" name="Nadpis 8">
            <a:extLst>
              <a:ext uri="{FF2B5EF4-FFF2-40B4-BE49-F238E27FC236}">
                <a16:creationId xmlns:a16="http://schemas.microsoft.com/office/drawing/2014/main" id="{037260BC-6057-4DC9-A6E1-7B91553112EF}"/>
              </a:ext>
            </a:extLst>
          </p:cNvPr>
          <p:cNvSpPr>
            <a:spLocks noGrp="1"/>
          </p:cNvSpPr>
          <p:nvPr>
            <p:ph type="title"/>
          </p:nvPr>
        </p:nvSpPr>
        <p:spPr/>
        <p:txBody>
          <a:bodyPr/>
          <a:lstStyle/>
          <a:p>
            <a:r>
              <a:rPr lang="cs-CZ" dirty="0"/>
              <a:t>Kliknutím lze upravit styl.</a:t>
            </a:r>
          </a:p>
        </p:txBody>
      </p:sp>
    </p:spTree>
    <p:extLst>
      <p:ext uri="{BB962C8B-B14F-4D97-AF65-F5344CB8AC3E}">
        <p14:creationId xmlns:p14="http://schemas.microsoft.com/office/powerpoint/2010/main" val="354828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BA476CA-C2AC-4B00-B0FF-7BC40EA35E92}"/>
              </a:ext>
            </a:extLst>
          </p:cNvPr>
          <p:cNvSpPr>
            <a:spLocks noGrp="1"/>
          </p:cNvSpPr>
          <p:nvPr>
            <p:ph type="title"/>
          </p:nvPr>
        </p:nvSpPr>
        <p:spPr/>
        <p:txBody>
          <a:bodyPr/>
          <a:lstStyle/>
          <a:p>
            <a:r>
              <a:rPr lang="cs-CZ"/>
              <a:t>Kliknutím lze upravit styl.</a:t>
            </a:r>
          </a:p>
        </p:txBody>
      </p:sp>
      <p:sp>
        <p:nvSpPr>
          <p:cNvPr id="3" name="Zástupný symbol pro obsah 2">
            <a:extLst>
              <a:ext uri="{FF2B5EF4-FFF2-40B4-BE49-F238E27FC236}">
                <a16:creationId xmlns:a16="http://schemas.microsoft.com/office/drawing/2014/main" id="{FBD521E1-E603-42B1-A5B3-F82B2ECF583B}"/>
              </a:ext>
            </a:extLst>
          </p:cNvPr>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a:extLst>
              <a:ext uri="{FF2B5EF4-FFF2-40B4-BE49-F238E27FC236}">
                <a16:creationId xmlns:a16="http://schemas.microsoft.com/office/drawing/2014/main" id="{B1232CF9-4045-41BF-812E-F3BC3774021C}"/>
              </a:ext>
            </a:extLst>
          </p:cNvPr>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75CB24A4-6E1D-4DAD-AB31-03D1616C844A}"/>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6" name="Zástupný symbol pro zápatí 5">
            <a:extLst>
              <a:ext uri="{FF2B5EF4-FFF2-40B4-BE49-F238E27FC236}">
                <a16:creationId xmlns:a16="http://schemas.microsoft.com/office/drawing/2014/main" id="{DD698FCA-D858-4C18-8488-63E24DDF301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20931AF-84E8-4BC9-830E-D78A8D9101A1}"/>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394395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14899F-BC0D-455F-827A-9E440FBFE08E}"/>
              </a:ext>
            </a:extLst>
          </p:cNvPr>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a:extLst>
              <a:ext uri="{FF2B5EF4-FFF2-40B4-BE49-F238E27FC236}">
                <a16:creationId xmlns:a16="http://schemas.microsoft.com/office/drawing/2014/main" id="{8E5548F1-C914-472C-829F-FF2EF6A831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a:extLst>
              <a:ext uri="{FF2B5EF4-FFF2-40B4-BE49-F238E27FC236}">
                <a16:creationId xmlns:a16="http://schemas.microsoft.com/office/drawing/2014/main" id="{C58E00B4-785D-4E05-84ED-D2B11C3A86B0}"/>
              </a:ext>
            </a:extLst>
          </p:cNvPr>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a:extLst>
              <a:ext uri="{FF2B5EF4-FFF2-40B4-BE49-F238E27FC236}">
                <a16:creationId xmlns:a16="http://schemas.microsoft.com/office/drawing/2014/main" id="{A8550D9E-707A-4AB2-A203-0FD9EF8D05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a:extLst>
              <a:ext uri="{FF2B5EF4-FFF2-40B4-BE49-F238E27FC236}">
                <a16:creationId xmlns:a16="http://schemas.microsoft.com/office/drawing/2014/main" id="{07117C09-2C8C-40A9-821F-1D5E0D18C4F7}"/>
              </a:ext>
            </a:extLst>
          </p:cNvPr>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48A12539-B2C8-4808-97F5-205C3B31989B}"/>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8" name="Zástupný symbol pro zápatí 7">
            <a:extLst>
              <a:ext uri="{FF2B5EF4-FFF2-40B4-BE49-F238E27FC236}">
                <a16:creationId xmlns:a16="http://schemas.microsoft.com/office/drawing/2014/main" id="{0CCFD136-FC0F-4A4A-AC04-EAED19BD39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D04CFE35-9446-4847-A8E5-672607DFF1F8}"/>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1299765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A995727-3EC1-4527-ABC3-D5614536D3B4}"/>
              </a:ext>
            </a:extLst>
          </p:cNvPr>
          <p:cNvSpPr>
            <a:spLocks noGrp="1"/>
          </p:cNvSpPr>
          <p:nvPr>
            <p:ph type="title"/>
          </p:nvPr>
        </p:nvSpPr>
        <p:spPr/>
        <p:txBody>
          <a:bodyPr/>
          <a:lstStyle/>
          <a:p>
            <a:r>
              <a:rPr lang="cs-CZ"/>
              <a:t>Kliknutím lze upravit styl.</a:t>
            </a:r>
          </a:p>
        </p:txBody>
      </p:sp>
      <p:sp>
        <p:nvSpPr>
          <p:cNvPr id="3" name="Zástupný symbol pro datum 2">
            <a:extLst>
              <a:ext uri="{FF2B5EF4-FFF2-40B4-BE49-F238E27FC236}">
                <a16:creationId xmlns:a16="http://schemas.microsoft.com/office/drawing/2014/main" id="{3C3A3B19-9F93-49F8-BD24-FD94008601BB}"/>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4" name="Zástupný symbol pro zápatí 3">
            <a:extLst>
              <a:ext uri="{FF2B5EF4-FFF2-40B4-BE49-F238E27FC236}">
                <a16:creationId xmlns:a16="http://schemas.microsoft.com/office/drawing/2014/main" id="{F2DBBCBB-9430-4C8D-8C27-CFCB02749A80}"/>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C650B1DF-CBC9-4F78-BCC3-CC4706A41B02}"/>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1752628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C5D4F9C2-FD3E-4E10-B0B5-AB3299C79900}"/>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3" name="Zástupný symbol pro zápatí 2">
            <a:extLst>
              <a:ext uri="{FF2B5EF4-FFF2-40B4-BE49-F238E27FC236}">
                <a16:creationId xmlns:a16="http://schemas.microsoft.com/office/drawing/2014/main" id="{FC3E3043-BB16-461F-9477-6215B4197EFD}"/>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15A32760-1A1F-4C1A-8E13-CD1E018554B5}"/>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1153834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AAFEBA7-C4BA-4C59-B304-D614E24F1D28}"/>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a:extLst>
              <a:ext uri="{FF2B5EF4-FFF2-40B4-BE49-F238E27FC236}">
                <a16:creationId xmlns:a16="http://schemas.microsoft.com/office/drawing/2014/main" id="{A30E1A3A-DD92-4E31-8DA6-718D26EBB7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a:extLst>
              <a:ext uri="{FF2B5EF4-FFF2-40B4-BE49-F238E27FC236}">
                <a16:creationId xmlns:a16="http://schemas.microsoft.com/office/drawing/2014/main" id="{D545FFB2-DE29-4919-A2F7-85986BE7EC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A38DB640-40E4-4DBB-BAB6-A4C1A38FE238}"/>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6" name="Zástupný symbol pro zápatí 5">
            <a:extLst>
              <a:ext uri="{FF2B5EF4-FFF2-40B4-BE49-F238E27FC236}">
                <a16:creationId xmlns:a16="http://schemas.microsoft.com/office/drawing/2014/main" id="{286A3EA6-C482-4989-B1BB-846B53B3FE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1027987A-30A0-43FB-A327-F5189B8FF401}"/>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297233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9D41B73-17D6-4463-BD24-4E9D33FAED26}"/>
              </a:ext>
            </a:extLst>
          </p:cNvPr>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0C9D1DBF-108A-496C-B4B3-C530584745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a:extLst>
              <a:ext uri="{FF2B5EF4-FFF2-40B4-BE49-F238E27FC236}">
                <a16:creationId xmlns:a16="http://schemas.microsoft.com/office/drawing/2014/main" id="{0B08B87C-969F-4A8F-82E8-CC31C8B950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a:extLst>
              <a:ext uri="{FF2B5EF4-FFF2-40B4-BE49-F238E27FC236}">
                <a16:creationId xmlns:a16="http://schemas.microsoft.com/office/drawing/2014/main" id="{40A90D13-7DDA-4BF1-866A-904F64255A07}"/>
              </a:ext>
            </a:extLst>
          </p:cNvPr>
          <p:cNvSpPr>
            <a:spLocks noGrp="1"/>
          </p:cNvSpPr>
          <p:nvPr>
            <p:ph type="dt" sz="half" idx="10"/>
          </p:nvPr>
        </p:nvSpPr>
        <p:spPr>
          <a:xfrm>
            <a:off x="838200" y="6356350"/>
            <a:ext cx="2743200" cy="365125"/>
          </a:xfrm>
          <a:prstGeom prst="rect">
            <a:avLst/>
          </a:prstGeom>
        </p:spPr>
        <p:txBody>
          <a:bodyPr/>
          <a:lstStyle/>
          <a:p>
            <a:fld id="{754ED1E1-B462-42E9-90BB-E06222A61F0F}" type="datetimeFigureOut">
              <a:rPr lang="cs-CZ" smtClean="0"/>
              <a:t>07.10.2022</a:t>
            </a:fld>
            <a:endParaRPr lang="cs-CZ"/>
          </a:p>
        </p:txBody>
      </p:sp>
      <p:sp>
        <p:nvSpPr>
          <p:cNvPr id="6" name="Zástupný symbol pro zápatí 5">
            <a:extLst>
              <a:ext uri="{FF2B5EF4-FFF2-40B4-BE49-F238E27FC236}">
                <a16:creationId xmlns:a16="http://schemas.microsoft.com/office/drawing/2014/main" id="{FBA7678A-59D9-4DCF-B3FA-1BC8FDCFC16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7FFB9A2E-D7B8-4EC7-8987-35303FADAF4B}"/>
              </a:ext>
            </a:extLst>
          </p:cNvPr>
          <p:cNvSpPr>
            <a:spLocks noGrp="1"/>
          </p:cNvSpPr>
          <p:nvPr>
            <p:ph type="sldNum" sz="quarter" idx="12"/>
          </p:nvPr>
        </p:nvSpPr>
        <p:spPr>
          <a:xfrm>
            <a:off x="8610600" y="6356350"/>
            <a:ext cx="2743200" cy="365125"/>
          </a:xfrm>
          <a:prstGeom prst="rect">
            <a:avLst/>
          </a:prstGeom>
        </p:spPr>
        <p:txBody>
          <a:bodyPr/>
          <a:lstStyle/>
          <a:p>
            <a:fld id="{57225FAE-B228-4E9C-834D-76F92F7D999F}" type="slidenum">
              <a:rPr lang="cs-CZ" smtClean="0"/>
              <a:t>‹#›</a:t>
            </a:fld>
            <a:endParaRPr lang="cs-CZ"/>
          </a:p>
        </p:txBody>
      </p:sp>
    </p:spTree>
    <p:extLst>
      <p:ext uri="{BB962C8B-B14F-4D97-AF65-F5344CB8AC3E}">
        <p14:creationId xmlns:p14="http://schemas.microsoft.com/office/powerpoint/2010/main" val="740951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Obrázek 7">
            <a:extLst>
              <a:ext uri="{FF2B5EF4-FFF2-40B4-BE49-F238E27FC236}">
                <a16:creationId xmlns:a16="http://schemas.microsoft.com/office/drawing/2014/main" id="{0B85A842-1400-4FCD-920D-07D985BE0E30}"/>
              </a:ext>
            </a:extLst>
          </p:cNvPr>
          <p:cNvPicPr>
            <a:picLocks noChangeAspect="1"/>
          </p:cNvPicPr>
          <p:nvPr userDrawn="1"/>
        </p:nvPicPr>
        <p:blipFill>
          <a:blip r:embed="rId13"/>
          <a:srcRect/>
          <a:stretch/>
        </p:blipFill>
        <p:spPr>
          <a:xfrm>
            <a:off x="-970617" y="-1914009"/>
            <a:ext cx="5283536" cy="5620161"/>
          </a:xfrm>
          <a:prstGeom prst="rect">
            <a:avLst/>
          </a:prstGeom>
        </p:spPr>
      </p:pic>
      <p:sp>
        <p:nvSpPr>
          <p:cNvPr id="2" name="Zástupný nadpis 1">
            <a:extLst>
              <a:ext uri="{FF2B5EF4-FFF2-40B4-BE49-F238E27FC236}">
                <a16:creationId xmlns:a16="http://schemas.microsoft.com/office/drawing/2014/main" id="{A17EF358-D2F8-4EC8-911C-1D1A81B96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Nadpis</a:t>
            </a:r>
          </a:p>
        </p:txBody>
      </p:sp>
      <p:sp>
        <p:nvSpPr>
          <p:cNvPr id="3" name="Zástupný symbol pro text 2">
            <a:extLst>
              <a:ext uri="{FF2B5EF4-FFF2-40B4-BE49-F238E27FC236}">
                <a16:creationId xmlns:a16="http://schemas.microsoft.com/office/drawing/2014/main" id="{87D9E818-C555-4CCE-ACA3-BBD9E25413AF}"/>
              </a:ext>
            </a:extLst>
          </p:cNvPr>
          <p:cNvSpPr>
            <a:spLocks noGrp="1"/>
          </p:cNvSpPr>
          <p:nvPr>
            <p:ph type="body" idx="1"/>
          </p:nvPr>
        </p:nvSpPr>
        <p:spPr>
          <a:xfrm>
            <a:off x="838201" y="1825625"/>
            <a:ext cx="10515600" cy="4397376"/>
          </a:xfrm>
          <a:prstGeom prst="rect">
            <a:avLst/>
          </a:prstGeom>
        </p:spPr>
        <p:txBody>
          <a:bodyPr vert="horz" lIns="91440" tIns="45720" rIns="91440" bIns="45720" rtlCol="0">
            <a:normAutofit/>
          </a:bodyPr>
          <a:lstStyle/>
          <a:p>
            <a:pPr lvl="0"/>
            <a:r>
              <a:rPr lang="cs-CZ" dirty="0"/>
              <a:t>Upravte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pic>
        <p:nvPicPr>
          <p:cNvPr id="7" name="Obrázek 6">
            <a:extLst>
              <a:ext uri="{FF2B5EF4-FFF2-40B4-BE49-F238E27FC236}">
                <a16:creationId xmlns:a16="http://schemas.microsoft.com/office/drawing/2014/main" id="{1299CBF7-3100-4C15-86DF-678B258B4CF2}"/>
              </a:ext>
            </a:extLst>
          </p:cNvPr>
          <p:cNvPicPr>
            <a:picLocks noChangeAspect="1"/>
          </p:cNvPicPr>
          <p:nvPr userDrawn="1"/>
        </p:nvPicPr>
        <p:blipFill>
          <a:blip r:embed="rId14"/>
          <a:stretch>
            <a:fillRect/>
          </a:stretch>
        </p:blipFill>
        <p:spPr>
          <a:xfrm>
            <a:off x="9772549" y="5329238"/>
            <a:ext cx="2508317" cy="1774612"/>
          </a:xfrm>
          <a:prstGeom prst="rect">
            <a:avLst/>
          </a:prstGeom>
        </p:spPr>
      </p:pic>
    </p:spTree>
    <p:extLst>
      <p:ext uri="{BB962C8B-B14F-4D97-AF65-F5344CB8AC3E}">
        <p14:creationId xmlns:p14="http://schemas.microsoft.com/office/powerpoint/2010/main" val="22332035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https://knihovna.jabok.cz/cs/rady-navody/navody/chci-si-nechat-zpracovat-resersi" TargetMode="External"/><Relationship Id="rId2" Type="http://schemas.openxmlformats.org/officeDocument/2006/relationships/hyperlink" Target="http://www.ukb.muni.cz/kuk/animace/eiz/zotero/"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is.jabok.cz/auth/napoveda/student/prace"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is.jabok.cz/auth/do/jabok/stud_prov/895862/"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8" Type="http://schemas.openxmlformats.org/officeDocument/2006/relationships/hyperlink" Target="https://knihovna.jabok.cz/cs/rady-navody/videonavody/bibliograficke-citace-uvod-do-problematiky-zakladni-pojmy" TargetMode="External"/><Relationship Id="rId3" Type="http://schemas.openxmlformats.org/officeDocument/2006/relationships/hyperlink" Target="https://knihovna.jabok.cuni.cz/eg/opac/results?query=&amp;qtype=keyword&amp;fi%3Asearch_format=&amp;locg=1&amp;bookbag=12125&amp;sort=titlesort" TargetMode="External"/><Relationship Id="rId7" Type="http://schemas.openxmlformats.org/officeDocument/2006/relationships/hyperlink" Target="https://knihovna.jabok.cz/cs/rady-navody/navody/chci-najit-odborny-rezecenzovany-casopis" TargetMode="External"/><Relationship Id="rId2" Type="http://schemas.openxmlformats.org/officeDocument/2006/relationships/hyperlink" Target="https://knihovna.jabok.cuni.cz/eg/opac/record/49235?locg=102" TargetMode="External"/><Relationship Id="rId1" Type="http://schemas.openxmlformats.org/officeDocument/2006/relationships/slideLayout" Target="../slideLayouts/slideLayout3.xml"/><Relationship Id="rId6" Type="http://schemas.openxmlformats.org/officeDocument/2006/relationships/hyperlink" Target="https://knihovna.jabok.cz/cs/rady-navody/navody/chci-zjistit-ktere-informace-na-internetu-mohu-pouzit-pro-studium" TargetMode="External"/><Relationship Id="rId5" Type="http://schemas.openxmlformats.org/officeDocument/2006/relationships/hyperlink" Target="https://knihovna.jabok.cz/cs/rady-navody/navody/chci-zjistit-jestli-je-webova-stranka-duveryhodna" TargetMode="External"/><Relationship Id="rId10" Type="http://schemas.openxmlformats.org/officeDocument/2006/relationships/hyperlink" Target="https://knihovna.jabok.cz/cs/rady-navody/videonavody/citovani-podle-iso-690-cast-3-metody-citovani-v-textu" TargetMode="External"/><Relationship Id="rId4" Type="http://schemas.openxmlformats.org/officeDocument/2006/relationships/hyperlink" Target="https://knihovna.jabok.cz/cs/rady-navody" TargetMode="External"/><Relationship Id="rId9" Type="http://schemas.openxmlformats.org/officeDocument/2006/relationships/hyperlink" Target="https://knihovna.jabok.cz/cs/rady-navody/videonavody/citovani-podle-iso-690-cast-1-obecne-zasady-citovani" TargetMode="External"/></Relationships>
</file>

<file path=ppt/slides/_rels/slide22.xml.rels><?xml version="1.0" encoding="UTF-8" standalone="yes"?>
<Relationships xmlns="http://schemas.openxmlformats.org/package/2006/relationships"><Relationship Id="rId3" Type="http://schemas.openxmlformats.org/officeDocument/2006/relationships/hyperlink" Target="https://moodle.jabok.cuni.cz/course/view.php?id=174" TargetMode="External"/><Relationship Id="rId2" Type="http://schemas.openxmlformats.org/officeDocument/2006/relationships/hyperlink" Target="https://knihovna.jabok.cz/cs/rady-navody/e-learnig-vyukova-videa" TargetMode="External"/><Relationship Id="rId1" Type="http://schemas.openxmlformats.org/officeDocument/2006/relationships/slideLayout" Target="../slideLayouts/slideLayout3.xml"/><Relationship Id="rId5" Type="http://schemas.openxmlformats.org/officeDocument/2006/relationships/hyperlink" Target="https://moodle.jabok.cuni.cz/course/view.php?id=172" TargetMode="External"/><Relationship Id="rId4" Type="http://schemas.openxmlformats.org/officeDocument/2006/relationships/hyperlink" Target="https://moodle.jabok.cuni.cz/course/view.php?id=17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creativecommons.org/licenses/by-nc-nd/3.0/cz/"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53881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a:extLst>
              <a:ext uri="{FF2B5EF4-FFF2-40B4-BE49-F238E27FC236}">
                <a16:creationId xmlns:a16="http://schemas.microsoft.com/office/drawing/2014/main" id="{FB2B8939-0213-4373-A79F-2F9C11DB81CD}"/>
              </a:ext>
            </a:extLst>
          </p:cNvPr>
          <p:cNvSpPr>
            <a:spLocks noGrp="1"/>
          </p:cNvSpPr>
          <p:nvPr>
            <p:ph sz="quarter" idx="10"/>
          </p:nvPr>
        </p:nvSpPr>
        <p:spPr/>
        <p:txBody>
          <a:bodyPr/>
          <a:lstStyle/>
          <a:p>
            <a:endParaRPr lang="cs-CZ" dirty="0"/>
          </a:p>
          <a:p>
            <a:r>
              <a:rPr lang="cs-CZ" dirty="0"/>
              <a:t>Použití pro</a:t>
            </a:r>
          </a:p>
          <a:p>
            <a:pPr lvl="1"/>
            <a:r>
              <a:rPr lang="cs-CZ" dirty="0"/>
              <a:t>vyložení určitého termínu, význam použití nejednoznačného odborného termínu</a:t>
            </a:r>
          </a:p>
          <a:p>
            <a:pPr lvl="1"/>
            <a:r>
              <a:rPr lang="cs-CZ" dirty="0"/>
              <a:t>představení uváděného autora</a:t>
            </a:r>
          </a:p>
          <a:p>
            <a:pPr lvl="1"/>
            <a:r>
              <a:rPr lang="cs-CZ" dirty="0"/>
              <a:t>uvedení doplňujících informací</a:t>
            </a:r>
          </a:p>
          <a:p>
            <a:pPr lvl="1"/>
            <a:r>
              <a:rPr lang="cs-CZ" dirty="0"/>
              <a:t>odkazy na literaturu</a:t>
            </a:r>
          </a:p>
          <a:p>
            <a:endParaRPr lang="cs-CZ" dirty="0"/>
          </a:p>
        </p:txBody>
      </p:sp>
      <p:sp>
        <p:nvSpPr>
          <p:cNvPr id="5" name="Nadpis 4">
            <a:extLst>
              <a:ext uri="{FF2B5EF4-FFF2-40B4-BE49-F238E27FC236}">
                <a16:creationId xmlns:a16="http://schemas.microsoft.com/office/drawing/2014/main" id="{A9F0B2CB-6297-46E0-8F06-BCC414352A5B}"/>
              </a:ext>
            </a:extLst>
          </p:cNvPr>
          <p:cNvSpPr>
            <a:spLocks noGrp="1"/>
          </p:cNvSpPr>
          <p:nvPr>
            <p:ph type="title"/>
          </p:nvPr>
        </p:nvSpPr>
        <p:spPr/>
        <p:txBody>
          <a:bodyPr/>
          <a:lstStyle/>
          <a:p>
            <a:r>
              <a:rPr lang="cs-CZ" dirty="0"/>
              <a:t>Poznámkový aparát</a:t>
            </a:r>
          </a:p>
        </p:txBody>
      </p:sp>
    </p:spTree>
    <p:extLst>
      <p:ext uri="{BB962C8B-B14F-4D97-AF65-F5344CB8AC3E}">
        <p14:creationId xmlns:p14="http://schemas.microsoft.com/office/powerpoint/2010/main" val="4122179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0EAD497-984C-48DB-B256-0D0E9FDC3795}"/>
              </a:ext>
            </a:extLst>
          </p:cNvPr>
          <p:cNvSpPr>
            <a:spLocks noGrp="1"/>
          </p:cNvSpPr>
          <p:nvPr>
            <p:ph sz="quarter" idx="10"/>
          </p:nvPr>
        </p:nvSpPr>
        <p:spPr/>
        <p:txBody>
          <a:bodyPr/>
          <a:lstStyle/>
          <a:p>
            <a:endParaRPr lang="cs-CZ" dirty="0"/>
          </a:p>
          <a:p>
            <a:pPr>
              <a:buNone/>
            </a:pPr>
            <a:r>
              <a:rPr lang="cs-CZ" b="1" dirty="0"/>
              <a:t>Přímé i nepřímé citování jiných autorů bez náležitého označení a uvedení jejich jména a zdroje je považováno za morálně nepřípustný podvod znemožňující přijetí celé práce.</a:t>
            </a:r>
          </a:p>
          <a:p>
            <a:pPr>
              <a:buNone/>
            </a:pPr>
            <a:endParaRPr lang="cs-CZ" b="1" dirty="0"/>
          </a:p>
          <a:p>
            <a:pPr>
              <a:buNone/>
            </a:pPr>
            <a:r>
              <a:rPr lang="cs-CZ" b="1" dirty="0"/>
              <a:t>	Neuvedení citací je přestupkem podle disciplinárního řádu </a:t>
            </a:r>
            <a:r>
              <a:rPr lang="cs-CZ" b="1" dirty="0" err="1"/>
              <a:t>Jaboku</a:t>
            </a:r>
            <a:r>
              <a:rPr lang="cs-CZ" b="1" dirty="0"/>
              <a:t>.</a:t>
            </a:r>
            <a:endParaRPr lang="cs-CZ" dirty="0"/>
          </a:p>
        </p:txBody>
      </p:sp>
      <p:sp>
        <p:nvSpPr>
          <p:cNvPr id="3" name="Nadpis 2">
            <a:extLst>
              <a:ext uri="{FF2B5EF4-FFF2-40B4-BE49-F238E27FC236}">
                <a16:creationId xmlns:a16="http://schemas.microsoft.com/office/drawing/2014/main" id="{B3D2968C-FE32-4E2A-B474-40887A476E13}"/>
              </a:ext>
            </a:extLst>
          </p:cNvPr>
          <p:cNvSpPr>
            <a:spLocks noGrp="1"/>
          </p:cNvSpPr>
          <p:nvPr>
            <p:ph type="title"/>
          </p:nvPr>
        </p:nvSpPr>
        <p:spPr/>
        <p:txBody>
          <a:bodyPr/>
          <a:lstStyle/>
          <a:p>
            <a:r>
              <a:rPr lang="cs-CZ" dirty="0"/>
              <a:t>Citace</a:t>
            </a:r>
          </a:p>
        </p:txBody>
      </p:sp>
    </p:spTree>
    <p:extLst>
      <p:ext uri="{BB962C8B-B14F-4D97-AF65-F5344CB8AC3E}">
        <p14:creationId xmlns:p14="http://schemas.microsoft.com/office/powerpoint/2010/main" val="3488904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A650F07-46F2-44BE-8E36-92CF5DA6B690}"/>
              </a:ext>
            </a:extLst>
          </p:cNvPr>
          <p:cNvSpPr>
            <a:spLocks noGrp="1"/>
          </p:cNvSpPr>
          <p:nvPr>
            <p:ph sz="quarter" idx="10"/>
          </p:nvPr>
        </p:nvSpPr>
        <p:spPr/>
        <p:txBody>
          <a:bodyPr/>
          <a:lstStyle/>
          <a:p>
            <a:endParaRPr lang="cs-CZ" dirty="0"/>
          </a:p>
          <a:p>
            <a:r>
              <a:rPr lang="cs-CZ" dirty="0"/>
              <a:t>Přímé:</a:t>
            </a:r>
          </a:p>
          <a:p>
            <a:pPr lvl="1"/>
            <a:r>
              <a:rPr lang="cs-CZ" dirty="0"/>
              <a:t>doslovný opis textu</a:t>
            </a:r>
          </a:p>
          <a:p>
            <a:pPr lvl="1"/>
            <a:r>
              <a:rPr lang="cs-CZ" dirty="0"/>
              <a:t>citát je uveden a uzavřen uvozovkami</a:t>
            </a:r>
          </a:p>
          <a:p>
            <a:pPr lvl="1"/>
            <a:r>
              <a:rPr lang="cs-CZ" dirty="0"/>
              <a:t>používá se jen, když je to odůvodněné</a:t>
            </a:r>
          </a:p>
          <a:p>
            <a:r>
              <a:rPr lang="cs-CZ" dirty="0"/>
              <a:t>Nepřímé:</a:t>
            </a:r>
          </a:p>
          <a:p>
            <a:pPr lvl="1"/>
            <a:r>
              <a:rPr lang="cs-CZ" dirty="0"/>
              <a:t>uveden názor, poznatek, informace, ústní sdělení</a:t>
            </a:r>
          </a:p>
          <a:p>
            <a:pPr lvl="1"/>
            <a:r>
              <a:rPr lang="cs-CZ" dirty="0"/>
              <a:t>použit statistický údaj, graf, tabulka, obrázek</a:t>
            </a:r>
          </a:p>
          <a:p>
            <a:pPr lvl="1"/>
            <a:r>
              <a:rPr lang="cs-CZ" dirty="0"/>
              <a:t>nepoužívat uvozovky</a:t>
            </a:r>
          </a:p>
          <a:p>
            <a:endParaRPr lang="cs-CZ" dirty="0"/>
          </a:p>
        </p:txBody>
      </p:sp>
      <p:sp>
        <p:nvSpPr>
          <p:cNvPr id="3" name="Nadpis 2">
            <a:extLst>
              <a:ext uri="{FF2B5EF4-FFF2-40B4-BE49-F238E27FC236}">
                <a16:creationId xmlns:a16="http://schemas.microsoft.com/office/drawing/2014/main" id="{FCC01283-E58E-4AF8-8526-A861FBF645B3}"/>
              </a:ext>
            </a:extLst>
          </p:cNvPr>
          <p:cNvSpPr>
            <a:spLocks noGrp="1"/>
          </p:cNvSpPr>
          <p:nvPr>
            <p:ph type="title"/>
          </p:nvPr>
        </p:nvSpPr>
        <p:spPr/>
        <p:txBody>
          <a:bodyPr/>
          <a:lstStyle/>
          <a:p>
            <a:r>
              <a:rPr lang="cs-CZ" dirty="0"/>
              <a:t>Citace</a:t>
            </a:r>
          </a:p>
        </p:txBody>
      </p:sp>
    </p:spTree>
    <p:extLst>
      <p:ext uri="{BB962C8B-B14F-4D97-AF65-F5344CB8AC3E}">
        <p14:creationId xmlns:p14="http://schemas.microsoft.com/office/powerpoint/2010/main" val="3933318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53204A69-9777-4C16-9BCA-A78A4CAC6024}"/>
              </a:ext>
            </a:extLst>
          </p:cNvPr>
          <p:cNvSpPr>
            <a:spLocks noGrp="1"/>
          </p:cNvSpPr>
          <p:nvPr>
            <p:ph sz="quarter" idx="10"/>
          </p:nvPr>
        </p:nvSpPr>
        <p:spPr/>
        <p:txBody>
          <a:bodyPr/>
          <a:lstStyle/>
          <a:p>
            <a:endParaRPr lang="cs-CZ" dirty="0"/>
          </a:p>
          <a:p>
            <a:r>
              <a:rPr lang="cs-CZ" dirty="0"/>
              <a:t>Harvardský systém - do závorky jméno autora a rok vydání a stranu, ze které je citováno</a:t>
            </a:r>
          </a:p>
          <a:p>
            <a:r>
              <a:rPr lang="cs-CZ" dirty="0"/>
              <a:t>Systém číselných odkazů - za citaci číslo, které odkazuje na zdroj uvedený v poznámce pod čarou na místě, kde se uvedený zdroj objevil poprvé</a:t>
            </a:r>
          </a:p>
          <a:p>
            <a:r>
              <a:rPr lang="cs-CZ" dirty="0"/>
              <a:t>Systém průběžných poznámek </a:t>
            </a:r>
            <a:endParaRPr lang="cs-CZ" b="1" dirty="0"/>
          </a:p>
          <a:p>
            <a:endParaRPr lang="cs-CZ" b="1" dirty="0"/>
          </a:p>
          <a:p>
            <a:pPr marL="0" indent="0">
              <a:buNone/>
            </a:pPr>
            <a:r>
              <a:rPr lang="cs-CZ" b="1" dirty="0"/>
              <a:t>Způsob citování zvolí student po konzultaci se svým vedoucím</a:t>
            </a:r>
            <a:endParaRPr lang="cs-CZ" dirty="0"/>
          </a:p>
          <a:p>
            <a:endParaRPr lang="cs-CZ" dirty="0"/>
          </a:p>
        </p:txBody>
      </p:sp>
      <p:sp>
        <p:nvSpPr>
          <p:cNvPr id="3" name="Nadpis 2">
            <a:extLst>
              <a:ext uri="{FF2B5EF4-FFF2-40B4-BE49-F238E27FC236}">
                <a16:creationId xmlns:a16="http://schemas.microsoft.com/office/drawing/2014/main" id="{F5F7AC1E-AB3F-4773-BE0D-5D06D3254BDE}"/>
              </a:ext>
            </a:extLst>
          </p:cNvPr>
          <p:cNvSpPr>
            <a:spLocks noGrp="1"/>
          </p:cNvSpPr>
          <p:nvPr>
            <p:ph type="title"/>
          </p:nvPr>
        </p:nvSpPr>
        <p:spPr/>
        <p:txBody>
          <a:bodyPr/>
          <a:lstStyle/>
          <a:p>
            <a:r>
              <a:rPr lang="cs-CZ" dirty="0"/>
              <a:t>Způsoby zápisu odkazu na bibliografickou citaci</a:t>
            </a:r>
          </a:p>
        </p:txBody>
      </p:sp>
    </p:spTree>
    <p:extLst>
      <p:ext uri="{BB962C8B-B14F-4D97-AF65-F5344CB8AC3E}">
        <p14:creationId xmlns:p14="http://schemas.microsoft.com/office/powerpoint/2010/main" val="34195974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1B39AF13-5079-45AC-A420-451CD121AE8E}"/>
              </a:ext>
            </a:extLst>
          </p:cNvPr>
          <p:cNvSpPr>
            <a:spLocks noGrp="1"/>
          </p:cNvSpPr>
          <p:nvPr>
            <p:ph sz="quarter" idx="10"/>
          </p:nvPr>
        </p:nvSpPr>
        <p:spPr/>
        <p:txBody>
          <a:bodyPr>
            <a:normAutofit fontScale="92500" lnSpcReduction="10000"/>
          </a:bodyPr>
          <a:lstStyle/>
          <a:p>
            <a:pPr marL="0" indent="0">
              <a:lnSpc>
                <a:spcPct val="80000"/>
              </a:lnSpc>
              <a:buNone/>
            </a:pPr>
            <a:r>
              <a:rPr lang="cs-CZ" dirty="0"/>
              <a:t>Na intrapersonální úrovni se komunikační výzkum soustřeďuje na zpracování informace.1 Například Holá2  tvrdí, že komunikaci lze charakterizovat jako proces sdílení určitých informací. Řečené však ještě neznamená slyšené.3 Informace lze sdílet verbálně, ale též cestou neverbálních prostředků. 4</a:t>
            </a:r>
          </a:p>
          <a:p>
            <a:pPr marL="0" indent="0">
              <a:lnSpc>
                <a:spcPct val="80000"/>
              </a:lnSpc>
              <a:buNone/>
            </a:pPr>
            <a:r>
              <a:rPr lang="cs-CZ" dirty="0"/>
              <a:t>_______________________________________________________________</a:t>
            </a:r>
          </a:p>
          <a:p>
            <a:pPr marL="0" indent="0">
              <a:lnSpc>
                <a:spcPct val="80000"/>
              </a:lnSpc>
              <a:buNone/>
            </a:pPr>
            <a:r>
              <a:rPr lang="cs-CZ" dirty="0"/>
              <a:t>1 ŠULEŘ, Oldřich. </a:t>
            </a:r>
            <a:r>
              <a:rPr lang="cs-CZ" i="1" dirty="0"/>
              <a:t>100 klíčových manažerských technik: komunikování, vedení lidí, rozhodování a organizování. </a:t>
            </a:r>
            <a:r>
              <a:rPr lang="cs-CZ" dirty="0"/>
              <a:t>Brno: </a:t>
            </a:r>
            <a:r>
              <a:rPr lang="cs-CZ" dirty="0" err="1"/>
              <a:t>Computer</a:t>
            </a:r>
            <a:r>
              <a:rPr lang="cs-CZ" dirty="0"/>
              <a:t> </a:t>
            </a:r>
            <a:r>
              <a:rPr lang="cs-CZ" dirty="0" err="1"/>
              <a:t>Press</a:t>
            </a:r>
            <a:r>
              <a:rPr lang="cs-CZ" dirty="0"/>
              <a:t>, 2009. ISBN 978-80-251-2173-3.</a:t>
            </a:r>
          </a:p>
          <a:p>
            <a:pPr marL="0" indent="0">
              <a:lnSpc>
                <a:spcPct val="80000"/>
              </a:lnSpc>
              <a:buNone/>
            </a:pPr>
            <a:r>
              <a:rPr lang="cs-CZ" dirty="0"/>
              <a:t>2 HOLÁ, Jana. </a:t>
            </a:r>
            <a:r>
              <a:rPr lang="cs-CZ" i="1" dirty="0"/>
              <a:t>Interní komunikace ve firmě</a:t>
            </a:r>
            <a:r>
              <a:rPr lang="cs-CZ" dirty="0"/>
              <a:t>. Brno: </a:t>
            </a:r>
            <a:r>
              <a:rPr lang="cs-CZ" dirty="0" err="1"/>
              <a:t>Computer</a:t>
            </a:r>
            <a:r>
              <a:rPr lang="cs-CZ" dirty="0"/>
              <a:t> </a:t>
            </a:r>
            <a:r>
              <a:rPr lang="cs-CZ" dirty="0" err="1"/>
              <a:t>Press</a:t>
            </a:r>
            <a:r>
              <a:rPr lang="cs-CZ" dirty="0"/>
              <a:t>, 2006. ISBN 80-251-1250-0.</a:t>
            </a:r>
          </a:p>
          <a:p>
            <a:pPr marL="0" indent="0">
              <a:lnSpc>
                <a:spcPct val="80000"/>
              </a:lnSpc>
              <a:buNone/>
            </a:pPr>
            <a:r>
              <a:rPr lang="cs-CZ" dirty="0"/>
              <a:t>3 </a:t>
            </a:r>
            <a:r>
              <a:rPr lang="cs-CZ" dirty="0" err="1"/>
              <a:t>McQUAIL</a:t>
            </a:r>
            <a:r>
              <a:rPr lang="cs-CZ" dirty="0"/>
              <a:t>, Denis. </a:t>
            </a:r>
            <a:r>
              <a:rPr lang="cs-CZ" i="1" dirty="0"/>
              <a:t>Úvod do teorie masové komunikace</a:t>
            </a:r>
            <a:r>
              <a:rPr lang="cs-CZ" dirty="0"/>
              <a:t>. Vyd. 2. Praha: Portál, 2002 ISBN 80-7178-714-0.</a:t>
            </a:r>
          </a:p>
          <a:p>
            <a:pPr marL="0" indent="0">
              <a:lnSpc>
                <a:spcPct val="80000"/>
              </a:lnSpc>
              <a:buNone/>
            </a:pPr>
            <a:r>
              <a:rPr lang="cs-CZ" dirty="0"/>
              <a:t>4 HOLÁ, Jana, </a:t>
            </a:r>
            <a:r>
              <a:rPr lang="cs-CZ" dirty="0" err="1"/>
              <a:t>ref</a:t>
            </a:r>
            <a:r>
              <a:rPr lang="cs-CZ" dirty="0"/>
              <a:t>. 2, s.25</a:t>
            </a:r>
          </a:p>
          <a:p>
            <a:endParaRPr lang="cs-CZ" dirty="0"/>
          </a:p>
        </p:txBody>
      </p:sp>
      <p:sp>
        <p:nvSpPr>
          <p:cNvPr id="3" name="Nadpis 2">
            <a:extLst>
              <a:ext uri="{FF2B5EF4-FFF2-40B4-BE49-F238E27FC236}">
                <a16:creationId xmlns:a16="http://schemas.microsoft.com/office/drawing/2014/main" id="{742A79FB-D88A-4D2D-863F-14C2B1BF1354}"/>
              </a:ext>
            </a:extLst>
          </p:cNvPr>
          <p:cNvSpPr>
            <a:spLocks noGrp="1"/>
          </p:cNvSpPr>
          <p:nvPr>
            <p:ph type="title"/>
          </p:nvPr>
        </p:nvSpPr>
        <p:spPr/>
        <p:txBody>
          <a:bodyPr/>
          <a:lstStyle/>
          <a:p>
            <a:r>
              <a:rPr lang="cs-CZ" dirty="0"/>
              <a:t>Metoda průběžných poznámek</a:t>
            </a:r>
          </a:p>
        </p:txBody>
      </p:sp>
    </p:spTree>
    <p:extLst>
      <p:ext uri="{BB962C8B-B14F-4D97-AF65-F5344CB8AC3E}">
        <p14:creationId xmlns:p14="http://schemas.microsoft.com/office/powerpoint/2010/main" val="3038692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C3D841D3-E9BA-4E3E-9B2C-D78C313C2411}"/>
              </a:ext>
            </a:extLst>
          </p:cNvPr>
          <p:cNvSpPr>
            <a:spLocks noGrp="1"/>
          </p:cNvSpPr>
          <p:nvPr>
            <p:ph sz="quarter" idx="10"/>
          </p:nvPr>
        </p:nvSpPr>
        <p:spPr/>
        <p:txBody>
          <a:bodyPr/>
          <a:lstStyle/>
          <a:p>
            <a:pPr marL="0" indent="0">
              <a:buNone/>
            </a:pPr>
            <a:endParaRPr lang="cs-CZ" dirty="0"/>
          </a:p>
          <a:p>
            <a:pPr marL="0" indent="0">
              <a:buNone/>
            </a:pPr>
            <a:r>
              <a:rPr lang="cs-CZ" dirty="0"/>
              <a:t>v závorce za citací jméno autora, rok vydání a strana</a:t>
            </a:r>
          </a:p>
          <a:p>
            <a:pPr marL="0" indent="0">
              <a:buNone/>
            </a:pPr>
            <a:endParaRPr lang="cs-CZ" dirty="0"/>
          </a:p>
          <a:p>
            <a:pPr marL="0" indent="0">
              <a:buNone/>
            </a:pPr>
            <a:endParaRPr lang="cs-CZ" dirty="0"/>
          </a:p>
          <a:p>
            <a:pPr marL="0" indent="0">
              <a:buNone/>
            </a:pPr>
            <a:r>
              <a:rPr lang="cs-CZ" dirty="0"/>
              <a:t>„Když dítě za člení do své funkční hry i prvek představivosti a hraje si „jako“, můžeme hovořit o fázi symbolické hry. Věk, kdy tato fáze začíná, se u jednotlivých nevidomých dětí značně liší“ (</a:t>
            </a:r>
            <a:r>
              <a:rPr lang="cs-CZ" dirty="0" err="1"/>
              <a:t>Moleman</a:t>
            </a:r>
            <a:r>
              <a:rPr lang="cs-CZ" dirty="0"/>
              <a:t> 2014, s. 43).</a:t>
            </a:r>
          </a:p>
          <a:p>
            <a:endParaRPr lang="cs-CZ" dirty="0"/>
          </a:p>
        </p:txBody>
      </p:sp>
      <p:sp>
        <p:nvSpPr>
          <p:cNvPr id="3" name="Nadpis 2">
            <a:extLst>
              <a:ext uri="{FF2B5EF4-FFF2-40B4-BE49-F238E27FC236}">
                <a16:creationId xmlns:a16="http://schemas.microsoft.com/office/drawing/2014/main" id="{3F02E19C-5EA6-4B77-9A44-38585A452B0D}"/>
              </a:ext>
            </a:extLst>
          </p:cNvPr>
          <p:cNvSpPr>
            <a:spLocks noGrp="1"/>
          </p:cNvSpPr>
          <p:nvPr>
            <p:ph type="title"/>
          </p:nvPr>
        </p:nvSpPr>
        <p:spPr/>
        <p:txBody>
          <a:bodyPr/>
          <a:lstStyle/>
          <a:p>
            <a:r>
              <a:rPr lang="cs-CZ" dirty="0"/>
              <a:t>Harvardský systém</a:t>
            </a:r>
          </a:p>
        </p:txBody>
      </p:sp>
    </p:spTree>
    <p:extLst>
      <p:ext uri="{BB962C8B-B14F-4D97-AF65-F5344CB8AC3E}">
        <p14:creationId xmlns:p14="http://schemas.microsoft.com/office/powerpoint/2010/main" val="601813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7C510404-4214-4ED0-934F-3D83B2895863}"/>
              </a:ext>
            </a:extLst>
          </p:cNvPr>
          <p:cNvSpPr>
            <a:spLocks noGrp="1"/>
          </p:cNvSpPr>
          <p:nvPr>
            <p:ph sz="quarter" idx="10"/>
          </p:nvPr>
        </p:nvSpPr>
        <p:spPr/>
        <p:txBody>
          <a:bodyPr/>
          <a:lstStyle/>
          <a:p>
            <a:r>
              <a:rPr lang="cs-CZ" dirty="0"/>
              <a:t>Podrobný údaj o zdroji</a:t>
            </a:r>
          </a:p>
          <a:p>
            <a:r>
              <a:rPr lang="cs-CZ" dirty="0"/>
              <a:t>Norma Bibliografické odkazy a citace dokumentů dle ČSN ISO 690 (01 0197) platné od 1. dubna 2011</a:t>
            </a:r>
          </a:p>
          <a:p>
            <a:r>
              <a:rPr lang="cs-CZ" dirty="0"/>
              <a:t>(Citace.com)</a:t>
            </a:r>
          </a:p>
          <a:p>
            <a:r>
              <a:rPr lang="cs-CZ" dirty="0"/>
              <a:t>Zotero.org- </a:t>
            </a:r>
            <a:r>
              <a:rPr lang="cs-CZ" dirty="0">
                <a:hlinkClick r:id="rId2"/>
              </a:rPr>
              <a:t>http://www.ukb.muni.cz/kuk/animace/</a:t>
            </a:r>
            <a:r>
              <a:rPr lang="cs-CZ" dirty="0" err="1">
                <a:hlinkClick r:id="rId2"/>
              </a:rPr>
              <a:t>eiz</a:t>
            </a:r>
            <a:r>
              <a:rPr lang="cs-CZ" dirty="0">
                <a:hlinkClick r:id="rId2"/>
              </a:rPr>
              <a:t>/</a:t>
            </a:r>
            <a:r>
              <a:rPr lang="cs-CZ" dirty="0" err="1">
                <a:hlinkClick r:id="rId2"/>
              </a:rPr>
              <a:t>zotero</a:t>
            </a:r>
            <a:r>
              <a:rPr lang="cs-CZ" dirty="0">
                <a:hlinkClick r:id="rId2"/>
              </a:rPr>
              <a:t>/</a:t>
            </a:r>
            <a:r>
              <a:rPr lang="cs-CZ" dirty="0"/>
              <a:t>.</a:t>
            </a:r>
          </a:p>
          <a:p>
            <a:endParaRPr lang="cs-CZ" dirty="0"/>
          </a:p>
          <a:p>
            <a:pPr marL="0" indent="0">
              <a:buNone/>
            </a:pPr>
            <a:r>
              <a:rPr lang="cs-CZ" b="1" dirty="0"/>
              <a:t>Využívejte možnosti konzultací s pracovnicemi knihovny, knihovna nabízí i </a:t>
            </a:r>
            <a:r>
              <a:rPr lang="cs-CZ" b="1" dirty="0">
                <a:hlinkClick r:id="rId3"/>
              </a:rPr>
              <a:t>rešeršní služby</a:t>
            </a:r>
            <a:r>
              <a:rPr lang="cs-CZ" b="1" dirty="0"/>
              <a:t>.</a:t>
            </a:r>
          </a:p>
          <a:p>
            <a:endParaRPr lang="cs-CZ" dirty="0"/>
          </a:p>
          <a:p>
            <a:endParaRPr lang="cs-CZ" dirty="0"/>
          </a:p>
        </p:txBody>
      </p:sp>
      <p:sp>
        <p:nvSpPr>
          <p:cNvPr id="3" name="Nadpis 2">
            <a:extLst>
              <a:ext uri="{FF2B5EF4-FFF2-40B4-BE49-F238E27FC236}">
                <a16:creationId xmlns:a16="http://schemas.microsoft.com/office/drawing/2014/main" id="{C4B14A6B-619F-4156-878C-EB824F8A8349}"/>
              </a:ext>
            </a:extLst>
          </p:cNvPr>
          <p:cNvSpPr>
            <a:spLocks noGrp="1"/>
          </p:cNvSpPr>
          <p:nvPr>
            <p:ph type="title"/>
          </p:nvPr>
        </p:nvSpPr>
        <p:spPr/>
        <p:txBody>
          <a:bodyPr/>
          <a:lstStyle/>
          <a:p>
            <a:r>
              <a:rPr lang="cs-CZ" dirty="0"/>
              <a:t>Bibliografická citace</a:t>
            </a:r>
          </a:p>
        </p:txBody>
      </p:sp>
    </p:spTree>
    <p:extLst>
      <p:ext uri="{BB962C8B-B14F-4D97-AF65-F5344CB8AC3E}">
        <p14:creationId xmlns:p14="http://schemas.microsoft.com/office/powerpoint/2010/main" val="4084111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D2091E3B-4709-409B-8941-D3504A7FF097}"/>
              </a:ext>
            </a:extLst>
          </p:cNvPr>
          <p:cNvSpPr>
            <a:spLocks noGrp="1"/>
          </p:cNvSpPr>
          <p:nvPr>
            <p:ph sz="quarter" idx="10"/>
          </p:nvPr>
        </p:nvSpPr>
        <p:spPr/>
        <p:txBody>
          <a:bodyPr/>
          <a:lstStyle/>
          <a:p>
            <a:endParaRPr lang="cs-CZ" dirty="0"/>
          </a:p>
          <a:p>
            <a:r>
              <a:rPr lang="cs-CZ" dirty="0"/>
              <a:t>diplomní semináře dále povedou jednotliví vedoucí prací, resp. vedoucí kateder</a:t>
            </a:r>
          </a:p>
          <a:p>
            <a:r>
              <a:rPr lang="cs-CZ" dirty="0"/>
              <a:t>pravidelné konzultace s vedoucím, </a:t>
            </a:r>
            <a:r>
              <a:rPr lang="cs-CZ" b="1" dirty="0"/>
              <a:t>včas!</a:t>
            </a:r>
            <a:endParaRPr lang="cs-CZ" dirty="0"/>
          </a:p>
          <a:p>
            <a:r>
              <a:rPr lang="cs-CZ" dirty="0"/>
              <a:t>doporučujeme spolupracovat i s konzultantem, odborníkem z praxe – studenti si ho hledají sami, vedoucí může doporučit</a:t>
            </a:r>
          </a:p>
          <a:p>
            <a:endParaRPr lang="cs-CZ" dirty="0"/>
          </a:p>
        </p:txBody>
      </p:sp>
      <p:sp>
        <p:nvSpPr>
          <p:cNvPr id="3" name="Nadpis 2">
            <a:extLst>
              <a:ext uri="{FF2B5EF4-FFF2-40B4-BE49-F238E27FC236}">
                <a16:creationId xmlns:a16="http://schemas.microsoft.com/office/drawing/2014/main" id="{35CA1118-9CA0-4782-ACFA-DFFECAB953F6}"/>
              </a:ext>
            </a:extLst>
          </p:cNvPr>
          <p:cNvSpPr>
            <a:spLocks noGrp="1"/>
          </p:cNvSpPr>
          <p:nvPr>
            <p:ph type="title"/>
          </p:nvPr>
        </p:nvSpPr>
        <p:spPr/>
        <p:txBody>
          <a:bodyPr/>
          <a:lstStyle/>
          <a:p>
            <a:r>
              <a:rPr lang="cs-CZ" dirty="0"/>
              <a:t>Organizace a praktické rady</a:t>
            </a:r>
          </a:p>
        </p:txBody>
      </p:sp>
    </p:spTree>
    <p:extLst>
      <p:ext uri="{BB962C8B-B14F-4D97-AF65-F5344CB8AC3E}">
        <p14:creationId xmlns:p14="http://schemas.microsoft.com/office/powerpoint/2010/main" val="9756592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E6BA52CD-8FE7-47D8-B4FD-29A16961EF9B}"/>
              </a:ext>
            </a:extLst>
          </p:cNvPr>
          <p:cNvSpPr>
            <a:spLocks noGrp="1"/>
          </p:cNvSpPr>
          <p:nvPr>
            <p:ph sz="quarter" idx="10"/>
          </p:nvPr>
        </p:nvSpPr>
        <p:spPr/>
        <p:txBody>
          <a:bodyPr/>
          <a:lstStyle/>
          <a:p>
            <a:endParaRPr lang="cs-CZ" dirty="0"/>
          </a:p>
          <a:p>
            <a:r>
              <a:rPr lang="cs-CZ" dirty="0"/>
              <a:t>termín odevzdání práce v harmonogramu</a:t>
            </a:r>
          </a:p>
          <a:p>
            <a:r>
              <a:rPr lang="cs-CZ" dirty="0"/>
              <a:t>svázat do </a:t>
            </a:r>
            <a:r>
              <a:rPr lang="cs-CZ" dirty="0" err="1"/>
              <a:t>termovazby</a:t>
            </a:r>
            <a:r>
              <a:rPr lang="cs-CZ" dirty="0"/>
              <a:t> nebo jakékoliv jiné (ne kroužková vazba)</a:t>
            </a:r>
          </a:p>
          <a:p>
            <a:r>
              <a:rPr lang="cs-CZ" dirty="0"/>
              <a:t>posudek píše vedoucí práce a oponent</a:t>
            </a:r>
          </a:p>
          <a:p>
            <a:r>
              <a:rPr lang="cs-CZ" dirty="0"/>
              <a:t>oponenta určí vedoucí katedry</a:t>
            </a:r>
          </a:p>
          <a:p>
            <a:r>
              <a:rPr lang="cs-CZ" dirty="0"/>
              <a:t>posudky jsou k dispozici nejpozději týden před obhajobou na studijním oddělení a v </a:t>
            </a:r>
            <a:r>
              <a:rPr lang="cs-CZ" dirty="0" err="1"/>
              <a:t>ISu</a:t>
            </a:r>
            <a:endParaRPr lang="cs-CZ" dirty="0"/>
          </a:p>
          <a:p>
            <a:r>
              <a:rPr lang="cs-CZ" dirty="0"/>
              <a:t>průběh obhajoby viz Průvodce s. 57</a:t>
            </a:r>
          </a:p>
        </p:txBody>
      </p:sp>
      <p:sp>
        <p:nvSpPr>
          <p:cNvPr id="3" name="Nadpis 2">
            <a:extLst>
              <a:ext uri="{FF2B5EF4-FFF2-40B4-BE49-F238E27FC236}">
                <a16:creationId xmlns:a16="http://schemas.microsoft.com/office/drawing/2014/main" id="{84331458-3B34-4893-AE43-9AD57215C0E9}"/>
              </a:ext>
            </a:extLst>
          </p:cNvPr>
          <p:cNvSpPr>
            <a:spLocks noGrp="1"/>
          </p:cNvSpPr>
          <p:nvPr>
            <p:ph type="title"/>
          </p:nvPr>
        </p:nvSpPr>
        <p:spPr/>
        <p:txBody>
          <a:bodyPr/>
          <a:lstStyle/>
          <a:p>
            <a:r>
              <a:rPr lang="cs-CZ" dirty="0"/>
              <a:t>Organizace a praktické rady</a:t>
            </a:r>
          </a:p>
        </p:txBody>
      </p:sp>
    </p:spTree>
    <p:extLst>
      <p:ext uri="{BB962C8B-B14F-4D97-AF65-F5344CB8AC3E}">
        <p14:creationId xmlns:p14="http://schemas.microsoft.com/office/powerpoint/2010/main" val="30473622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12472284-2152-4320-8E3D-6E8F6D4B7CEF}"/>
              </a:ext>
            </a:extLst>
          </p:cNvPr>
          <p:cNvSpPr>
            <a:spLocks noGrp="1"/>
          </p:cNvSpPr>
          <p:nvPr>
            <p:ph sz="quarter" idx="10"/>
          </p:nvPr>
        </p:nvSpPr>
        <p:spPr/>
        <p:txBody>
          <a:bodyPr/>
          <a:lstStyle/>
          <a:p>
            <a:endParaRPr lang="cs-CZ" dirty="0"/>
          </a:p>
          <a:p>
            <a:r>
              <a:rPr lang="cs-CZ" sz="2600" dirty="0"/>
              <a:t>Textovou část ukládejte jako samostatný nekomprimovaný (nezhuštěný) soubor do </a:t>
            </a:r>
            <a:r>
              <a:rPr lang="cs-CZ" sz="2600" b="1" dirty="0"/>
              <a:t>nejvyšší úrovně archivu</a:t>
            </a:r>
            <a:r>
              <a:rPr lang="cs-CZ" sz="2600" dirty="0"/>
              <a:t>. </a:t>
            </a:r>
          </a:p>
          <a:p>
            <a:r>
              <a:rPr lang="cs-CZ" sz="2600" b="1" dirty="0"/>
              <a:t>Vstup do archivu pro vkládání souborů se závěrečnou prací</a:t>
            </a:r>
            <a:r>
              <a:rPr lang="cs-CZ" sz="2600" dirty="0"/>
              <a:t> </a:t>
            </a:r>
          </a:p>
          <a:p>
            <a:pPr lvl="1">
              <a:buNone/>
            </a:pPr>
            <a:r>
              <a:rPr lang="cs-CZ" sz="2200" dirty="0"/>
              <a:t>Po kliknutí na odkazy</a:t>
            </a:r>
          </a:p>
          <a:p>
            <a:pPr lvl="1">
              <a:buNone/>
            </a:pPr>
            <a:r>
              <a:rPr lang="cs-CZ" sz="2200" dirty="0"/>
              <a:t>Osobní administrativa --&gt; Student --&gt; Státní závěrečná zkouška a archiv závěrečné práce --&gt; Manipulace s archivem závěrečné práce</a:t>
            </a:r>
          </a:p>
          <a:p>
            <a:pPr lvl="1">
              <a:buNone/>
            </a:pPr>
            <a:r>
              <a:rPr lang="cs-CZ" sz="2200" dirty="0"/>
              <a:t>se dostanete do svého archivu. </a:t>
            </a:r>
          </a:p>
          <a:p>
            <a:r>
              <a:rPr lang="cs-CZ" dirty="0">
                <a:hlinkClick r:id="rId2"/>
              </a:rPr>
              <a:t>Nápověda</a:t>
            </a:r>
            <a:endParaRPr lang="cs-CZ" dirty="0"/>
          </a:p>
        </p:txBody>
      </p:sp>
      <p:sp>
        <p:nvSpPr>
          <p:cNvPr id="3" name="Nadpis 2">
            <a:extLst>
              <a:ext uri="{FF2B5EF4-FFF2-40B4-BE49-F238E27FC236}">
                <a16:creationId xmlns:a16="http://schemas.microsoft.com/office/drawing/2014/main" id="{4C634042-7447-4A6C-B254-07FD5F629B23}"/>
              </a:ext>
            </a:extLst>
          </p:cNvPr>
          <p:cNvSpPr>
            <a:spLocks noGrp="1"/>
          </p:cNvSpPr>
          <p:nvPr>
            <p:ph type="title"/>
          </p:nvPr>
        </p:nvSpPr>
        <p:spPr/>
        <p:txBody>
          <a:bodyPr/>
          <a:lstStyle/>
          <a:p>
            <a:r>
              <a:rPr lang="cs-CZ" dirty="0"/>
              <a:t>Archiv závěrečné práce v IS</a:t>
            </a:r>
          </a:p>
        </p:txBody>
      </p:sp>
    </p:spTree>
    <p:extLst>
      <p:ext uri="{BB962C8B-B14F-4D97-AF65-F5344CB8AC3E}">
        <p14:creationId xmlns:p14="http://schemas.microsoft.com/office/powerpoint/2010/main" val="20360712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D84FF9-5F4C-4D4E-9EA9-DCC92037AD3C}"/>
              </a:ext>
            </a:extLst>
          </p:cNvPr>
          <p:cNvSpPr>
            <a:spLocks noGrp="1"/>
          </p:cNvSpPr>
          <p:nvPr>
            <p:ph type="title"/>
          </p:nvPr>
        </p:nvSpPr>
        <p:spPr>
          <a:xfrm>
            <a:off x="3938406" y="2827198"/>
            <a:ext cx="5447301" cy="831128"/>
          </a:xfrm>
        </p:spPr>
        <p:txBody>
          <a:bodyPr/>
          <a:lstStyle/>
          <a:p>
            <a:r>
              <a:rPr lang="cs-CZ" b="1" dirty="0">
                <a:latin typeface="Ladislav" panose="02000000000000000000" pitchFamily="50" charset="-18"/>
              </a:rPr>
              <a:t>Absolventská práce</a:t>
            </a:r>
          </a:p>
        </p:txBody>
      </p:sp>
    </p:spTree>
    <p:extLst>
      <p:ext uri="{BB962C8B-B14F-4D97-AF65-F5344CB8AC3E}">
        <p14:creationId xmlns:p14="http://schemas.microsoft.com/office/powerpoint/2010/main" val="38793690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73D85B38-9879-4DF5-AD53-BA119FB95757}"/>
              </a:ext>
            </a:extLst>
          </p:cNvPr>
          <p:cNvSpPr>
            <a:spLocks noGrp="1"/>
          </p:cNvSpPr>
          <p:nvPr>
            <p:ph sz="quarter" idx="10"/>
          </p:nvPr>
        </p:nvSpPr>
        <p:spPr/>
        <p:txBody>
          <a:bodyPr/>
          <a:lstStyle/>
          <a:p>
            <a:pPr marL="0" indent="0">
              <a:buNone/>
            </a:pPr>
            <a:endParaRPr lang="cs-CZ" dirty="0">
              <a:hlinkClick r:id="rId2"/>
            </a:endParaRPr>
          </a:p>
          <a:p>
            <a:pPr marL="0" indent="0">
              <a:buNone/>
            </a:pPr>
            <a:endParaRPr lang="cs-CZ" dirty="0">
              <a:hlinkClick r:id="rId2"/>
            </a:endParaRPr>
          </a:p>
          <a:p>
            <a:pPr marL="0" indent="0">
              <a:buNone/>
            </a:pPr>
            <a:r>
              <a:rPr lang="cs-CZ" dirty="0">
                <a:hlinkClick r:id="rId2"/>
              </a:rPr>
              <a:t>Dokumenty</a:t>
            </a:r>
            <a:r>
              <a:rPr lang="cs-CZ" dirty="0"/>
              <a:t> k psaní absolventské práce najdete v </a:t>
            </a:r>
            <a:r>
              <a:rPr lang="cs-CZ" dirty="0" err="1"/>
              <a:t>ISu</a:t>
            </a:r>
            <a:r>
              <a:rPr lang="cs-CZ" dirty="0"/>
              <a:t>:</a:t>
            </a:r>
          </a:p>
          <a:p>
            <a:pPr marL="0" indent="0">
              <a:buNone/>
            </a:pPr>
            <a:r>
              <a:rPr lang="cs-CZ" dirty="0"/>
              <a:t>Dokumenty – Studijní a provozní záležitosti – Absolventská a bakalářská práce</a:t>
            </a:r>
          </a:p>
          <a:p>
            <a:pPr marL="0" indent="0">
              <a:buNone/>
            </a:pPr>
            <a:endParaRPr lang="cs-CZ" dirty="0"/>
          </a:p>
          <a:p>
            <a:pPr marL="0" indent="0">
              <a:buNone/>
            </a:pPr>
            <a:r>
              <a:rPr lang="cs-CZ" dirty="0"/>
              <a:t>Metodický pokyn ke psaní semestrálních, ročníkových a absolventských prací viz Průvodce studenta s. </a:t>
            </a:r>
            <a:r>
              <a:rPr lang="cs-CZ"/>
              <a:t>60</a:t>
            </a:r>
            <a:endParaRPr lang="cs-CZ" dirty="0"/>
          </a:p>
        </p:txBody>
      </p:sp>
      <p:sp>
        <p:nvSpPr>
          <p:cNvPr id="3" name="Nadpis 2">
            <a:extLst>
              <a:ext uri="{FF2B5EF4-FFF2-40B4-BE49-F238E27FC236}">
                <a16:creationId xmlns:a16="http://schemas.microsoft.com/office/drawing/2014/main" id="{6BF7FA8D-A643-42E9-8D94-2FD80FECCAEA}"/>
              </a:ext>
            </a:extLst>
          </p:cNvPr>
          <p:cNvSpPr>
            <a:spLocks noGrp="1"/>
          </p:cNvSpPr>
          <p:nvPr>
            <p:ph type="title"/>
          </p:nvPr>
        </p:nvSpPr>
        <p:spPr/>
        <p:txBody>
          <a:bodyPr/>
          <a:lstStyle/>
          <a:p>
            <a:r>
              <a:rPr lang="cs-CZ" dirty="0"/>
              <a:t>Dokumenty </a:t>
            </a:r>
          </a:p>
        </p:txBody>
      </p:sp>
    </p:spTree>
    <p:extLst>
      <p:ext uri="{BB962C8B-B14F-4D97-AF65-F5344CB8AC3E}">
        <p14:creationId xmlns:p14="http://schemas.microsoft.com/office/powerpoint/2010/main" val="2911711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sz="quarter" idx="10"/>
          </p:nvPr>
        </p:nvSpPr>
        <p:spPr/>
        <p:txBody>
          <a:bodyPr>
            <a:normAutofit fontScale="92500" lnSpcReduction="10000"/>
          </a:bodyPr>
          <a:lstStyle/>
          <a:p>
            <a:r>
              <a:rPr lang="cs-CZ" dirty="0">
                <a:hlinkClick r:id="rId2"/>
              </a:rPr>
              <a:t>Jak se vyhnout plagiátorství</a:t>
            </a:r>
          </a:p>
          <a:p>
            <a:r>
              <a:rPr lang="cs-CZ" dirty="0"/>
              <a:t>Na vstupní straně knihovního katalogu je k dispozici  odkaz na seznam </a:t>
            </a:r>
            <a:r>
              <a:rPr lang="cs-CZ" dirty="0">
                <a:hlinkClick r:id="rId3"/>
              </a:rPr>
              <a:t>Materiály k problematice citování a psaní odborných textů</a:t>
            </a:r>
            <a:endParaRPr lang="cs-CZ" dirty="0"/>
          </a:p>
          <a:p>
            <a:r>
              <a:rPr lang="pl-PL" dirty="0"/>
              <a:t>na webových stránkách knihovny v sekci </a:t>
            </a:r>
            <a:r>
              <a:rPr lang="pl-PL" dirty="0">
                <a:hlinkClick r:id="rId4"/>
              </a:rPr>
              <a:t>Rady a návody</a:t>
            </a:r>
            <a:endParaRPr lang="pl-PL" dirty="0"/>
          </a:p>
          <a:p>
            <a:r>
              <a:rPr lang="cs-CZ" u="sng" dirty="0">
                <a:hlinkClick r:id="rId5"/>
              </a:rPr>
              <a:t>Chci zjistit, jestli je webová stránka důvěryhodná</a:t>
            </a:r>
            <a:br>
              <a:rPr lang="cs-CZ" dirty="0"/>
            </a:br>
            <a:r>
              <a:rPr lang="cs-CZ" u="sng" dirty="0">
                <a:hlinkClick r:id="rId6"/>
              </a:rPr>
              <a:t>Chci zjistit, které informace na internetu mohu použít pro studium</a:t>
            </a:r>
            <a:br>
              <a:rPr lang="cs-CZ" dirty="0"/>
            </a:br>
            <a:r>
              <a:rPr lang="cs-CZ" u="sng" dirty="0">
                <a:hlinkClick r:id="rId7"/>
              </a:rPr>
              <a:t>Chci najít odborný recenzovaný časopis</a:t>
            </a:r>
            <a:br>
              <a:rPr lang="cs-CZ" dirty="0"/>
            </a:br>
            <a:r>
              <a:rPr lang="cs-CZ" u="sng" dirty="0">
                <a:hlinkClick r:id="rId8"/>
              </a:rPr>
              <a:t>Bibliografické citace - úvod do problematiky a základní pojmy</a:t>
            </a:r>
            <a:r>
              <a:rPr lang="cs-CZ" dirty="0"/>
              <a:t> (</a:t>
            </a:r>
            <a:r>
              <a:rPr lang="cs-CZ" dirty="0" err="1"/>
              <a:t>videopřednáška</a:t>
            </a:r>
            <a:r>
              <a:rPr lang="cs-CZ" dirty="0"/>
              <a:t>)</a:t>
            </a:r>
            <a:br>
              <a:rPr lang="cs-CZ" dirty="0"/>
            </a:br>
            <a:r>
              <a:rPr lang="cs-CZ" u="sng" dirty="0">
                <a:hlinkClick r:id="rId9"/>
              </a:rPr>
              <a:t>Citování podle ISO 690 - část 1: obecné zásady citování</a:t>
            </a:r>
            <a:r>
              <a:rPr lang="cs-CZ" dirty="0"/>
              <a:t> (</a:t>
            </a:r>
            <a:r>
              <a:rPr lang="cs-CZ" dirty="0" err="1"/>
              <a:t>videopřednáška</a:t>
            </a:r>
            <a:r>
              <a:rPr lang="cs-CZ" dirty="0"/>
              <a:t>)</a:t>
            </a:r>
            <a:br>
              <a:rPr lang="cs-CZ" dirty="0"/>
            </a:br>
            <a:r>
              <a:rPr lang="cs-CZ" u="sng" dirty="0">
                <a:hlinkClick r:id="rId10"/>
              </a:rPr>
              <a:t>Citování podle ISO 690 - část 2: struktura bibliografické citace</a:t>
            </a:r>
            <a:r>
              <a:rPr lang="cs-CZ" dirty="0"/>
              <a:t> (</a:t>
            </a:r>
            <a:r>
              <a:rPr lang="cs-CZ" dirty="0" err="1"/>
              <a:t>videopřednáška</a:t>
            </a:r>
            <a:r>
              <a:rPr lang="cs-CZ" dirty="0"/>
              <a:t>)</a:t>
            </a:r>
            <a:br>
              <a:rPr lang="cs-CZ" dirty="0"/>
            </a:br>
            <a:r>
              <a:rPr lang="cs-CZ" u="sng" dirty="0">
                <a:hlinkClick r:id="rId10"/>
              </a:rPr>
              <a:t>Citování podle ISO 690 - část 3: Metody citování v textu</a:t>
            </a:r>
            <a:r>
              <a:rPr lang="cs-CZ" dirty="0"/>
              <a:t> (</a:t>
            </a:r>
            <a:r>
              <a:rPr lang="cs-CZ" dirty="0" err="1"/>
              <a:t>videopřednáška</a:t>
            </a:r>
            <a:r>
              <a:rPr lang="cs-CZ" dirty="0"/>
              <a:t>)</a:t>
            </a:r>
          </a:p>
        </p:txBody>
      </p:sp>
      <p:sp>
        <p:nvSpPr>
          <p:cNvPr id="3" name="Nadpis 2"/>
          <p:cNvSpPr>
            <a:spLocks noGrp="1"/>
          </p:cNvSpPr>
          <p:nvPr>
            <p:ph type="title"/>
          </p:nvPr>
        </p:nvSpPr>
        <p:spPr/>
        <p:txBody>
          <a:bodyPr/>
          <a:lstStyle/>
          <a:p>
            <a:r>
              <a:rPr lang="cs-CZ" dirty="0"/>
              <a:t>Materiály k psaní odborných textů</a:t>
            </a:r>
          </a:p>
        </p:txBody>
      </p:sp>
    </p:spTree>
    <p:extLst>
      <p:ext uri="{BB962C8B-B14F-4D97-AF65-F5344CB8AC3E}">
        <p14:creationId xmlns:p14="http://schemas.microsoft.com/office/powerpoint/2010/main" val="38525394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sz="quarter" idx="10"/>
          </p:nvPr>
        </p:nvSpPr>
        <p:spPr/>
        <p:txBody>
          <a:bodyPr>
            <a:normAutofit lnSpcReduction="10000"/>
          </a:bodyPr>
          <a:lstStyle/>
          <a:p>
            <a:r>
              <a:rPr lang="cs-CZ" dirty="0"/>
              <a:t>dostupné na webu knihovny  v sekci </a:t>
            </a:r>
            <a:r>
              <a:rPr lang="cs-CZ" u="sng" dirty="0">
                <a:hlinkClick r:id="rId2"/>
              </a:rPr>
              <a:t>E-</a:t>
            </a:r>
            <a:r>
              <a:rPr lang="cs-CZ" u="sng" dirty="0" err="1">
                <a:hlinkClick r:id="rId2"/>
              </a:rPr>
              <a:t>learnig</a:t>
            </a:r>
            <a:r>
              <a:rPr lang="cs-CZ" u="sng" dirty="0">
                <a:hlinkClick r:id="rId2"/>
              </a:rPr>
              <a:t> a výuková videa</a:t>
            </a:r>
            <a:r>
              <a:rPr lang="cs-CZ" dirty="0"/>
              <a:t> (a samozřejmě také přímo v </a:t>
            </a:r>
            <a:r>
              <a:rPr lang="cs-CZ" dirty="0" err="1"/>
              <a:t>Moodlu</a:t>
            </a:r>
            <a:r>
              <a:rPr lang="cs-CZ" dirty="0"/>
              <a:t>):</a:t>
            </a:r>
          </a:p>
          <a:p>
            <a:pPr lvl="1"/>
            <a:r>
              <a:rPr lang="cs-CZ" u="sng" dirty="0">
                <a:hlinkClick r:id="rId3"/>
              </a:rPr>
              <a:t>Informační výchova 1 - Vyhledávání informací</a:t>
            </a:r>
            <a:r>
              <a:rPr lang="cs-CZ" dirty="0"/>
              <a:t>:  Vyhledávání  a hodnocení informací, informace pro studium dostupné z katalogů knihoven, odborných databází, internetových vyhledávačů i speciálních vyhledávacích nástrojů.</a:t>
            </a:r>
          </a:p>
          <a:p>
            <a:pPr lvl="1"/>
            <a:r>
              <a:rPr lang="cs-CZ" u="sng" dirty="0">
                <a:hlinkClick r:id="rId4"/>
              </a:rPr>
              <a:t>Informační výchova 2 - Citování literatury v odborném textu</a:t>
            </a:r>
            <a:r>
              <a:rPr lang="cs-CZ" dirty="0"/>
              <a:t>: Struktura a formální úprava odborného textu, úvod do problematiky plagiátorství, využívání a citování  zdrojů v odborném textu, citování podle ISO 690.</a:t>
            </a:r>
          </a:p>
          <a:p>
            <a:pPr lvl="1"/>
            <a:r>
              <a:rPr lang="cs-CZ" u="sng" dirty="0">
                <a:hlinkClick r:id="rId5"/>
              </a:rPr>
              <a:t>Využití </a:t>
            </a:r>
            <a:r>
              <a:rPr lang="cs-CZ" u="sng" dirty="0" err="1">
                <a:hlinkClick r:id="rId5"/>
              </a:rPr>
              <a:t>Zotera</a:t>
            </a:r>
            <a:r>
              <a:rPr lang="cs-CZ" u="sng" dirty="0">
                <a:hlinkClick r:id="rId5"/>
              </a:rPr>
              <a:t> pro citování informačních zdrojů</a:t>
            </a:r>
            <a:r>
              <a:rPr lang="cs-CZ" dirty="0"/>
              <a:t> (MOOC): Videa a úkoly pro zvládnutí práce s citačním manažerem </a:t>
            </a:r>
            <a:r>
              <a:rPr lang="cs-CZ" dirty="0" err="1"/>
              <a:t>Zotero</a:t>
            </a:r>
            <a:r>
              <a:rPr lang="cs-CZ" dirty="0"/>
              <a:t> při citování informačních zdrojů, citační styl ISO 690.</a:t>
            </a:r>
          </a:p>
          <a:p>
            <a:br>
              <a:rPr lang="cs-CZ" dirty="0"/>
            </a:br>
            <a:endParaRPr lang="cs-CZ" dirty="0"/>
          </a:p>
        </p:txBody>
      </p:sp>
      <p:sp>
        <p:nvSpPr>
          <p:cNvPr id="3" name="Nadpis 2"/>
          <p:cNvSpPr>
            <a:spLocks noGrp="1"/>
          </p:cNvSpPr>
          <p:nvPr>
            <p:ph type="title"/>
          </p:nvPr>
        </p:nvSpPr>
        <p:spPr/>
        <p:txBody>
          <a:bodyPr/>
          <a:lstStyle/>
          <a:p>
            <a:r>
              <a:rPr lang="cs-CZ" dirty="0"/>
              <a:t>E-</a:t>
            </a:r>
            <a:r>
              <a:rPr lang="cs-CZ" dirty="0" err="1"/>
              <a:t>learningové</a:t>
            </a:r>
            <a:r>
              <a:rPr lang="cs-CZ" dirty="0"/>
              <a:t> kurzy k tématice psaní odborných textů</a:t>
            </a:r>
          </a:p>
        </p:txBody>
      </p:sp>
    </p:spTree>
    <p:extLst>
      <p:ext uri="{BB962C8B-B14F-4D97-AF65-F5344CB8AC3E}">
        <p14:creationId xmlns:p14="http://schemas.microsoft.com/office/powerpoint/2010/main" val="2991877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913BA18-681D-40FF-9919-CAF4E8F35741}"/>
              </a:ext>
            </a:extLst>
          </p:cNvPr>
          <p:cNvSpPr>
            <a:spLocks noGrp="1"/>
          </p:cNvSpPr>
          <p:nvPr>
            <p:ph sz="quarter" idx="10"/>
          </p:nvPr>
        </p:nvSpPr>
        <p:spPr/>
        <p:txBody>
          <a:bodyPr/>
          <a:lstStyle/>
          <a:p>
            <a:r>
              <a:rPr lang="cs-CZ" dirty="0"/>
              <a:t>Rozšířit vědomosti, akademické i praktické schopnosti a dovednosti</a:t>
            </a:r>
          </a:p>
          <a:p>
            <a:r>
              <a:rPr lang="cs-CZ" dirty="0"/>
              <a:t>Samostatná práce s literaturou a citacemi</a:t>
            </a:r>
          </a:p>
          <a:p>
            <a:r>
              <a:rPr lang="cs-CZ" dirty="0"/>
              <a:t>Vytvoření smysluplného poznámkového aparátu</a:t>
            </a:r>
          </a:p>
          <a:p>
            <a:endParaRPr lang="cs-CZ" dirty="0"/>
          </a:p>
        </p:txBody>
      </p:sp>
      <p:sp>
        <p:nvSpPr>
          <p:cNvPr id="3" name="Nadpis 2">
            <a:extLst>
              <a:ext uri="{FF2B5EF4-FFF2-40B4-BE49-F238E27FC236}">
                <a16:creationId xmlns:a16="http://schemas.microsoft.com/office/drawing/2014/main" id="{680FFA3C-17F1-4F55-B03D-C391EF6070FF}"/>
              </a:ext>
            </a:extLst>
          </p:cNvPr>
          <p:cNvSpPr>
            <a:spLocks noGrp="1"/>
          </p:cNvSpPr>
          <p:nvPr>
            <p:ph type="title"/>
          </p:nvPr>
        </p:nvSpPr>
        <p:spPr/>
        <p:txBody>
          <a:bodyPr/>
          <a:lstStyle/>
          <a:p>
            <a:r>
              <a:rPr lang="cs-CZ" dirty="0"/>
              <a:t>Smysl absolventské práce aneb co mám ukázat, že umím</a:t>
            </a:r>
          </a:p>
        </p:txBody>
      </p:sp>
    </p:spTree>
    <p:extLst>
      <p:ext uri="{BB962C8B-B14F-4D97-AF65-F5344CB8AC3E}">
        <p14:creationId xmlns:p14="http://schemas.microsoft.com/office/powerpoint/2010/main" val="3999441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B7D75080-8E04-473D-ABA6-7045E7098E80}"/>
              </a:ext>
            </a:extLst>
          </p:cNvPr>
          <p:cNvSpPr>
            <a:spLocks noGrp="1"/>
          </p:cNvSpPr>
          <p:nvPr>
            <p:ph sz="quarter" idx="10"/>
          </p:nvPr>
        </p:nvSpPr>
        <p:spPr/>
        <p:txBody>
          <a:bodyPr/>
          <a:lstStyle/>
          <a:p>
            <a:endParaRPr lang="cs-CZ" dirty="0"/>
          </a:p>
          <a:p>
            <a:r>
              <a:rPr lang="cs-CZ" dirty="0"/>
              <a:t>Téma práce má vztah k sociální práci, pastoraci, pedagogice nebo obecně k teologickému nebo sociálně antropologickému pojetí člověka</a:t>
            </a:r>
          </a:p>
          <a:p>
            <a:r>
              <a:rPr lang="cs-CZ" dirty="0"/>
              <a:t>Práce je obhajobou téze nebo shrnutím informací z konkrétní oblasti s předem definovaným cílem</a:t>
            </a:r>
          </a:p>
          <a:p>
            <a:endParaRPr lang="cs-CZ" dirty="0"/>
          </a:p>
        </p:txBody>
      </p:sp>
      <p:sp>
        <p:nvSpPr>
          <p:cNvPr id="3" name="Nadpis 2">
            <a:extLst>
              <a:ext uri="{FF2B5EF4-FFF2-40B4-BE49-F238E27FC236}">
                <a16:creationId xmlns:a16="http://schemas.microsoft.com/office/drawing/2014/main" id="{40860DD7-61E8-4404-A471-CE3DD8036324}"/>
              </a:ext>
            </a:extLst>
          </p:cNvPr>
          <p:cNvSpPr>
            <a:spLocks noGrp="1"/>
          </p:cNvSpPr>
          <p:nvPr>
            <p:ph type="title"/>
          </p:nvPr>
        </p:nvSpPr>
        <p:spPr/>
        <p:txBody>
          <a:bodyPr/>
          <a:lstStyle/>
          <a:p>
            <a:r>
              <a:rPr lang="cs-CZ" dirty="0"/>
              <a:t>Obecné poznámky</a:t>
            </a:r>
          </a:p>
        </p:txBody>
      </p:sp>
    </p:spTree>
    <p:extLst>
      <p:ext uri="{BB962C8B-B14F-4D97-AF65-F5344CB8AC3E}">
        <p14:creationId xmlns:p14="http://schemas.microsoft.com/office/powerpoint/2010/main" val="2647506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82923C75-5AEE-4AA2-A769-FD8E8B9E4406}"/>
              </a:ext>
            </a:extLst>
          </p:cNvPr>
          <p:cNvSpPr>
            <a:spLocks noGrp="1"/>
          </p:cNvSpPr>
          <p:nvPr>
            <p:ph sz="quarter" idx="10"/>
          </p:nvPr>
        </p:nvSpPr>
        <p:spPr/>
        <p:txBody>
          <a:bodyPr/>
          <a:lstStyle/>
          <a:p>
            <a:r>
              <a:rPr lang="cs-CZ" dirty="0"/>
              <a:t>formulaci cíle, většinou uvedenou už v úvodu. Cíl musí být jednoznačný. Volbu cíle musí student zdůvodnit.</a:t>
            </a:r>
          </a:p>
          <a:p>
            <a:r>
              <a:rPr lang="cs-CZ" dirty="0"/>
              <a:t>popis určitého problému (s ohledem na problém je formulován cíl)</a:t>
            </a:r>
          </a:p>
          <a:p>
            <a:r>
              <a:rPr lang="cs-CZ" dirty="0"/>
              <a:t>popis metodiky</a:t>
            </a:r>
          </a:p>
          <a:p>
            <a:r>
              <a:rPr lang="cs-CZ" dirty="0"/>
              <a:t>argumentace</a:t>
            </a:r>
          </a:p>
          <a:p>
            <a:r>
              <a:rPr lang="cs-CZ" dirty="0"/>
              <a:t>závěry</a:t>
            </a:r>
          </a:p>
          <a:p>
            <a:r>
              <a:rPr lang="cs-CZ" dirty="0"/>
              <a:t>student v textu práce musí uvést svoje poznatky do širšího kontextu, konfrontovat je s jinými názory apod.</a:t>
            </a:r>
          </a:p>
          <a:p>
            <a:r>
              <a:rPr lang="cs-CZ" dirty="0"/>
              <a:t>přímé a nepřímé citace, odkazy na literaturu</a:t>
            </a:r>
          </a:p>
          <a:p>
            <a:endParaRPr lang="cs-CZ" dirty="0"/>
          </a:p>
        </p:txBody>
      </p:sp>
      <p:sp>
        <p:nvSpPr>
          <p:cNvPr id="3" name="Nadpis 2">
            <a:extLst>
              <a:ext uri="{FF2B5EF4-FFF2-40B4-BE49-F238E27FC236}">
                <a16:creationId xmlns:a16="http://schemas.microsoft.com/office/drawing/2014/main" id="{54293DCA-7220-47A3-8E2A-50DE4E6A935C}"/>
              </a:ext>
            </a:extLst>
          </p:cNvPr>
          <p:cNvSpPr>
            <a:spLocks noGrp="1"/>
          </p:cNvSpPr>
          <p:nvPr>
            <p:ph type="title"/>
          </p:nvPr>
        </p:nvSpPr>
        <p:spPr/>
        <p:txBody>
          <a:bodyPr/>
          <a:lstStyle/>
          <a:p>
            <a:r>
              <a:rPr lang="cs-CZ" dirty="0"/>
              <a:t>Co musí práce obsahovat</a:t>
            </a:r>
          </a:p>
        </p:txBody>
      </p:sp>
    </p:spTree>
    <p:extLst>
      <p:ext uri="{BB962C8B-B14F-4D97-AF65-F5344CB8AC3E}">
        <p14:creationId xmlns:p14="http://schemas.microsoft.com/office/powerpoint/2010/main" val="570795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34F6A612-3615-40EB-8F36-7EBC686FB0B4}"/>
              </a:ext>
            </a:extLst>
          </p:cNvPr>
          <p:cNvSpPr>
            <a:spLocks noGrp="1"/>
          </p:cNvSpPr>
          <p:nvPr>
            <p:ph sz="quarter" idx="10"/>
          </p:nvPr>
        </p:nvSpPr>
        <p:spPr/>
        <p:txBody>
          <a:bodyPr/>
          <a:lstStyle/>
          <a:p>
            <a:endParaRPr lang="cs-CZ" dirty="0"/>
          </a:p>
          <a:p>
            <a:r>
              <a:rPr lang="cs-CZ" dirty="0"/>
              <a:t>Práce se </a:t>
            </a:r>
            <a:r>
              <a:rPr lang="cs-CZ" b="1" dirty="0"/>
              <a:t>nedělí na teoretickou a praktickou část</a:t>
            </a:r>
            <a:r>
              <a:rPr lang="cs-CZ" dirty="0"/>
              <a:t>. Je to jeden text s jedním cílem, jednotlivé kapitoly jsou zaměřeny více teoreticky nebo prakticky.</a:t>
            </a:r>
          </a:p>
          <a:p>
            <a:endParaRPr lang="cs-CZ" dirty="0"/>
          </a:p>
          <a:p>
            <a:r>
              <a:rPr lang="cs-CZ" dirty="0"/>
              <a:t>Práce může, ale nemusí obsahovat žádné šetření. Pokud má, </a:t>
            </a:r>
            <a:r>
              <a:rPr lang="cs-CZ" b="1" dirty="0"/>
              <a:t>nenazýváme výzkumem</a:t>
            </a:r>
            <a:r>
              <a:rPr lang="cs-CZ" dirty="0"/>
              <a:t>!</a:t>
            </a:r>
          </a:p>
        </p:txBody>
      </p:sp>
      <p:sp>
        <p:nvSpPr>
          <p:cNvPr id="3" name="Nadpis 2">
            <a:extLst>
              <a:ext uri="{FF2B5EF4-FFF2-40B4-BE49-F238E27FC236}">
                <a16:creationId xmlns:a16="http://schemas.microsoft.com/office/drawing/2014/main" id="{632A06FA-5E9A-43AC-A9B3-E75416334D61}"/>
              </a:ext>
            </a:extLst>
          </p:cNvPr>
          <p:cNvSpPr>
            <a:spLocks noGrp="1"/>
          </p:cNvSpPr>
          <p:nvPr>
            <p:ph type="title"/>
          </p:nvPr>
        </p:nvSpPr>
        <p:spPr/>
        <p:txBody>
          <a:bodyPr/>
          <a:lstStyle/>
          <a:p>
            <a:r>
              <a:rPr lang="cs-CZ" dirty="0"/>
              <a:t>Teoretické x praktické? Ne, jedna práce</a:t>
            </a:r>
          </a:p>
        </p:txBody>
      </p:sp>
    </p:spTree>
    <p:extLst>
      <p:ext uri="{BB962C8B-B14F-4D97-AF65-F5344CB8AC3E}">
        <p14:creationId xmlns:p14="http://schemas.microsoft.com/office/powerpoint/2010/main" val="4157941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9DABC7A9-2414-409E-9D8D-5035670098D3}"/>
              </a:ext>
            </a:extLst>
          </p:cNvPr>
          <p:cNvSpPr>
            <a:spLocks noGrp="1"/>
          </p:cNvSpPr>
          <p:nvPr>
            <p:ph sz="quarter" idx="10"/>
          </p:nvPr>
        </p:nvSpPr>
        <p:spPr/>
        <p:txBody>
          <a:bodyPr/>
          <a:lstStyle/>
          <a:p>
            <a:endParaRPr lang="cs-CZ" dirty="0"/>
          </a:p>
          <a:p>
            <a:r>
              <a:rPr lang="cs-CZ" dirty="0"/>
              <a:t>Cíl musí být formulován, nejčastěji již v úvodu</a:t>
            </a:r>
          </a:p>
          <a:p>
            <a:r>
              <a:rPr lang="cs-CZ" dirty="0"/>
              <a:t>Cíl je možno formulovat i formou otázky, na níž v práci najdeme odpověď</a:t>
            </a:r>
          </a:p>
          <a:p>
            <a:r>
              <a:rPr lang="cs-CZ" dirty="0"/>
              <a:t>V práci se cíl naplňuje prostřednictvím formulace předpokladů a použité metodiky</a:t>
            </a:r>
          </a:p>
          <a:p>
            <a:endParaRPr lang="cs-CZ" dirty="0"/>
          </a:p>
        </p:txBody>
      </p:sp>
      <p:sp>
        <p:nvSpPr>
          <p:cNvPr id="3" name="Nadpis 2">
            <a:extLst>
              <a:ext uri="{FF2B5EF4-FFF2-40B4-BE49-F238E27FC236}">
                <a16:creationId xmlns:a16="http://schemas.microsoft.com/office/drawing/2014/main" id="{A7891789-7A05-4C1E-8D37-07F5C1ACE3BC}"/>
              </a:ext>
            </a:extLst>
          </p:cNvPr>
          <p:cNvSpPr>
            <a:spLocks noGrp="1"/>
          </p:cNvSpPr>
          <p:nvPr>
            <p:ph type="title"/>
          </p:nvPr>
        </p:nvSpPr>
        <p:spPr/>
        <p:txBody>
          <a:bodyPr/>
          <a:lstStyle/>
          <a:p>
            <a:r>
              <a:rPr lang="cs-CZ" dirty="0"/>
              <a:t>Cíl práce</a:t>
            </a:r>
          </a:p>
        </p:txBody>
      </p:sp>
    </p:spTree>
    <p:extLst>
      <p:ext uri="{BB962C8B-B14F-4D97-AF65-F5344CB8AC3E}">
        <p14:creationId xmlns:p14="http://schemas.microsoft.com/office/powerpoint/2010/main" val="707731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847528" y="0"/>
            <a:ext cx="8229600" cy="1340768"/>
          </a:xfrm>
        </p:spPr>
        <p:txBody>
          <a:bodyPr/>
          <a:lstStyle/>
          <a:p>
            <a:pPr eaLnBrk="1" hangingPunct="1"/>
            <a:r>
              <a:rPr lang="cs-CZ" dirty="0"/>
              <a:t>Struktura práce</a:t>
            </a:r>
          </a:p>
        </p:txBody>
      </p:sp>
      <p:sp>
        <p:nvSpPr>
          <p:cNvPr id="12291" name="Rectangle 4"/>
          <p:cNvSpPr>
            <a:spLocks noGrp="1" noChangeArrowheads="1"/>
          </p:cNvSpPr>
          <p:nvPr>
            <p:ph type="body" sz="half" idx="1"/>
          </p:nvPr>
        </p:nvSpPr>
        <p:spPr>
          <a:xfrm>
            <a:off x="1981200" y="1484785"/>
            <a:ext cx="4038600" cy="4641379"/>
          </a:xfrm>
        </p:spPr>
        <p:txBody>
          <a:bodyPr/>
          <a:lstStyle/>
          <a:p>
            <a:pPr eaLnBrk="1" hangingPunct="1"/>
            <a:r>
              <a:rPr lang="cs-CZ" sz="2600" dirty="0"/>
              <a:t>Titulní strana</a:t>
            </a:r>
          </a:p>
          <a:p>
            <a:pPr eaLnBrk="1" hangingPunct="1"/>
            <a:r>
              <a:rPr lang="cs-CZ" sz="2600" dirty="0"/>
              <a:t>Prohlášení o samostatném zpracování</a:t>
            </a:r>
          </a:p>
          <a:p>
            <a:pPr eaLnBrk="1" hangingPunct="1"/>
            <a:r>
              <a:rPr lang="cs-CZ" sz="2600" dirty="0"/>
              <a:t>Anotace v českém a cizím jazyce, klíčová slova</a:t>
            </a:r>
          </a:p>
          <a:p>
            <a:pPr eaLnBrk="1" hangingPunct="1"/>
            <a:r>
              <a:rPr lang="cs-CZ" sz="2600" dirty="0"/>
              <a:t>(Poděkování)</a:t>
            </a:r>
          </a:p>
          <a:p>
            <a:pPr eaLnBrk="1" hangingPunct="1"/>
            <a:r>
              <a:rPr lang="cs-CZ" sz="2600" dirty="0"/>
              <a:t>Obsah</a:t>
            </a:r>
          </a:p>
          <a:p>
            <a:pPr eaLnBrk="1" hangingPunct="1"/>
            <a:r>
              <a:rPr lang="cs-CZ" sz="2600" dirty="0"/>
              <a:t>Úvod, text práce, závěr</a:t>
            </a:r>
          </a:p>
          <a:p>
            <a:pPr eaLnBrk="1" hangingPunct="1"/>
            <a:endParaRPr lang="cs-CZ" sz="2600" dirty="0"/>
          </a:p>
        </p:txBody>
      </p:sp>
      <p:sp>
        <p:nvSpPr>
          <p:cNvPr id="12292" name="Rectangle 5"/>
          <p:cNvSpPr>
            <a:spLocks noGrp="1" noChangeArrowheads="1"/>
          </p:cNvSpPr>
          <p:nvPr>
            <p:ph type="body" sz="half" idx="2"/>
          </p:nvPr>
        </p:nvSpPr>
        <p:spPr>
          <a:xfrm>
            <a:off x="6172200" y="1412777"/>
            <a:ext cx="4038600" cy="4713387"/>
          </a:xfrm>
        </p:spPr>
        <p:txBody>
          <a:bodyPr/>
          <a:lstStyle/>
          <a:p>
            <a:pPr eaLnBrk="1" hangingPunct="1"/>
            <a:r>
              <a:rPr lang="cs-CZ" sz="2600" dirty="0"/>
              <a:t>Seznam použité literatury</a:t>
            </a:r>
          </a:p>
          <a:p>
            <a:pPr eaLnBrk="1" hangingPunct="1"/>
            <a:r>
              <a:rPr lang="cs-CZ" sz="2600" dirty="0"/>
              <a:t>(Rejstřík)</a:t>
            </a:r>
          </a:p>
          <a:p>
            <a:pPr eaLnBrk="1" hangingPunct="1"/>
            <a:r>
              <a:rPr lang="cs-CZ" sz="2600" dirty="0"/>
              <a:t>(Seznam zkratek, vyobrazení, tabulek, příloh)</a:t>
            </a:r>
          </a:p>
          <a:p>
            <a:pPr eaLnBrk="1" hangingPunct="1"/>
            <a:r>
              <a:rPr lang="cs-CZ" sz="2600" dirty="0"/>
              <a:t>(Přílohy)</a:t>
            </a:r>
          </a:p>
          <a:p>
            <a:pPr eaLnBrk="1" hangingPunct="1"/>
            <a:endParaRPr lang="cs-CZ" sz="2600"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obsah 5">
            <a:extLst>
              <a:ext uri="{FF2B5EF4-FFF2-40B4-BE49-F238E27FC236}">
                <a16:creationId xmlns:a16="http://schemas.microsoft.com/office/drawing/2014/main" id="{E48CBB9B-8CE5-4472-9FC1-2CB04AAA2C2F}"/>
              </a:ext>
            </a:extLst>
          </p:cNvPr>
          <p:cNvSpPr>
            <a:spLocks noGrp="1"/>
          </p:cNvSpPr>
          <p:nvPr>
            <p:ph sz="quarter" idx="10"/>
          </p:nvPr>
        </p:nvSpPr>
        <p:spPr/>
        <p:txBody>
          <a:bodyPr>
            <a:normAutofit fontScale="92500" lnSpcReduction="10000"/>
          </a:bodyPr>
          <a:lstStyle/>
          <a:p>
            <a:pPr marL="0" indent="0">
              <a:lnSpc>
                <a:spcPct val="80000"/>
              </a:lnSpc>
              <a:buNone/>
            </a:pPr>
            <a:r>
              <a:rPr lang="cs-CZ" dirty="0"/>
              <a:t>Prohlašuji, že jsem absolventskou práci ….(přesný název) zpracoval(a) samostatně a výhradně s použitím uvedených pramenů a literatury.</a:t>
            </a:r>
          </a:p>
          <a:p>
            <a:pPr marL="0" indent="0">
              <a:lnSpc>
                <a:spcPct val="80000"/>
              </a:lnSpc>
              <a:buNone/>
            </a:pPr>
            <a:r>
              <a:rPr lang="cs-CZ" dirty="0"/>
              <a:t>Tuto práci nepředkládám k obhajobě na jiné škole. </a:t>
            </a:r>
          </a:p>
          <a:p>
            <a:pPr marL="0" indent="0">
              <a:lnSpc>
                <a:spcPct val="80000"/>
              </a:lnSpc>
              <a:buNone/>
            </a:pPr>
            <a:r>
              <a:rPr lang="cs-CZ" dirty="0"/>
              <a:t>Souhlasím s tím, aby uvedená práce byla pro studijní účely zpřístupněna dalším osobám nebo institucím prostřednictvím Knihovny </a:t>
            </a:r>
            <a:r>
              <a:rPr lang="cs-CZ" dirty="0" err="1"/>
              <a:t>Jabok</a:t>
            </a:r>
            <a:r>
              <a:rPr lang="cs-CZ" dirty="0"/>
              <a:t> a v elektronické podobě prostřednictvím IS </a:t>
            </a:r>
            <a:r>
              <a:rPr lang="cs-CZ" dirty="0" err="1"/>
              <a:t>Jabok</a:t>
            </a:r>
            <a:r>
              <a:rPr lang="cs-CZ" dirty="0"/>
              <a:t>.</a:t>
            </a:r>
          </a:p>
          <a:p>
            <a:pPr marL="0" indent="0">
              <a:lnSpc>
                <a:spcPct val="80000"/>
              </a:lnSpc>
              <a:buNone/>
            </a:pPr>
            <a:r>
              <a:rPr lang="cs-CZ" dirty="0"/>
              <a:t>datum						jméno</a:t>
            </a:r>
          </a:p>
          <a:p>
            <a:pPr marL="0" indent="0">
              <a:lnSpc>
                <a:spcPct val="80000"/>
              </a:lnSpc>
              <a:buNone/>
            </a:pPr>
            <a:r>
              <a:rPr lang="cs-CZ" dirty="0"/>
              <a:t>						vlastnoruční podpis</a:t>
            </a:r>
          </a:p>
          <a:p>
            <a:pPr marL="0" indent="0">
              <a:lnSpc>
                <a:spcPct val="80000"/>
              </a:lnSpc>
              <a:buNone/>
            </a:pPr>
            <a:r>
              <a:rPr lang="cs-CZ" dirty="0"/>
              <a:t>             Toto dílo je licencováno pod licencí </a:t>
            </a:r>
            <a:r>
              <a:rPr lang="cs-CZ" dirty="0" err="1"/>
              <a:t>Creative</a:t>
            </a:r>
            <a:r>
              <a:rPr lang="cs-CZ" dirty="0"/>
              <a:t> </a:t>
            </a:r>
            <a:r>
              <a:rPr lang="cs-CZ" dirty="0" err="1"/>
              <a:t>Commons</a:t>
            </a:r>
            <a:r>
              <a:rPr lang="cs-CZ" dirty="0"/>
              <a:t> </a:t>
            </a:r>
            <a:r>
              <a:rPr lang="cs-CZ" i="1" dirty="0"/>
              <a:t>Uveďte autora-Neužívejte dílo komerčně-Nezasahujte do díla 3.0 Česká republika licencí.</a:t>
            </a:r>
            <a:r>
              <a:rPr lang="cs-CZ" dirty="0"/>
              <a:t> Pro zobrazení kopie této licence, navštivte </a:t>
            </a:r>
            <a:r>
              <a:rPr lang="cs-CZ" dirty="0">
                <a:hlinkClick r:id="rId2"/>
              </a:rPr>
              <a:t>http://creativecommons.org/licenses/by-nc-nd/3.0/cz/</a:t>
            </a:r>
            <a:r>
              <a:rPr lang="cs-CZ" dirty="0"/>
              <a:t> nebo pošlete dopis na adresu: </a:t>
            </a:r>
            <a:r>
              <a:rPr lang="cs-CZ" dirty="0" err="1"/>
              <a:t>Creative</a:t>
            </a:r>
            <a:r>
              <a:rPr lang="cs-CZ" dirty="0"/>
              <a:t> </a:t>
            </a:r>
            <a:r>
              <a:rPr lang="cs-CZ" dirty="0" err="1"/>
              <a:t>Commons</a:t>
            </a:r>
            <a:r>
              <a:rPr lang="cs-CZ" dirty="0"/>
              <a:t>, 171 Second Street, </a:t>
            </a:r>
            <a:r>
              <a:rPr lang="cs-CZ" dirty="0" err="1"/>
              <a:t>Suite</a:t>
            </a:r>
            <a:r>
              <a:rPr lang="cs-CZ" dirty="0"/>
              <a:t> 300, San Francisco, </a:t>
            </a:r>
            <a:r>
              <a:rPr lang="cs-CZ" dirty="0" err="1"/>
              <a:t>California</a:t>
            </a:r>
            <a:r>
              <a:rPr lang="cs-CZ" dirty="0"/>
              <a:t>, 94105, USA. </a:t>
            </a:r>
          </a:p>
          <a:p>
            <a:endParaRPr lang="cs-CZ" dirty="0"/>
          </a:p>
        </p:txBody>
      </p:sp>
      <p:sp>
        <p:nvSpPr>
          <p:cNvPr id="5" name="Nadpis 4">
            <a:extLst>
              <a:ext uri="{FF2B5EF4-FFF2-40B4-BE49-F238E27FC236}">
                <a16:creationId xmlns:a16="http://schemas.microsoft.com/office/drawing/2014/main" id="{F415B8B0-D271-474D-9A59-24B421D57C12}"/>
              </a:ext>
            </a:extLst>
          </p:cNvPr>
          <p:cNvSpPr>
            <a:spLocks noGrp="1"/>
          </p:cNvSpPr>
          <p:nvPr>
            <p:ph type="title"/>
          </p:nvPr>
        </p:nvSpPr>
        <p:spPr/>
        <p:txBody>
          <a:bodyPr/>
          <a:lstStyle/>
          <a:p>
            <a:r>
              <a:rPr lang="cs-CZ" dirty="0"/>
              <a:t>Prohlášení o zpracování práce</a:t>
            </a:r>
          </a:p>
        </p:txBody>
      </p:sp>
      <p:pic>
        <p:nvPicPr>
          <p:cNvPr id="7" name="Obrázek 6" descr="CreativeCommons.gif">
            <a:extLst>
              <a:ext uri="{FF2B5EF4-FFF2-40B4-BE49-F238E27FC236}">
                <a16:creationId xmlns:a16="http://schemas.microsoft.com/office/drawing/2014/main" id="{A6F58DDD-7C51-4AEA-9ACB-BCFA16876A20}"/>
              </a:ext>
            </a:extLst>
          </p:cNvPr>
          <p:cNvPicPr/>
          <p:nvPr/>
        </p:nvPicPr>
        <p:blipFill>
          <a:blip r:embed="rId3" cstate="print"/>
          <a:srcRect/>
          <a:stretch>
            <a:fillRect/>
          </a:stretch>
        </p:blipFill>
        <p:spPr bwMode="auto">
          <a:xfrm>
            <a:off x="1003300" y="4632643"/>
            <a:ext cx="838200" cy="295275"/>
          </a:xfrm>
          <a:prstGeom prst="rect">
            <a:avLst/>
          </a:prstGeom>
          <a:noFill/>
          <a:ln w="9525">
            <a:noFill/>
            <a:miter lim="800000"/>
            <a:headEnd/>
            <a:tailEnd/>
          </a:ln>
        </p:spPr>
      </p:pic>
    </p:spTree>
    <p:extLst>
      <p:ext uri="{BB962C8B-B14F-4D97-AF65-F5344CB8AC3E}">
        <p14:creationId xmlns:p14="http://schemas.microsoft.com/office/powerpoint/2010/main" val="256182391"/>
      </p:ext>
    </p:extLst>
  </p:cSld>
  <p:clrMapOvr>
    <a:masterClrMapping/>
  </p:clrMapOvr>
</p:sld>
</file>

<file path=ppt/theme/theme1.xml><?xml version="1.0" encoding="utf-8"?>
<a:theme xmlns:a="http://schemas.openxmlformats.org/drawingml/2006/main" name="Jabok">
  <a:themeElements>
    <a:clrScheme name="Vlastní 2">
      <a:dk1>
        <a:sysClr val="windowText" lastClr="000000"/>
      </a:dk1>
      <a:lt1>
        <a:sysClr val="window" lastClr="FFFFFF"/>
      </a:lt1>
      <a:dk2>
        <a:srgbClr val="39302A"/>
      </a:dk2>
      <a:lt2>
        <a:srgbClr val="E5DEDB"/>
      </a:lt2>
      <a:accent1>
        <a:srgbClr val="FFFF00"/>
      </a:accent1>
      <a:accent2>
        <a:srgbClr val="7F7F7F"/>
      </a:accent2>
      <a:accent3>
        <a:srgbClr val="262626"/>
      </a:accent3>
      <a:accent4>
        <a:srgbClr val="FFFF00"/>
      </a:accent4>
      <a:accent5>
        <a:srgbClr val="773709"/>
      </a:accent5>
      <a:accent6>
        <a:srgbClr val="3F3F3F"/>
      </a:accent6>
      <a:hlink>
        <a:srgbClr val="2998E3"/>
      </a:hlink>
      <a:folHlink>
        <a:srgbClr val="7F723D"/>
      </a:folHlink>
    </a:clrScheme>
    <a:fontScheme name="Vlastní 1">
      <a:majorFont>
        <a:latin typeface="Ladislav SemiBold"/>
        <a:ea typeface=""/>
        <a:cs typeface=""/>
      </a:majorFont>
      <a:minorFont>
        <a:latin typeface="Roboto Condense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1283</Words>
  <Application>Microsoft Office PowerPoint</Application>
  <PresentationFormat>Širokoúhlá obrazovka</PresentationFormat>
  <Paragraphs>133</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Ladislav</vt:lpstr>
      <vt:lpstr>Ladislav SemiBold</vt:lpstr>
      <vt:lpstr>Roboto Condensed</vt:lpstr>
      <vt:lpstr>Jabok</vt:lpstr>
      <vt:lpstr>Prezentace aplikace PowerPoint</vt:lpstr>
      <vt:lpstr>Absolventská práce</vt:lpstr>
      <vt:lpstr>Smysl absolventské práce aneb co mám ukázat, že umím</vt:lpstr>
      <vt:lpstr>Obecné poznámky</vt:lpstr>
      <vt:lpstr>Co musí práce obsahovat</vt:lpstr>
      <vt:lpstr>Teoretické x praktické? Ne, jedna práce</vt:lpstr>
      <vt:lpstr>Cíl práce</vt:lpstr>
      <vt:lpstr>Struktura práce</vt:lpstr>
      <vt:lpstr>Prohlášení o zpracování práce</vt:lpstr>
      <vt:lpstr>Poznámkový aparát</vt:lpstr>
      <vt:lpstr>Citace</vt:lpstr>
      <vt:lpstr>Citace</vt:lpstr>
      <vt:lpstr>Způsoby zápisu odkazu na bibliografickou citaci</vt:lpstr>
      <vt:lpstr>Metoda průběžných poznámek</vt:lpstr>
      <vt:lpstr>Harvardský systém</vt:lpstr>
      <vt:lpstr>Bibliografická citace</vt:lpstr>
      <vt:lpstr>Organizace a praktické rady</vt:lpstr>
      <vt:lpstr>Organizace a praktické rady</vt:lpstr>
      <vt:lpstr>Archiv závěrečné práce v IS</vt:lpstr>
      <vt:lpstr>Dokumenty </vt:lpstr>
      <vt:lpstr>Materiály k psaní odborných textů</vt:lpstr>
      <vt:lpstr>E-learningové kurzy k tématice psaní odborných textů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uzivatel</dc:creator>
  <cp:lastModifiedBy>Marie Ortová</cp:lastModifiedBy>
  <cp:revision>30</cp:revision>
  <dcterms:created xsi:type="dcterms:W3CDTF">2020-10-23T12:33:32Z</dcterms:created>
  <dcterms:modified xsi:type="dcterms:W3CDTF">2022-10-07T13:54:26Z</dcterms:modified>
</cp:coreProperties>
</file>