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16.09.2021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  <a:endParaRPr lang="cs-CZ" sz="3200" b="1" dirty="0">
              <a:ln>
                <a:noFill/>
              </a:ln>
              <a:latin typeface="Hind Regular" pitchFamily="2" charset="-18"/>
              <a:cs typeface="Hind Regular" pitchFamily="2" charset="-18"/>
            </a:endParaRP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16.09.2021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844824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4800" b="1" dirty="0" smtClean="0">
                <a:solidFill>
                  <a:schemeClr val="tx1"/>
                </a:solidFill>
                <a:latin typeface="Bookman Old Style" pitchFamily="18" charset="0"/>
              </a:rPr>
              <a:t>Supervize</a:t>
            </a:r>
            <a: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b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sociální pracovníky</a:t>
            </a:r>
            <a:br>
              <a:rPr lang="cs-CZ" sz="4000" dirty="0" smtClean="0"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speciální pedagogy</a:t>
            </a:r>
            <a:r>
              <a:rPr lang="cs-CZ" sz="4400" dirty="0" smtClean="0">
                <a:latin typeface="Bookman Old Style" pitchFamily="18" charset="0"/>
              </a:rPr>
              <a:t/>
            </a:r>
            <a:br>
              <a:rPr lang="cs-CZ" sz="4400" dirty="0" smtClean="0">
                <a:latin typeface="Bookman Old Style" pitchFamily="18" charset="0"/>
              </a:rPr>
            </a:br>
            <a:endParaRPr lang="cs-CZ" sz="4400" dirty="0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dirty="0" smtClean="0">
                <a:latin typeface="Comic Sans MS" pitchFamily="66" charset="0"/>
              </a:rPr>
              <a:t>			</a:t>
            </a:r>
            <a:r>
              <a:rPr lang="cs-CZ" b="1" dirty="0" smtClean="0">
                <a:latin typeface="Comic Sans MS" pitchFamily="66" charset="0"/>
              </a:rPr>
              <a:t>16</a:t>
            </a:r>
            <a:r>
              <a:rPr lang="cs-CZ" b="1" dirty="0" smtClean="0">
                <a:latin typeface="Bookman Old Style" pitchFamily="18" charset="0"/>
              </a:rPr>
              <a:t>. </a:t>
            </a:r>
            <a:r>
              <a:rPr lang="cs-CZ" b="1" dirty="0" smtClean="0">
                <a:latin typeface="Bookman Old Style" pitchFamily="18" charset="0"/>
              </a:rPr>
              <a:t>září </a:t>
            </a:r>
            <a:r>
              <a:rPr lang="cs-CZ" b="1" dirty="0" smtClean="0">
                <a:latin typeface="Bookman Old Style" pitchFamily="18" charset="0"/>
              </a:rPr>
              <a:t>2021</a:t>
            </a:r>
            <a:endParaRPr lang="cs-CZ" b="1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12875"/>
            <a:ext cx="7772400" cy="511175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Výstup z prázdninové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Rozdělení do skupin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Časový harmonogram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bloková specializační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k absolutoriu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Podmínky získání zápočtu za Supervizi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PRÁZDNINOVÁ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Zpráva – do </a:t>
            </a:r>
            <a:r>
              <a:rPr lang="cs-CZ" dirty="0" err="1" smtClean="0"/>
              <a:t>odevzdávárny</a:t>
            </a:r>
            <a:r>
              <a:rPr lang="cs-CZ" dirty="0" smtClean="0"/>
              <a:t> vedoucímu své nové  seminární skupiny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K zápočtu: IPP, zpráva z praxe, hodnocení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ROZDĚLENÍ DO SKUPIN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978775" cy="4530725"/>
          </a:xfrm>
        </p:spPr>
        <p:txBody>
          <a:bodyPr/>
          <a:lstStyle/>
          <a:p>
            <a:pPr marL="711200" indent="-711200">
              <a:buFont typeface="Wingdings" pitchFamily="2" charset="2"/>
              <a:buNone/>
              <a:defRPr/>
            </a:pPr>
            <a:r>
              <a:rPr lang="cs-CZ" sz="4000" u="sng" dirty="0" smtClean="0"/>
              <a:t>2 SUPERVIZNÍ SKUPINY</a:t>
            </a:r>
          </a:p>
          <a:p>
            <a:pPr marL="711200" indent="-711200">
              <a:buFont typeface="Wingdings" pitchFamily="2" charset="2"/>
              <a:buNone/>
              <a:defRPr/>
            </a:pPr>
            <a:endParaRPr lang="cs-CZ" sz="800" dirty="0" smtClean="0">
              <a:solidFill>
                <a:srgbClr val="AAA8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1200" indent="-711200">
              <a:buNone/>
              <a:defRPr/>
            </a:pPr>
            <a:r>
              <a:rPr lang="cs-CZ" sz="3600" dirty="0" smtClean="0"/>
              <a:t>A: </a:t>
            </a:r>
            <a:r>
              <a:rPr lang="cs-CZ" sz="3600" dirty="0"/>
              <a:t>Hana Čížková, Alan Křišťan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 smtClean="0"/>
              <a:t>B: Marie Ortová, Tereza </a:t>
            </a:r>
            <a:r>
              <a:rPr lang="cs-CZ" sz="3600" dirty="0" err="1" smtClean="0"/>
              <a:t>Najbrtová</a:t>
            </a:r>
            <a:endParaRPr lang="cs-CZ" sz="3600" dirty="0" smtClean="0"/>
          </a:p>
          <a:p>
            <a:pPr marL="711200" indent="-711200">
              <a:buFont typeface="Wingdings" pitchFamily="2" charset="2"/>
              <a:buNone/>
              <a:defRPr/>
            </a:pPr>
            <a:endParaRPr lang="cs-CZ" dirty="0" smtClean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C00000"/>
                </a:solidFill>
              </a:rPr>
              <a:t>Zapisování: od </a:t>
            </a:r>
            <a:r>
              <a:rPr lang="cs-CZ" dirty="0" smtClean="0">
                <a:solidFill>
                  <a:srgbClr val="C00000"/>
                </a:solidFill>
              </a:rPr>
              <a:t>20. </a:t>
            </a:r>
            <a:r>
              <a:rPr lang="cs-CZ" dirty="0" smtClean="0">
                <a:solidFill>
                  <a:srgbClr val="C00000"/>
                </a:solidFill>
              </a:rPr>
              <a:t>září (</a:t>
            </a:r>
            <a:r>
              <a:rPr lang="cs-CZ" dirty="0" smtClean="0">
                <a:solidFill>
                  <a:srgbClr val="C00000"/>
                </a:solidFill>
              </a:rPr>
              <a:t>16:00</a:t>
            </a:r>
            <a:r>
              <a:rPr lang="cs-CZ" dirty="0" smtClean="0">
                <a:solidFill>
                  <a:srgbClr val="C00000"/>
                </a:solidFill>
              </a:rPr>
              <a:t>) do </a:t>
            </a:r>
            <a:r>
              <a:rPr lang="cs-CZ" dirty="0" smtClean="0">
                <a:solidFill>
                  <a:srgbClr val="C00000"/>
                </a:solidFill>
              </a:rPr>
              <a:t>26. </a:t>
            </a:r>
            <a:r>
              <a:rPr lang="cs-CZ" dirty="0" smtClean="0">
                <a:solidFill>
                  <a:srgbClr val="C00000"/>
                </a:solidFill>
              </a:rPr>
              <a:t>září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C00000"/>
                </a:solidFill>
              </a:rPr>
              <a:t>Rozpis v </a:t>
            </a:r>
            <a:r>
              <a:rPr lang="cs-CZ" dirty="0" err="1" smtClean="0">
                <a:solidFill>
                  <a:srgbClr val="C00000"/>
                </a:solidFill>
              </a:rPr>
              <a:t>Isu</a:t>
            </a:r>
            <a:r>
              <a:rPr lang="cs-CZ" dirty="0" smtClean="0">
                <a:solidFill>
                  <a:srgbClr val="C00000"/>
                </a:solidFill>
              </a:rPr>
              <a:t> u předmětu</a:t>
            </a:r>
          </a:p>
          <a:p>
            <a:pPr marL="711200" indent="-711200" algn="ctr">
              <a:buFont typeface="Wingdings" pitchFamily="2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 smtClean="0"/>
              <a:t>Časový harmonogram praxí a metodických seminářů</a:t>
            </a:r>
            <a:endParaRPr lang="cs-CZ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7338"/>
            <a:ext cx="8424936" cy="5300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16. </a:t>
            </a:r>
            <a:r>
              <a:rPr lang="cs-CZ" sz="1800" dirty="0" smtClean="0"/>
              <a:t>9.		Úvodní seminář pro celý ročník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7. </a:t>
            </a:r>
            <a:r>
              <a:rPr lang="cs-CZ" sz="1800" dirty="0" smtClean="0"/>
              <a:t>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– reflexe prázdninové praxe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14. </a:t>
            </a:r>
            <a:r>
              <a:rPr lang="cs-CZ" sz="1800" dirty="0" smtClean="0"/>
              <a:t>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</a:t>
            </a:r>
          </a:p>
          <a:p>
            <a:pPr>
              <a:buNone/>
            </a:pPr>
            <a:r>
              <a:rPr lang="cs-CZ" sz="1800" dirty="0" smtClean="0"/>
              <a:t>21. </a:t>
            </a:r>
            <a:r>
              <a:rPr lang="cs-CZ" sz="1800" dirty="0" smtClean="0"/>
              <a:t>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(IPP)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1. </a:t>
            </a:r>
            <a:r>
              <a:rPr lang="cs-CZ" sz="1800" b="1" i="1" u="sng" dirty="0" smtClean="0"/>
              <a:t>11. - </a:t>
            </a:r>
            <a:r>
              <a:rPr lang="cs-CZ" sz="1800" b="1" i="1" u="sng" dirty="0" smtClean="0"/>
              <a:t>26. </a:t>
            </a:r>
            <a:r>
              <a:rPr lang="cs-CZ" sz="1800" b="1" i="1" u="sng" dirty="0" smtClean="0"/>
              <a:t>11. 	Praxe  bloková specializační</a:t>
            </a:r>
          </a:p>
          <a:p>
            <a:pPr>
              <a:buNone/>
            </a:pPr>
            <a:r>
              <a:rPr lang="cs-CZ" sz="1800" dirty="0" smtClean="0"/>
              <a:t>2. </a:t>
            </a:r>
            <a:r>
              <a:rPr lang="cs-CZ" sz="1800" dirty="0" smtClean="0"/>
              <a:t>12.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– reflexe blokové praxe</a:t>
            </a:r>
          </a:p>
          <a:p>
            <a:pPr>
              <a:buNone/>
            </a:pPr>
            <a:r>
              <a:rPr lang="cs-CZ" sz="1600" dirty="0" smtClean="0"/>
              <a:t>9. </a:t>
            </a:r>
            <a:r>
              <a:rPr lang="cs-CZ" sz="1600" dirty="0" smtClean="0"/>
              <a:t>12.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16. </a:t>
            </a:r>
            <a:r>
              <a:rPr lang="cs-CZ" sz="1600" dirty="0" smtClean="0"/>
              <a:t>12.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3. </a:t>
            </a:r>
            <a:r>
              <a:rPr lang="cs-CZ" sz="1600" dirty="0" smtClean="0"/>
              <a:t>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10.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17.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24.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3. </a:t>
            </a:r>
            <a:r>
              <a:rPr lang="cs-CZ" sz="1400" dirty="0" smtClean="0"/>
              <a:t>3.	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10. </a:t>
            </a:r>
            <a:r>
              <a:rPr lang="cs-CZ" sz="1400" dirty="0" smtClean="0"/>
              <a:t>3.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BLOKOVÁ SPECIALIZAČNÍ: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Výběr dle vlastního profesního zájmu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Smlouva – včas podat žádost T. </a:t>
            </a:r>
            <a:r>
              <a:rPr lang="cs-CZ" dirty="0" err="1" smtClean="0"/>
              <a:t>Najbrtové</a:t>
            </a: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(</a:t>
            </a:r>
            <a:r>
              <a:rPr lang="cs-CZ" dirty="0" err="1" smtClean="0"/>
              <a:t>najbrtova</a:t>
            </a:r>
            <a:r>
              <a:rPr lang="cs-CZ" dirty="0" smtClean="0"/>
              <a:t>@</a:t>
            </a:r>
            <a:r>
              <a:rPr lang="cs-CZ" dirty="0" err="1" smtClean="0"/>
              <a:t>jabok.cz</a:t>
            </a:r>
            <a:r>
              <a:rPr lang="cs-CZ" smtClean="0"/>
              <a:t>)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IPP, Zpráva – vedoucímu své skupiny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b="1" dirty="0" smtClean="0"/>
              <a:t>Zápočet: IPP+Zpráva+Hodnocení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K ABSOLUTORIU: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 smtClean="0"/>
              <a:t>Zcela v režii vedoucího absolventské práce, který dává i zápočet.</a:t>
            </a:r>
            <a:endParaRPr lang="cs-CZ" sz="1600" dirty="0" smtClean="0"/>
          </a:p>
          <a:p>
            <a:pPr>
              <a:buFont typeface="Wingdings" pitchFamily="2" charset="2"/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dirty="0" smtClean="0">
                <a:latin typeface="Arial" charset="0"/>
              </a:rPr>
              <a:t>ZÁPOČET - SUPERVIZE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Docházka dle domluvy v </a:t>
            </a:r>
            <a:r>
              <a:rPr lang="cs-CZ" sz="2400" dirty="0" err="1" smtClean="0"/>
              <a:t>supervizní</a:t>
            </a:r>
            <a:r>
              <a:rPr lang="cs-CZ" sz="2400" dirty="0" smtClean="0"/>
              <a:t> skupině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1 x role </a:t>
            </a:r>
            <a:r>
              <a:rPr lang="cs-CZ" sz="2400" dirty="0" err="1" smtClean="0"/>
              <a:t>supervidovaného</a:t>
            </a:r>
            <a:r>
              <a:rPr lang="cs-CZ" sz="2400" dirty="0" smtClean="0"/>
              <a:t> s vlastním tématem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2 x Záznam ze supervize (vlastní + spolužáka)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chemeClr val="hlink"/>
                </a:solidFill>
              </a:rPr>
              <a:t>	</a:t>
            </a: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 smtClean="0"/>
              <a:t>Děkujeme za pozornost</a:t>
            </a:r>
          </a:p>
        </p:txBody>
      </p:sp>
      <p:pic>
        <p:nvPicPr>
          <p:cNvPr id="14339" name="Picture 4" descr="204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4437063"/>
            <a:ext cx="2376488" cy="134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166</Words>
  <Application>Microsoft Office PowerPoint</Application>
  <PresentationFormat>Předvádění na obrazovce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Comic Sans MS</vt:lpstr>
      <vt:lpstr>Hind Bold</vt:lpstr>
      <vt:lpstr>Hind Regular</vt:lpstr>
      <vt:lpstr>Times New Roman</vt:lpstr>
      <vt:lpstr>Wingdings</vt:lpstr>
      <vt:lpstr>Prezentace01</vt:lpstr>
      <vt:lpstr>Supervize  pro sociální pracovníky pro speciální pedagogy </vt:lpstr>
      <vt:lpstr>Program</vt:lpstr>
      <vt:lpstr>PRÁZDNINOVÁ PRAXE</vt:lpstr>
      <vt:lpstr>ROZDĚLENÍ DO SKUPIN</vt:lpstr>
      <vt:lpstr>Časový harmonogram praxí a metodických seminářů</vt:lpstr>
      <vt:lpstr>PRAXE BLOKOVÁ SPECIALIZAČNÍ:</vt:lpstr>
      <vt:lpstr>PRAXE K ABSOLUTORIU:</vt:lpstr>
      <vt:lpstr>ZÁPOČET - SUPERVIZE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Hana Čížková</cp:lastModifiedBy>
  <cp:revision>16</cp:revision>
  <dcterms:created xsi:type="dcterms:W3CDTF">2014-09-20T21:18:20Z</dcterms:created>
  <dcterms:modified xsi:type="dcterms:W3CDTF">2021-09-16T08:04:36Z</dcterms:modified>
</cp:coreProperties>
</file>