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22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7"/>
          <p:cNvPicPr/>
          <p:nvPr/>
        </p:nvPicPr>
        <p:blipFill>
          <a:blip r:embed="rId14" cstate="print"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ln>
            <a:noFill/>
          </a:ln>
        </p:spPr>
      </p:pic>
      <p:pic>
        <p:nvPicPr>
          <p:cNvPr id="7" name="Obrázek 6"/>
          <p:cNvPicPr/>
          <p:nvPr/>
        </p:nvPicPr>
        <p:blipFill>
          <a:blip r:embed="rId15" cstate="print"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ln>
            <a:noFill/>
          </a:ln>
        </p:spPr>
      </p:pic>
      <p:sp>
        <p:nvSpPr>
          <p:cNvPr id="2" name="CustomShape 1"/>
          <p:cNvSpPr/>
          <p:nvPr/>
        </p:nvSpPr>
        <p:spPr>
          <a:xfrm>
            <a:off x="8629200" y="0"/>
            <a:ext cx="3562200" cy="6857280"/>
          </a:xfrm>
          <a:prstGeom prst="rect">
            <a:avLst/>
          </a:prstGeom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" name="Obrázek 7"/>
          <p:cNvPicPr/>
          <p:nvPr/>
        </p:nvPicPr>
        <p:blipFill>
          <a:blip r:embed="rId16" cstate="print"/>
          <a:stretch/>
        </p:blipFill>
        <p:spPr>
          <a:xfrm>
            <a:off x="3562920" y="734400"/>
            <a:ext cx="5065560" cy="5388480"/>
          </a:xfrm>
          <a:prstGeom prst="rect">
            <a:avLst/>
          </a:prstGeom>
          <a:ln>
            <a:noFill/>
          </a:ln>
        </p:spPr>
      </p:pic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Obrázek 7"/>
          <p:cNvPicPr/>
          <p:nvPr/>
        </p:nvPicPr>
        <p:blipFill>
          <a:blip r:embed="rId14" cstate="print"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ln>
            <a:noFill/>
          </a:ln>
        </p:spPr>
      </p:pic>
      <p:pic>
        <p:nvPicPr>
          <p:cNvPr id="43" name="Obrázek 6"/>
          <p:cNvPicPr/>
          <p:nvPr/>
        </p:nvPicPr>
        <p:blipFill>
          <a:blip r:embed="rId15" cstate="print"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ln>
            <a:noFill/>
          </a:ln>
        </p:spPr>
      </p:pic>
      <p:pic>
        <p:nvPicPr>
          <p:cNvPr id="44" name="Zástupný obsah 4"/>
          <p:cNvPicPr/>
          <p:nvPr/>
        </p:nvPicPr>
        <p:blipFill>
          <a:blip r:embed="rId16" cstate="print"/>
          <a:stretch/>
        </p:blipFill>
        <p:spPr>
          <a:xfrm>
            <a:off x="152280" y="-775800"/>
            <a:ext cx="4314240" cy="3052080"/>
          </a:xfrm>
          <a:prstGeom prst="rect">
            <a:avLst/>
          </a:prstGeom>
          <a:ln>
            <a:noFill/>
          </a:ln>
        </p:spPr>
      </p:pic>
      <p:pic>
        <p:nvPicPr>
          <p:cNvPr id="45" name="Obrázek 7"/>
          <p:cNvPicPr/>
          <p:nvPr/>
        </p:nvPicPr>
        <p:blipFill>
          <a:blip r:embed="rId14" cstate="print"/>
          <a:stretch/>
        </p:blipFill>
        <p:spPr>
          <a:xfrm>
            <a:off x="5948640" y="1565640"/>
            <a:ext cx="7700760" cy="8191440"/>
          </a:xfrm>
          <a:prstGeom prst="rect">
            <a:avLst/>
          </a:prstGeom>
          <a:ln>
            <a:noFill/>
          </a:ln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Obrázek 7"/>
          <p:cNvPicPr/>
          <p:nvPr/>
        </p:nvPicPr>
        <p:blipFill>
          <a:blip r:embed="rId14" cstate="print"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ln>
            <a:noFill/>
          </a:ln>
        </p:spPr>
      </p:pic>
      <p:pic>
        <p:nvPicPr>
          <p:cNvPr id="85" name="Obrázek 6"/>
          <p:cNvPicPr/>
          <p:nvPr/>
        </p:nvPicPr>
        <p:blipFill>
          <a:blip r:embed="rId15" cstate="print"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ln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najbrtova@jabok.cz" TargetMode="External"/><Relationship Id="rId2" Type="http://schemas.openxmlformats.org/officeDocument/2006/relationships/hyperlink" Target="mailto:brazda@jabok.cz" TargetMode="Externa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Praxe se vybírá z tzv. „ROZPISU“, který je zveřejněn v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Roboto Condensed"/>
              </a:rPr>
              <a:t>ISu</a:t>
            </a: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.</a:t>
            </a:r>
            <a:endParaRPr lang="cs-CZ" sz="2800" b="0" strike="noStrike" spc="-1" dirty="0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198"/>
              </a:spcBef>
              <a:buClr>
                <a:srgbClr val="000000"/>
              </a:buClr>
              <a:buFont typeface="Arial"/>
              <a:buChar char="•"/>
            </a:pPr>
            <a:endParaRPr lang="cs-CZ" sz="800" b="0" strike="noStrike" spc="-1" dirty="0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Rozpis se otevírá v určitém časovém období.</a:t>
            </a:r>
            <a:endParaRPr lang="cs-CZ" sz="2800" b="0" strike="noStrike" spc="-1" dirty="0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198"/>
              </a:spcBef>
              <a:buClr>
                <a:srgbClr val="000000"/>
              </a:buClr>
              <a:buFont typeface="Arial"/>
              <a:buChar char="•"/>
            </a:pPr>
            <a:endParaRPr lang="cs-CZ" sz="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Před otevřením rozpisu je dobré si prostudovat karty zařízení a připravit si několik variant.</a:t>
            </a:r>
            <a:endParaRPr lang="cs-CZ" sz="2800" b="0" strike="noStrike" spc="-1" dirty="0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VÝBĚR Z PRAXE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Výběr z ROZPISU (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Roboto Condensed"/>
              </a:rPr>
              <a:t>info</a:t>
            </a: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 na kartě zařízení a webu organizace)</a:t>
            </a: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Vypracování INDIVIDUÁLNÍHO PLÁNU PRAXE </a:t>
            </a: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METODICKÝ SEMINÁŘ PŘED PRAXÍ (individuální plán praxe)</a:t>
            </a: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PRAXE 1. den – Individuální plán praxe; domluvit průběh praxe</a:t>
            </a: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cs-CZ" sz="2800" b="0" strike="noStrike" spc="-1" dirty="0" smtClean="0">
                <a:solidFill>
                  <a:srgbClr val="000000"/>
                </a:solidFill>
                <a:latin typeface="Roboto Condensed"/>
              </a:rPr>
              <a:t>                </a:t>
            </a: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5. den – Hodnocení praxe – razítko + podpis</a:t>
            </a: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METODICKÝ SEMINÁŘ PO PRAXI</a:t>
            </a: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ZPRÁVU Z PRAXE vložit do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Roboto Condensed"/>
              </a:rPr>
              <a:t>odevzdávárny</a:t>
            </a: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 (nebo poslat učiteli)</a:t>
            </a: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cs-CZ" sz="2800" spc="-1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cs-CZ" sz="2800" spc="-1" dirty="0" smtClean="0">
                <a:solidFill>
                  <a:srgbClr val="000000"/>
                </a:solidFill>
                <a:latin typeface="Roboto Condensed"/>
              </a:rPr>
              <a:t>         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po schválení vložit spolu s hodnocením praxe do portfolia</a:t>
            </a:r>
            <a:endParaRPr lang="cs-CZ" sz="28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PRAXE KROK ZA KROKEM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600" b="0" strike="noStrike" spc="-1">
                <a:solidFill>
                  <a:srgbClr val="000000"/>
                </a:solidFill>
                <a:latin typeface="Roboto Condensed"/>
              </a:rPr>
              <a:t>Individuální plán praxe (IPP)</a:t>
            </a:r>
            <a:endParaRPr lang="cs-CZ" sz="3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36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600" b="0" strike="noStrike" spc="-1">
                <a:solidFill>
                  <a:srgbClr val="000000"/>
                </a:solidFill>
                <a:latin typeface="Roboto Condensed"/>
              </a:rPr>
              <a:t>Zpráva z praxe</a:t>
            </a:r>
            <a:endParaRPr lang="cs-CZ" sz="3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36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600" b="0" strike="noStrike" spc="-1">
                <a:solidFill>
                  <a:srgbClr val="000000"/>
                </a:solidFill>
                <a:latin typeface="Roboto Condensed"/>
              </a:rPr>
              <a:t>Hodnocení z praxe</a:t>
            </a:r>
            <a:endParaRPr lang="cs-CZ" sz="3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3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3600" b="0" strike="noStrike" spc="-1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DOKUMENTY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Žádost o smlouvu na praxi</a:t>
            </a: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cs-CZ" sz="2800" b="0" strike="noStrike" spc="-1" dirty="0" smtClean="0">
                <a:solidFill>
                  <a:srgbClr val="000000"/>
                </a:solidFill>
                <a:latin typeface="Roboto Condensed"/>
              </a:rPr>
              <a:t>  - </a:t>
            </a: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v případě, že není v rozpisu a/nebo s organizací nemá škola smlouvu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Žádost o příspěvek na praxi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K dispozici v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Roboto Condensed"/>
              </a:rPr>
              <a:t>ISu</a:t>
            </a: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 v dokumentech Katedry odborných praxí:</a:t>
            </a: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https://is.jabok.cz/auth/do/jabok/1108878/OPS/FormOPS/</a:t>
            </a:r>
            <a:endParaRPr lang="cs-CZ" sz="2800" b="0" strike="noStrike" spc="-1" dirty="0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ŽÁDOSTI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3 dny a více na praxi -  je možné zbylé hodiny odpracovat v náhradním termínu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2 dny a méně -  je třeba opakovat celou praxi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Ihned kontaktovat koordinátora na pracovišti i ve škole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KOMUNIKOVAT</a:t>
            </a:r>
            <a:endParaRPr lang="cs-CZ" sz="2800" b="0" strike="noStrike" spc="-1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KDYŽ ONEMOCNÍM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DOCHÁZKA na metodické semináře</a:t>
            </a:r>
            <a:endParaRPr lang="cs-CZ" sz="28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Maximálně jedna absence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PŘEDLOŽENÉ PORTFOLIO s praxemi</a:t>
            </a:r>
            <a:endParaRPr lang="cs-CZ" sz="28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Individuální plán praxe(IPP)</a:t>
            </a:r>
            <a:endParaRPr lang="cs-CZ" sz="28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Zpráva z praxe (schválená učitelem)</a:t>
            </a:r>
            <a:endParaRPr lang="cs-CZ" sz="2800" b="0" strike="noStrike" spc="-1">
              <a:latin typeface="Arial"/>
            </a:endParaRPr>
          </a:p>
          <a:p>
            <a:pPr marL="864000" lvl="1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Hodnocení z praxe</a:t>
            </a:r>
            <a:endParaRPr lang="cs-CZ" sz="2800" b="0" strike="noStrike" spc="-1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PODMÍNKY ZÁPOČTU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DĚKUJI ZA POZORNOST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1584000" y="2088000"/>
            <a:ext cx="9863640" cy="20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Metodický a supervizní seminář k praxi I.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838080" y="164808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Seznámení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Související předměty – MSSP a OPI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Metodické a supervizní semináře k praxím (MSSP)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Systém praxí na Jaboku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Metodické semináře v 1. ročníku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Tematické zaměření praxí 1. ročníku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Výběr praxe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Jak úspěšně absolvovat praxi 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Formuláře k praxi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Podmínky získání zápočtu</a:t>
            </a:r>
            <a:endParaRPr lang="cs-CZ" sz="28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Program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000000"/>
                </a:solidFill>
                <a:latin typeface="Roboto Condensed"/>
              </a:rPr>
              <a:t>JAN BRÁZDA</a:t>
            </a: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 – koordinátor praxí 1. ročníku, učitel skupiny A 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u="sng" strike="noStrike" spc="-1">
                <a:solidFill>
                  <a:srgbClr val="2998E3"/>
                </a:solidFill>
                <a:uFillTx/>
                <a:latin typeface="Roboto Condensed"/>
                <a:hlinkClick r:id="rId2"/>
              </a:rPr>
              <a:t>brazda@jabok.cz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000000"/>
                </a:solidFill>
                <a:latin typeface="Roboto Condensed"/>
              </a:rPr>
              <a:t>Tereza NAJBRTOVÁ</a:t>
            </a: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 – učitelka  skupiny B 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u="sng" strike="noStrike" spc="-1">
                <a:solidFill>
                  <a:srgbClr val="2998E3"/>
                </a:solidFill>
                <a:uFillTx/>
                <a:latin typeface="Roboto Condensed"/>
                <a:hlinkClick r:id="rId3"/>
              </a:rPr>
              <a:t>najbrtova@jabok.cz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000000"/>
                </a:solidFill>
                <a:latin typeface="Roboto Condensed"/>
              </a:rPr>
              <a:t>Marie ORTOVÁ</a:t>
            </a: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 – učitelka  skupiny C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ortova@jabok.cz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KDO JE KDO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Metodický a supervizní seminář k praxi (MSSP)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Odborná praxe informativní (OPI)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  <a:p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KOREKVIZITA </a:t>
            </a:r>
            <a:endParaRPr lang="cs-CZ" sz="2800" b="0" strike="noStrike" spc="-1">
              <a:latin typeface="Arial"/>
            </a:endParaRPr>
          </a:p>
          <a:p>
            <a:r>
              <a:rPr lang="cs-CZ" sz="2800" b="0" strike="noStrike" spc="-1">
                <a:solidFill>
                  <a:srgbClr val="000000"/>
                </a:solidFill>
                <a:latin typeface="Roboto Condensed"/>
                <a:ea typeface="Microsoft YaHei"/>
              </a:rPr>
              <a:t>Pro oba zápočty je nutné splnit podmínky obou předmětů.</a:t>
            </a: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 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Rozsah praxe: 25 - 30% výuky</a:t>
            </a:r>
            <a:endParaRPr lang="cs-CZ" sz="2800" b="0" strike="noStrike" spc="-1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SOUVISEJÍCÍ PŘEDMĚTY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PŘED - připravují na praxi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PO - reflektují praxi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FORMA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Na začátku semestru pro celý ročník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Následně v malých skupinách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Na konci ročníku studentská konference</a:t>
            </a:r>
            <a:endParaRPr lang="cs-CZ" sz="28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PROČ METODICKÉ SEMINÁŘE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Povolena 1 absence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latin typeface="Roboto Condensed"/>
              </a:rPr>
              <a:t>2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Roboto Condensed"/>
              </a:rPr>
              <a:t> absence - písemná </a:t>
            </a: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práce</a:t>
            </a:r>
            <a:endParaRPr lang="cs-CZ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 dirty="0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3 absence 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Roboto Condensed"/>
              </a:rPr>
              <a:t>- </a:t>
            </a:r>
            <a:r>
              <a:rPr lang="cs-CZ" sz="2800" b="0" strike="noStrike" spc="-1" dirty="0">
                <a:solidFill>
                  <a:srgbClr val="000000"/>
                </a:solidFill>
                <a:latin typeface="Roboto Condensed"/>
              </a:rPr>
              <a:t>seminář se 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Roboto Condensed"/>
              </a:rPr>
              <a:t>nepočítá</a:t>
            </a:r>
            <a:endParaRPr lang="cs-CZ" sz="2800" b="0" strike="noStrike" spc="-1" dirty="0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POVINNÁ ÚČAST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533160" indent="-532800">
              <a:lnSpc>
                <a:spcPct val="7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Roboto Condensed"/>
              </a:rPr>
              <a:t>Odborná praxe informativní (jsou spojeny s MSSP)</a:t>
            </a:r>
            <a:endParaRPr lang="cs-CZ" sz="2400" b="0" strike="noStrike" spc="-1">
              <a:latin typeface="Arial"/>
            </a:endParaRPr>
          </a:p>
          <a:p>
            <a:pPr marL="228600" indent="-227880">
              <a:lnSpc>
                <a:spcPct val="7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Roboto Condensed"/>
              </a:rPr>
              <a:t>4 týdny v 1. ročníku</a:t>
            </a:r>
            <a:endParaRPr lang="cs-CZ" sz="1800" b="0" strike="noStrike" spc="-1">
              <a:latin typeface="Arial"/>
            </a:endParaRPr>
          </a:p>
          <a:p>
            <a:pPr marL="228600" indent="-227880">
              <a:lnSpc>
                <a:spcPct val="7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Roboto Condensed"/>
              </a:rPr>
              <a:t>6 týdnů ve 2. ročníku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198"/>
              </a:spcBef>
            </a:pPr>
            <a:endParaRPr lang="cs-CZ" sz="1800" b="0" strike="noStrike" spc="-1">
              <a:latin typeface="Arial"/>
            </a:endParaRPr>
          </a:p>
          <a:p>
            <a:pPr marL="533160" indent="-532800">
              <a:lnSpc>
                <a:spcPct val="7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Roboto Condensed"/>
              </a:rPr>
              <a:t>Odborná praxe prázdninová</a:t>
            </a:r>
            <a:endParaRPr lang="cs-CZ" sz="2400" b="0" strike="noStrike" spc="-1">
              <a:latin typeface="Arial"/>
            </a:endParaRPr>
          </a:p>
          <a:p>
            <a:pPr marL="228600" indent="-227880">
              <a:lnSpc>
                <a:spcPct val="7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Roboto Condensed"/>
              </a:rPr>
              <a:t>2 týdny mezi 1. a 2. ročníkem</a:t>
            </a:r>
            <a:endParaRPr lang="cs-CZ" sz="1800" b="0" strike="noStrike" spc="-1">
              <a:latin typeface="Arial"/>
            </a:endParaRPr>
          </a:p>
          <a:p>
            <a:pPr marL="228600" indent="-227880">
              <a:lnSpc>
                <a:spcPct val="7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Roboto Condensed"/>
              </a:rPr>
              <a:t>2 týdny mezi 2. a 3. ročníkem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198"/>
              </a:spcBef>
            </a:pPr>
            <a:endParaRPr lang="cs-CZ" sz="1800" b="0" strike="noStrike" spc="-1">
              <a:latin typeface="Arial"/>
            </a:endParaRPr>
          </a:p>
          <a:p>
            <a:pPr marL="533160" indent="-532800">
              <a:lnSpc>
                <a:spcPct val="7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Roboto Condensed"/>
              </a:rPr>
              <a:t>Odborná praxe průběžná </a:t>
            </a:r>
            <a:endParaRPr lang="cs-CZ" sz="2400" b="0" strike="noStrike" spc="-1">
              <a:latin typeface="Arial"/>
            </a:endParaRPr>
          </a:p>
          <a:p>
            <a:pPr marL="228600" indent="-227880">
              <a:lnSpc>
                <a:spcPct val="7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Roboto Condensed"/>
              </a:rPr>
              <a:t>min. 40 hodin během 2. ročníku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198"/>
              </a:spcBef>
            </a:pPr>
            <a:endParaRPr lang="cs-CZ" sz="1800" b="0" strike="noStrike" spc="-1">
              <a:latin typeface="Arial"/>
            </a:endParaRPr>
          </a:p>
          <a:p>
            <a:pPr marL="533160" indent="-532800">
              <a:lnSpc>
                <a:spcPct val="7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Roboto Condensed"/>
              </a:rPr>
              <a:t>Odborná praxe bloková specializační</a:t>
            </a:r>
            <a:endParaRPr lang="cs-CZ" sz="2400" b="0" strike="noStrike" spc="-1">
              <a:latin typeface="Arial"/>
            </a:endParaRPr>
          </a:p>
          <a:p>
            <a:pPr marL="228600" indent="-227880">
              <a:lnSpc>
                <a:spcPct val="7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Roboto Condensed"/>
              </a:rPr>
              <a:t>4 týdny (listopad) ve 3. ročníku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198"/>
              </a:spcBef>
            </a:pPr>
            <a:endParaRPr lang="cs-CZ" sz="1800" b="0" strike="noStrike" spc="-1">
              <a:latin typeface="Arial"/>
            </a:endParaRPr>
          </a:p>
          <a:p>
            <a:pPr marL="533160" indent="-532800">
              <a:lnSpc>
                <a:spcPct val="7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Roboto Condensed"/>
              </a:rPr>
              <a:t>Odborná praxe k absolutoriu (diplomní praxe)</a:t>
            </a:r>
            <a:endParaRPr lang="cs-CZ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Roboto Condensed"/>
              </a:rPr>
              <a:t>2 týdny ve 3. ročníku (po domluvě s vedoucím absolventské práce)</a:t>
            </a:r>
            <a:endParaRPr lang="cs-CZ" sz="1800" b="0" strike="noStrike" spc="-1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SYSTÉM PRAXÍ NA JABOKU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000000"/>
                </a:solidFill>
                <a:latin typeface="Roboto Condensed"/>
              </a:rPr>
              <a:t>PRAXE V PEDAGOGICKÉ OBLASTI: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MŠ, ZŠ a SŠ s integrací 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NZDM, SaSM + ČAS 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Dětské domovy</a:t>
            </a:r>
            <a:endParaRPr lang="cs-CZ" sz="2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Roboto Condensed"/>
              </a:rPr>
              <a:t>Diagnostické ústavy, výchovné ústavy, dětské domovy se školou</a:t>
            </a:r>
            <a:endParaRPr lang="cs-CZ" sz="28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Ladislav SemiBold"/>
              </a:rPr>
              <a:t>TEMATICKÉ ZAMĚŘENÍ PRAXÍ V 1. ROČNÍKU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528</Words>
  <Application>Microsoft Office PowerPoint</Application>
  <PresentationFormat>Vlastní</PresentationFormat>
  <Paragraphs>116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Office Theme</vt:lpstr>
      <vt:lpstr>Office Theme</vt:lpstr>
      <vt:lpstr>Office Theme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uzivatel</dc:creator>
  <dc:description/>
  <cp:lastModifiedBy>Brázda</cp:lastModifiedBy>
  <cp:revision>35</cp:revision>
  <dcterms:created xsi:type="dcterms:W3CDTF">2020-10-23T12:33:32Z</dcterms:created>
  <dcterms:modified xsi:type="dcterms:W3CDTF">2021-09-13T08:11:07Z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