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notesMasterIdLst>
    <p:notesMasterId r:id="rId26"/>
  </p:notesMasterIdLst>
  <p:sldIdLst>
    <p:sldId id="257" r:id="rId2"/>
    <p:sldId id="289" r:id="rId3"/>
    <p:sldId id="287" r:id="rId4"/>
    <p:sldId id="286" r:id="rId5"/>
    <p:sldId id="285" r:id="rId6"/>
    <p:sldId id="261" r:id="rId7"/>
    <p:sldId id="265" r:id="rId8"/>
    <p:sldId id="263" r:id="rId9"/>
    <p:sldId id="262" r:id="rId10"/>
    <p:sldId id="264" r:id="rId11"/>
    <p:sldId id="267" r:id="rId12"/>
    <p:sldId id="268" r:id="rId13"/>
    <p:sldId id="269" r:id="rId14"/>
    <p:sldId id="273" r:id="rId15"/>
    <p:sldId id="275" r:id="rId16"/>
    <p:sldId id="276" r:id="rId17"/>
    <p:sldId id="277" r:id="rId18"/>
    <p:sldId id="280" r:id="rId19"/>
    <p:sldId id="283" r:id="rId20"/>
    <p:sldId id="279" r:id="rId21"/>
    <p:sldId id="281" r:id="rId22"/>
    <p:sldId id="282" r:id="rId23"/>
    <p:sldId id="284" r:id="rId24"/>
    <p:sldId id="28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67DC9-2090-47C4-9740-E5542AAC71D3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97FD-8242-418E-988A-485C48F35D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7995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0E52C55-1B5D-4EF8-8248-A62AB0A9BAE3}" type="slidenum">
              <a:rPr lang="cs-CZ" altLang="cs-CZ">
                <a:solidFill>
                  <a:srgbClr val="000000"/>
                </a:solidFill>
              </a:rPr>
              <a:pPr eaLnBrk="1" hangingPunct="1"/>
              <a:t>6</a:t>
            </a:fld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it-IT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6845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46C20DC-C767-41D7-AB57-16FDE3C6ADBC}" type="slidenum">
              <a:rPr lang="cs-CZ" altLang="cs-CZ" sz="1200">
                <a:cs typeface="Arial" panose="020B0604020202020204" pitchFamily="34" charset="0"/>
              </a:rPr>
              <a:pPr algn="r" eaLnBrk="1" hangingPunct="1"/>
              <a:t>19</a:t>
            </a:fld>
            <a:endParaRPr lang="cs-CZ" altLang="cs-CZ" sz="1200">
              <a:cs typeface="Arial" panose="020B0604020202020204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786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2D37E4FD-A5A0-4BAF-9567-92EF1117C48B}" type="slidenum">
              <a:rPr lang="cs-CZ" altLang="cs-CZ" sz="1200">
                <a:cs typeface="Arial" panose="020B0604020202020204" pitchFamily="34" charset="0"/>
              </a:rPr>
              <a:pPr algn="r" eaLnBrk="1" hangingPunct="1"/>
              <a:t>20</a:t>
            </a:fld>
            <a:endParaRPr lang="cs-CZ" altLang="cs-CZ" sz="1200">
              <a:cs typeface="Arial" panose="020B0604020202020204" pitchFamily="34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3066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953DC403-01F2-4DD4-A28F-173C0D2129BB}" type="slidenum">
              <a:rPr lang="cs-CZ" altLang="cs-CZ" sz="1200">
                <a:cs typeface="Arial" panose="020B0604020202020204" pitchFamily="34" charset="0"/>
              </a:rPr>
              <a:pPr algn="r" eaLnBrk="1" hangingPunct="1"/>
              <a:t>21</a:t>
            </a:fld>
            <a:endParaRPr lang="cs-CZ" altLang="cs-CZ" sz="1200">
              <a:cs typeface="Arial" panose="020B0604020202020204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4521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D693172C-4AB4-49DB-8B35-FDF7C94BF561}" type="slidenum">
              <a:rPr lang="cs-CZ" altLang="cs-CZ" sz="1200">
                <a:cs typeface="Arial" panose="020B0604020202020204" pitchFamily="34" charset="0"/>
              </a:rPr>
              <a:pPr algn="r" eaLnBrk="1" hangingPunct="1"/>
              <a:t>22</a:t>
            </a:fld>
            <a:endParaRPr lang="cs-CZ" altLang="cs-CZ" sz="1200">
              <a:cs typeface="Arial" panose="020B0604020202020204" pitchFamily="34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508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9532D39C-B278-4596-9E45-FDA9D5152217}" type="slidenum">
              <a:rPr lang="cs-CZ" altLang="cs-CZ" sz="1200">
                <a:cs typeface="Arial" panose="020B0604020202020204" pitchFamily="34" charset="0"/>
              </a:rPr>
              <a:pPr algn="r" eaLnBrk="1" hangingPunct="1"/>
              <a:t>23</a:t>
            </a:fld>
            <a:endParaRPr lang="cs-CZ" altLang="cs-CZ" sz="1200">
              <a:cs typeface="Arial" panose="020B0604020202020204" pitchFamily="34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129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26920D2-7949-424A-B9AA-75DB6C78A684}" type="slidenum">
              <a:rPr lang="cs-CZ" altLang="cs-CZ">
                <a:solidFill>
                  <a:srgbClr val="000000"/>
                </a:solidFill>
              </a:rPr>
              <a:pPr eaLnBrk="1" hangingPunct="1"/>
              <a:t>8</a:t>
            </a:fld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15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F4AC9D4-E1F3-4C22-BD43-A7A5BBCD225A}" type="slidenum">
              <a:rPr lang="cs-CZ" altLang="cs-CZ">
                <a:solidFill>
                  <a:srgbClr val="000000"/>
                </a:solidFill>
              </a:rPr>
              <a:pPr eaLnBrk="1" hangingPunct="1"/>
              <a:t>9</a:t>
            </a:fld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852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39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99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275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AECEE78-EFC8-4D38-B96B-7D545C8E52C9}" type="slidenum">
              <a:rPr lang="cs-CZ" altLang="cs-CZ"/>
              <a:pPr eaLnBrk="1" hangingPunct="1"/>
              <a:t>16</a:t>
            </a:fld>
            <a:endParaRPr lang="cs-CZ" altLang="cs-CZ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96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E5DB292-4284-487D-998E-DEF892933ECF}" type="slidenum">
              <a:rPr lang="cs-CZ" altLang="cs-CZ"/>
              <a:pPr eaLnBrk="1" hangingPunct="1"/>
              <a:t>17</a:t>
            </a:fld>
            <a:endParaRPr lang="cs-CZ" altLang="cs-CZ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334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97940F3E-1B2E-4C39-A98E-75AC3088091B}" type="slidenum">
              <a:rPr lang="cs-CZ" altLang="cs-CZ" sz="1200">
                <a:cs typeface="Arial" panose="020B0604020202020204" pitchFamily="34" charset="0"/>
              </a:rPr>
              <a:pPr algn="r" eaLnBrk="1" hangingPunct="1"/>
              <a:t>18</a:t>
            </a:fld>
            <a:endParaRPr lang="cs-CZ" altLang="cs-CZ" sz="1200">
              <a:cs typeface="Arial" panose="020B0604020202020204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764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501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929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22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766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29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85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18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1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572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59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736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50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510459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Osobnost pedagoga</a:t>
            </a:r>
          </a:p>
        </p:txBody>
      </p:sp>
      <p:sp>
        <p:nvSpPr>
          <p:cNvPr id="7171" name="Podnadpis 2"/>
          <p:cNvSpPr>
            <a:spLocks noGrp="1"/>
          </p:cNvSpPr>
          <p:nvPr>
            <p:ph type="subTitle" idx="1"/>
          </p:nvPr>
        </p:nvSpPr>
        <p:spPr>
          <a:xfrm>
            <a:off x="1371600" y="3632200"/>
            <a:ext cx="9448800" cy="1811067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cs-CZ" altLang="cs-CZ" sz="4000" dirty="0" smtClean="0"/>
              <a:t>Profil osobnosti vychovatele pracujícího metodou animace</a:t>
            </a:r>
          </a:p>
          <a:p>
            <a:pPr eaLnBrk="1" hangingPunct="1"/>
            <a:endParaRPr lang="cs-CZ" altLang="cs-CZ" sz="2800" dirty="0" smtClean="0"/>
          </a:p>
          <a:p>
            <a:pPr eaLnBrk="1" hangingPunct="1"/>
            <a:r>
              <a:rPr lang="cs-CZ" altLang="cs-CZ" sz="2800" dirty="0" smtClean="0"/>
              <a:t>doc. Michal Kaplánek</a:t>
            </a:r>
            <a:endParaRPr lang="cs-CZ" altLang="cs-CZ" sz="2800" dirty="0"/>
          </a:p>
          <a:p>
            <a:pPr eaLnBrk="1" hangingPunct="1"/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743274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3491227" y="1916113"/>
            <a:ext cx="4777745" cy="4464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19154"/>
            <a:ext cx="10058400" cy="1258808"/>
          </a:xfrm>
          <a:solidFill>
            <a:srgbClr val="C0C0C0"/>
          </a:solidFill>
        </p:spPr>
        <p:txBody>
          <a:bodyPr/>
          <a:lstStyle/>
          <a:p>
            <a:pPr eaLnBrk="1" hangingPunct="1"/>
            <a:r>
              <a:rPr lang="cs-CZ" altLang="cs-CZ" b="1" dirty="0" smtClean="0"/>
              <a:t>Vychovatel v síti vztahů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448300" y="4437063"/>
            <a:ext cx="1301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>
                <a:solidFill>
                  <a:srgbClr val="000000"/>
                </a:solidFill>
              </a:rPr>
              <a:t>Vychovatel</a:t>
            </a: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5591176" y="3933826"/>
            <a:ext cx="430213" cy="504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4440239" y="3500438"/>
            <a:ext cx="142875" cy="215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5232401" y="2420938"/>
            <a:ext cx="142875" cy="215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6672264" y="2997200"/>
            <a:ext cx="142875" cy="215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5664201" y="6165850"/>
            <a:ext cx="142875" cy="215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6888164" y="5445125"/>
            <a:ext cx="142875" cy="215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47" name="Oval 11"/>
          <p:cNvSpPr>
            <a:spLocks noChangeArrowheads="1"/>
          </p:cNvSpPr>
          <p:nvPr/>
        </p:nvSpPr>
        <p:spPr bwMode="auto">
          <a:xfrm>
            <a:off x="4800601" y="4868863"/>
            <a:ext cx="142875" cy="215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7535864" y="4437063"/>
            <a:ext cx="142875" cy="215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7175501" y="3716338"/>
            <a:ext cx="142875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6456363" y="4005263"/>
            <a:ext cx="1492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>
                <a:solidFill>
                  <a:srgbClr val="FF0000"/>
                </a:solidFill>
              </a:rPr>
              <a:t>Vychovatel 2</a:t>
            </a:r>
          </a:p>
        </p:txBody>
      </p:sp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9048751" y="1773238"/>
            <a:ext cx="360363" cy="431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9366250" y="1916113"/>
            <a:ext cx="1301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>
                <a:solidFill>
                  <a:srgbClr val="000000"/>
                </a:solidFill>
              </a:rPr>
              <a:t>Vychovatel</a:t>
            </a:r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H="1">
            <a:off x="4583113" y="2708276"/>
            <a:ext cx="576262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4511675" y="4005264"/>
            <a:ext cx="21590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 flipV="1">
            <a:off x="6024564" y="5661025"/>
            <a:ext cx="7191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 flipH="1">
            <a:off x="8112125" y="2133600"/>
            <a:ext cx="8636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 flipV="1">
            <a:off x="6024563" y="3860801"/>
            <a:ext cx="1008062" cy="1444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H="1" flipV="1">
            <a:off x="6888163" y="3284539"/>
            <a:ext cx="144462" cy="2889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5519739" y="2708276"/>
            <a:ext cx="1368425" cy="936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H="1">
            <a:off x="5880100" y="4365626"/>
            <a:ext cx="1079500" cy="15843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61" name="Oval 28"/>
          <p:cNvSpPr>
            <a:spLocks noChangeArrowheads="1"/>
          </p:cNvSpPr>
          <p:nvPr/>
        </p:nvSpPr>
        <p:spPr bwMode="auto">
          <a:xfrm>
            <a:off x="6096001" y="2349500"/>
            <a:ext cx="142875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62" name="Oval 29"/>
          <p:cNvSpPr>
            <a:spLocks noChangeArrowheads="1"/>
          </p:cNvSpPr>
          <p:nvPr/>
        </p:nvSpPr>
        <p:spPr bwMode="auto">
          <a:xfrm>
            <a:off x="5375276" y="3284538"/>
            <a:ext cx="142875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63" name="Oval 30"/>
          <p:cNvSpPr>
            <a:spLocks noChangeArrowheads="1"/>
          </p:cNvSpPr>
          <p:nvPr/>
        </p:nvSpPr>
        <p:spPr bwMode="auto">
          <a:xfrm>
            <a:off x="5591176" y="4941888"/>
            <a:ext cx="142875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4364" name="Text Box 31"/>
          <p:cNvSpPr txBox="1">
            <a:spLocks noChangeArrowheads="1"/>
          </p:cNvSpPr>
          <p:nvPr/>
        </p:nvSpPr>
        <p:spPr bwMode="auto">
          <a:xfrm>
            <a:off x="6096000" y="2636838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>
                <a:solidFill>
                  <a:srgbClr val="FF0000"/>
                </a:solidFill>
              </a:rPr>
              <a:t>V3</a:t>
            </a:r>
          </a:p>
        </p:txBody>
      </p:sp>
      <p:sp>
        <p:nvSpPr>
          <p:cNvPr id="14365" name="Text Box 32"/>
          <p:cNvSpPr txBox="1">
            <a:spLocks noChangeArrowheads="1"/>
          </p:cNvSpPr>
          <p:nvPr/>
        </p:nvSpPr>
        <p:spPr bwMode="auto">
          <a:xfrm>
            <a:off x="5591175" y="3429001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>
                <a:solidFill>
                  <a:srgbClr val="FF0000"/>
                </a:solidFill>
              </a:rPr>
              <a:t>V4</a:t>
            </a:r>
          </a:p>
        </p:txBody>
      </p:sp>
      <p:sp>
        <p:nvSpPr>
          <p:cNvPr id="14366" name="Text Box 33"/>
          <p:cNvSpPr txBox="1">
            <a:spLocks noChangeArrowheads="1"/>
          </p:cNvSpPr>
          <p:nvPr/>
        </p:nvSpPr>
        <p:spPr bwMode="auto">
          <a:xfrm>
            <a:off x="5448300" y="530066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>
                <a:solidFill>
                  <a:srgbClr val="FF0000"/>
                </a:solidFill>
              </a:rPr>
              <a:t>V5</a:t>
            </a:r>
          </a:p>
        </p:txBody>
      </p:sp>
      <p:sp>
        <p:nvSpPr>
          <p:cNvPr id="14367" name="Line 34"/>
          <p:cNvSpPr>
            <a:spLocks noChangeShapeType="1"/>
          </p:cNvSpPr>
          <p:nvPr/>
        </p:nvSpPr>
        <p:spPr bwMode="auto">
          <a:xfrm flipH="1" flipV="1">
            <a:off x="4656138" y="3716339"/>
            <a:ext cx="7921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68" name="Line 35"/>
          <p:cNvSpPr>
            <a:spLocks noChangeShapeType="1"/>
          </p:cNvSpPr>
          <p:nvPr/>
        </p:nvSpPr>
        <p:spPr bwMode="auto">
          <a:xfrm flipH="1">
            <a:off x="5087938" y="4437063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69" name="Line 36"/>
          <p:cNvSpPr>
            <a:spLocks noChangeShapeType="1"/>
          </p:cNvSpPr>
          <p:nvPr/>
        </p:nvSpPr>
        <p:spPr bwMode="auto">
          <a:xfrm flipV="1">
            <a:off x="6024563" y="3284538"/>
            <a:ext cx="5762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155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/>
              <a:t>Etické požadavky na vychovatele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800"/>
              <a:t>Vychovatel (animátor) </a:t>
            </a:r>
          </a:p>
          <a:p>
            <a:pPr eaLnBrk="1" hangingPunct="1"/>
            <a:r>
              <a:rPr lang="cs-CZ" altLang="cs-CZ" sz="2800"/>
              <a:t>reprezentuje kontinuitu tradice a současnosti</a:t>
            </a:r>
          </a:p>
          <a:p>
            <a:pPr eaLnBrk="1" hangingPunct="1"/>
            <a:r>
              <a:rPr lang="cs-CZ" altLang="cs-CZ" sz="2800"/>
              <a:t>kultivuje svoje svědomí</a:t>
            </a:r>
          </a:p>
          <a:p>
            <a:pPr eaLnBrk="1" hangingPunct="1"/>
            <a:r>
              <a:rPr lang="cs-CZ" altLang="cs-CZ" sz="2800"/>
              <a:t>pomáhá k dosažení mladým lidem k dosažení „relativní autonomie“ tím, že pomáhá rozvíjet jejich schopnosti</a:t>
            </a:r>
          </a:p>
          <a:p>
            <a:pPr eaLnBrk="1" hangingPunct="1"/>
            <a:r>
              <a:rPr lang="cs-CZ" altLang="cs-CZ" sz="2800"/>
              <a:t>Pomáhá integrovat negativní zkušenosti</a:t>
            </a:r>
          </a:p>
        </p:txBody>
      </p:sp>
    </p:spTree>
    <p:extLst>
      <p:ext uri="{BB962C8B-B14F-4D97-AF65-F5344CB8AC3E}">
        <p14:creationId xmlns:p14="http://schemas.microsoft.com/office/powerpoint/2010/main" val="2046194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15888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b="1"/>
              <a:t>Několik principů: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1818557"/>
            <a:ext cx="8229600" cy="482441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Pro děti je důležitější to, co jsme, než to, co děláme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Vychovatel nemá jen „hlídat“, ale „animovat“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Děti musí cítit, že je máme rádi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Ve výchově musí být prostor pro duchovní dimenzi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Etická výchova je výchovou svědomí</a:t>
            </a:r>
          </a:p>
          <a:p>
            <a:pPr eaLnBrk="1" hangingPunct="1"/>
            <a:r>
              <a:rPr lang="cs-CZ" altLang="cs-CZ" sz="2800" dirty="0"/>
              <a:t>Objektivita, tzn. „nenadržovat“!</a:t>
            </a:r>
          </a:p>
          <a:p>
            <a:pPr eaLnBrk="1" hangingPunct="1"/>
            <a:r>
              <a:rPr lang="cs-CZ" altLang="cs-CZ" sz="2800" dirty="0"/>
              <a:t>Sebereflexe vychovatele</a:t>
            </a:r>
          </a:p>
          <a:p>
            <a:pPr eaLnBrk="1" hangingPunct="1"/>
            <a:r>
              <a:rPr lang="cs-CZ" altLang="cs-CZ" sz="2800" dirty="0"/>
              <a:t>Otevřenost ke „znamením doby“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235834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smtClean="0"/>
              <a:t>První předpoklad: zralost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097280" y="1655952"/>
            <a:ext cx="10058400" cy="5012267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spcAft>
                <a:spcPts val="600"/>
              </a:spcAft>
              <a:buFontTx/>
              <a:buNone/>
            </a:pPr>
            <a:r>
              <a:rPr lang="cs-CZ" altLang="cs-CZ" sz="2400" b="1" dirty="0"/>
              <a:t>Tři různé postoje:</a:t>
            </a:r>
          </a:p>
          <a:p>
            <a:pPr lvl="2" eaLnBrk="1" hangingPunct="1">
              <a:lnSpc>
                <a:spcPct val="100000"/>
              </a:lnSpc>
              <a:spcAft>
                <a:spcPts val="600"/>
              </a:spcAft>
            </a:pPr>
            <a:r>
              <a:rPr lang="cs-CZ" altLang="cs-CZ" sz="1800" b="1" dirty="0"/>
              <a:t>Indiference</a:t>
            </a:r>
          </a:p>
          <a:p>
            <a:pPr lvl="3" eaLnBrk="1" hangingPunct="1">
              <a:lnSpc>
                <a:spcPct val="100000"/>
              </a:lnSpc>
              <a:spcAft>
                <a:spcPts val="600"/>
              </a:spcAft>
            </a:pPr>
            <a:r>
              <a:rPr lang="cs-CZ" altLang="cs-CZ" sz="1800" dirty="0"/>
              <a:t>přináší tyto problémy: mladí lidé cítí nezájem ze strany dospělých, důsledkem jsou v extrémním případě drogy, sebevraždy, </a:t>
            </a:r>
            <a:r>
              <a:rPr lang="cs-CZ" altLang="cs-CZ" sz="1800" dirty="0" err="1"/>
              <a:t>mikrokriminalita</a:t>
            </a:r>
            <a:r>
              <a:rPr lang="cs-CZ" altLang="cs-CZ" sz="1800" dirty="0"/>
              <a:t>, vandalismus atd.</a:t>
            </a:r>
          </a:p>
          <a:p>
            <a:pPr lvl="2" eaLnBrk="1" hangingPunct="1">
              <a:lnSpc>
                <a:spcPct val="100000"/>
              </a:lnSpc>
              <a:spcAft>
                <a:spcPts val="600"/>
              </a:spcAft>
            </a:pPr>
            <a:r>
              <a:rPr lang="cs-CZ" altLang="cs-CZ" sz="1800" b="1" dirty="0"/>
              <a:t>Normativní postoj</a:t>
            </a:r>
            <a:r>
              <a:rPr lang="cs-CZ" altLang="cs-CZ" sz="1800" dirty="0"/>
              <a:t> - odmítá jakoukoliv realitu světa mládeže, která není odrazem světa dospělých </a:t>
            </a:r>
          </a:p>
          <a:p>
            <a:pPr lvl="3" eaLnBrk="1" hangingPunct="1">
              <a:lnSpc>
                <a:spcPct val="100000"/>
              </a:lnSpc>
              <a:spcAft>
                <a:spcPts val="600"/>
              </a:spcAft>
            </a:pPr>
            <a:r>
              <a:rPr lang="cs-CZ" altLang="cs-CZ" sz="1800" dirty="0"/>
              <a:t>odmítá jakoukoliv iniciativu a tvůrčí novátorskou účast mládeže na budování vlastního životního stylu. Tento model má tendenci upírat mladému člověku budoucnost, neboť mu přisuzuje úkol pouze zachovávat to, co se již uskutečnilo</a:t>
            </a:r>
          </a:p>
          <a:p>
            <a:pPr lvl="2" eaLnBrk="1" hangingPunct="1">
              <a:lnSpc>
                <a:spcPct val="100000"/>
              </a:lnSpc>
              <a:spcAft>
                <a:spcPts val="600"/>
              </a:spcAft>
            </a:pPr>
            <a:r>
              <a:rPr lang="cs-CZ" altLang="cs-CZ" sz="1800" b="1" dirty="0"/>
              <a:t>Mládežnický postoj</a:t>
            </a:r>
            <a:r>
              <a:rPr lang="cs-CZ" altLang="cs-CZ" sz="1800" dirty="0"/>
              <a:t> – spočívá v nekritickém přijímání všech aspektů světa mládeže</a:t>
            </a:r>
          </a:p>
          <a:p>
            <a:pPr lvl="3" eaLnBrk="1" hangingPunct="1">
              <a:lnSpc>
                <a:spcPct val="100000"/>
              </a:lnSpc>
              <a:spcAft>
                <a:spcPts val="600"/>
              </a:spcAft>
            </a:pPr>
            <a:r>
              <a:rPr lang="cs-CZ" altLang="cs-CZ" sz="1800" dirty="0"/>
              <a:t>tento postoj popírá jakoukoli roli </a:t>
            </a:r>
            <a:r>
              <a:rPr lang="cs-CZ" altLang="cs-CZ" sz="1800" dirty="0" err="1"/>
              <a:t>tradicea</a:t>
            </a:r>
            <a:r>
              <a:rPr lang="cs-CZ" altLang="cs-CZ" sz="1800" dirty="0"/>
              <a:t> zkušenosti dospělých a spočívá v tom, že umožňuje mládeži, aby se sama metodou zkoušení a omylů učila žít svůj život, a to bez jakéhokoliv korektivu ze strany dospělých. Tento způsob ve skutečnosti zabraňuje mladému člověku zakořenit se v minulosti, vytvořit si své vlastní sny do budoucna, a tím upírá možnost žít svůj život jako projekt, jako historii, která má smysl (ztěžuje, ne-li přímo znemožňuje </a:t>
            </a:r>
            <a:r>
              <a:rPr lang="cs-CZ" altLang="cs-CZ" sz="1800" dirty="0" err="1"/>
              <a:t>enkulturaci</a:t>
            </a:r>
            <a:r>
              <a:rPr lang="cs-CZ" altLang="cs-CZ" sz="1800" dirty="0"/>
              <a:t> mládeže).</a:t>
            </a:r>
          </a:p>
          <a:p>
            <a:pPr marL="566928" lvl="3" indent="0" eaLnBrk="1" hangingPunct="1">
              <a:lnSpc>
                <a:spcPct val="120000"/>
              </a:lnSpc>
              <a:spcAft>
                <a:spcPts val="600"/>
              </a:spcAft>
              <a:buNone/>
            </a:pPr>
            <a:endParaRPr lang="cs-CZ" altLang="cs-CZ" sz="20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8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4249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dirty="0" smtClean="0"/>
              <a:t>Další předpoklady </a:t>
            </a:r>
            <a:r>
              <a:rPr lang="cs-CZ" altLang="cs-CZ" b="1" dirty="0"/>
              <a:t>výchovného vztahu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dirty="0" smtClean="0"/>
              <a:t>Vyváženost mezi </a:t>
            </a:r>
            <a:r>
              <a:rPr lang="cs-CZ" altLang="cs-CZ" b="1" dirty="0" smtClean="0"/>
              <a:t>bezpodmínečným přijetím </a:t>
            </a:r>
            <a:r>
              <a:rPr lang="cs-CZ" altLang="cs-CZ" dirty="0" smtClean="0"/>
              <a:t>a </a:t>
            </a:r>
            <a:r>
              <a:rPr lang="cs-CZ" altLang="cs-CZ" b="1" dirty="0" smtClean="0"/>
              <a:t>požadavky</a:t>
            </a:r>
            <a:r>
              <a:rPr lang="cs-CZ" altLang="cs-CZ" dirty="0" smtClean="0"/>
              <a:t> („mateřský“ a „otcovský“ princip)</a:t>
            </a:r>
          </a:p>
          <a:p>
            <a:pPr eaLnBrk="1" hangingPunct="1"/>
            <a:r>
              <a:rPr lang="cs-CZ" altLang="cs-CZ" dirty="0" smtClean="0"/>
              <a:t>Poznání a pochopení mladého člověka v jeho </a:t>
            </a:r>
            <a:r>
              <a:rPr lang="cs-CZ" altLang="cs-CZ" b="1" dirty="0" smtClean="0"/>
              <a:t>jedinečnosti a originalitě</a:t>
            </a:r>
          </a:p>
          <a:p>
            <a:pPr lvl="1"/>
            <a:r>
              <a:rPr lang="cs-CZ" altLang="cs-CZ" dirty="0" smtClean="0"/>
              <a:t>Co je to </a:t>
            </a:r>
            <a:r>
              <a:rPr lang="cs-CZ" altLang="cs-CZ" b="1" dirty="0" smtClean="0"/>
              <a:t>poznání</a:t>
            </a:r>
            <a:r>
              <a:rPr lang="cs-CZ" altLang="cs-CZ" dirty="0" smtClean="0"/>
              <a:t>?</a:t>
            </a:r>
          </a:p>
          <a:p>
            <a:pPr lvl="1"/>
            <a:r>
              <a:rPr lang="cs-CZ" altLang="cs-CZ" dirty="0" smtClean="0"/>
              <a:t>Tři roviny poznání:</a:t>
            </a:r>
          </a:p>
          <a:p>
            <a:pPr lvl="2"/>
            <a:r>
              <a:rPr lang="cs-CZ" altLang="cs-CZ" dirty="0" smtClean="0"/>
              <a:t>Smyslové </a:t>
            </a:r>
            <a:r>
              <a:rPr lang="cs-CZ" altLang="cs-CZ" dirty="0"/>
              <a:t>vnímání („poznávám ho/ji</a:t>
            </a:r>
            <a:r>
              <a:rPr lang="cs-CZ" altLang="cs-CZ" dirty="0" smtClean="0"/>
              <a:t>“)</a:t>
            </a:r>
          </a:p>
          <a:p>
            <a:pPr lvl="2"/>
            <a:r>
              <a:rPr lang="cs-CZ" altLang="cs-CZ" dirty="0" smtClean="0"/>
              <a:t>Propojení </a:t>
            </a:r>
            <a:r>
              <a:rPr lang="cs-CZ" altLang="cs-CZ" dirty="0"/>
              <a:t>se zkušeností (vybaví se mi, „co jsem s ním/s ní zažil</a:t>
            </a:r>
            <a:r>
              <a:rPr lang="cs-CZ" altLang="cs-CZ" dirty="0" smtClean="0"/>
              <a:t>“)</a:t>
            </a:r>
          </a:p>
          <a:p>
            <a:pPr lvl="2"/>
            <a:r>
              <a:rPr lang="cs-CZ" altLang="cs-CZ" dirty="0" smtClean="0"/>
              <a:t>Komplexní </a:t>
            </a:r>
            <a:r>
              <a:rPr lang="cs-CZ" altLang="cs-CZ" dirty="0"/>
              <a:t>poznání („jaký/jaká je</a:t>
            </a:r>
            <a:r>
              <a:rPr lang="cs-CZ" altLang="cs-CZ" dirty="0" smtClean="0"/>
              <a:t>“ – „kdo to je? – identita)</a:t>
            </a:r>
            <a:endParaRPr lang="cs-CZ" altLang="cs-CZ" dirty="0"/>
          </a:p>
          <a:p>
            <a:pPr eaLnBrk="1" hangingPunct="1"/>
            <a:r>
              <a:rPr lang="cs-CZ" altLang="cs-CZ" dirty="0" smtClean="0"/>
              <a:t>Jasné </a:t>
            </a:r>
            <a:r>
              <a:rPr lang="cs-CZ" altLang="cs-CZ" b="1" dirty="0" smtClean="0"/>
              <a:t>sebepoznání </a:t>
            </a:r>
            <a:r>
              <a:rPr lang="cs-CZ" altLang="cs-CZ" dirty="0" smtClean="0"/>
              <a:t>vychovatele (Kdo jsem? Jaké jsou moje motivy? Jaké jsou moje limity?)</a:t>
            </a:r>
          </a:p>
          <a:p>
            <a:pPr lvl="1"/>
            <a:r>
              <a:rPr lang="cs-CZ" altLang="cs-CZ" dirty="0" smtClean="0"/>
              <a:t>Emoční zralost</a:t>
            </a:r>
          </a:p>
          <a:p>
            <a:pPr lvl="1"/>
            <a:r>
              <a:rPr lang="cs-CZ" altLang="cs-CZ" dirty="0" smtClean="0"/>
              <a:t>Sebereflexe – ujasnění hodnot, formace vlastního svědomí</a:t>
            </a:r>
          </a:p>
          <a:p>
            <a:pPr eaLnBrk="1" hangingPunct="1"/>
            <a:r>
              <a:rPr lang="cs-CZ" altLang="cs-CZ" dirty="0" smtClean="0"/>
              <a:t>Zakotvení vychovatele </a:t>
            </a:r>
            <a:r>
              <a:rPr lang="cs-CZ" altLang="cs-CZ" b="1" dirty="0" smtClean="0"/>
              <a:t>v rodině </a:t>
            </a:r>
            <a:r>
              <a:rPr lang="cs-CZ" altLang="cs-CZ" dirty="0" smtClean="0"/>
              <a:t>(v síti peer-vztahů, ve společenství)</a:t>
            </a:r>
          </a:p>
        </p:txBody>
      </p:sp>
    </p:spTree>
    <p:extLst>
      <p:ext uri="{BB962C8B-B14F-4D97-AF65-F5344CB8AC3E}">
        <p14:creationId xmlns:p14="http://schemas.microsoft.com/office/powerpoint/2010/main" val="1330802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smtClean="0"/>
              <a:t>Důvěra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133511" y="1737360"/>
            <a:ext cx="10058400" cy="454267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dirty="0" smtClean="0"/>
              <a:t>Schopnost věřit, že každý mladý člověk má v sobě (potenciálně) předpoklady k tomu, aby rozvinul svůj život (projekt života) k plnosti svobodného lidství</a:t>
            </a:r>
          </a:p>
          <a:p>
            <a:pPr eaLnBrk="1" hangingPunct="1"/>
            <a:r>
              <a:rPr lang="cs-CZ" altLang="cs-CZ" dirty="0" smtClean="0"/>
              <a:t>Schopnost brát vážně mladého člověka a projevovat opravdový zájem o to, co prožívá a cítí</a:t>
            </a:r>
          </a:p>
          <a:p>
            <a:pPr eaLnBrk="1" hangingPunct="1"/>
            <a:r>
              <a:rPr lang="cs-CZ" altLang="cs-CZ" dirty="0" smtClean="0"/>
              <a:t>Umožnit, aby se stal „protagonistou“. Co je to </a:t>
            </a:r>
            <a:r>
              <a:rPr lang="cs-CZ" altLang="cs-CZ" dirty="0" err="1" smtClean="0"/>
              <a:t>protagonismus</a:t>
            </a:r>
            <a:r>
              <a:rPr lang="cs-CZ" altLang="cs-CZ" dirty="0" smtClean="0"/>
              <a:t>?</a:t>
            </a:r>
          </a:p>
          <a:p>
            <a:pPr>
              <a:buFontTx/>
              <a:buNone/>
            </a:pPr>
            <a:r>
              <a:rPr lang="cs-CZ" altLang="cs-CZ" dirty="0" smtClean="0"/>
              <a:t>	</a:t>
            </a:r>
            <a:r>
              <a:rPr lang="cs-CZ" altLang="cs-CZ" b="1" dirty="0" err="1" smtClean="0"/>
              <a:t>Protagonismus</a:t>
            </a:r>
            <a:r>
              <a:rPr lang="cs-CZ" altLang="cs-CZ" dirty="0" smtClean="0"/>
              <a:t> je </a:t>
            </a:r>
            <a:r>
              <a:rPr lang="cs-CZ" altLang="cs-CZ" dirty="0"/>
              <a:t>schopnost </a:t>
            </a:r>
            <a:r>
              <a:rPr lang="cs-CZ" altLang="cs-CZ" dirty="0" smtClean="0"/>
              <a:t>prosadit se, vést, postavit se do čela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dirty="0" err="1" smtClean="0"/>
              <a:t>Protagonismus</a:t>
            </a:r>
            <a:r>
              <a:rPr lang="cs-CZ" altLang="cs-CZ" dirty="0" smtClean="0"/>
              <a:t> </a:t>
            </a:r>
            <a:r>
              <a:rPr lang="cs-CZ" altLang="cs-CZ" dirty="0"/>
              <a:t>individuální: jednotlivec je schopen vnímat skupinu jako místo, kde je přijímán a kde se </a:t>
            </a:r>
            <a:r>
              <a:rPr lang="cs-CZ" altLang="cs-CZ" dirty="0" smtClean="0"/>
              <a:t>realizuje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dirty="0" err="1" smtClean="0"/>
              <a:t>Protagonismus</a:t>
            </a:r>
            <a:r>
              <a:rPr lang="cs-CZ" altLang="cs-CZ" dirty="0" smtClean="0"/>
              <a:t> </a:t>
            </a:r>
            <a:r>
              <a:rPr lang="cs-CZ" altLang="cs-CZ" dirty="0"/>
              <a:t>sociální: schopnost převzít zodpovědnost ve </a:t>
            </a:r>
            <a:r>
              <a:rPr lang="cs-CZ" altLang="cs-CZ" dirty="0" smtClean="0"/>
              <a:t>skupině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dirty="0" smtClean="0"/>
              <a:t>Protagonista: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altLang="cs-CZ" dirty="0" smtClean="0"/>
              <a:t>Plánuje aktivity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altLang="cs-CZ" dirty="0" smtClean="0"/>
              <a:t>Zapojuje </a:t>
            </a:r>
            <a:r>
              <a:rPr lang="cs-CZ" altLang="cs-CZ" dirty="0"/>
              <a:t>se do změny situace (i </a:t>
            </a:r>
            <a:r>
              <a:rPr lang="cs-CZ" altLang="cs-CZ" dirty="0" smtClean="0"/>
              <a:t>skupiny)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altLang="cs-CZ" dirty="0" smtClean="0"/>
              <a:t>Zvládá </a:t>
            </a:r>
            <a:r>
              <a:rPr lang="cs-CZ" altLang="cs-CZ" dirty="0"/>
              <a:t>rozdíly a </a:t>
            </a:r>
            <a:r>
              <a:rPr lang="cs-CZ" altLang="cs-CZ" dirty="0" smtClean="0"/>
              <a:t>konflikty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altLang="cs-CZ" dirty="0" smtClean="0"/>
              <a:t>Přijímá odpovědnost</a:t>
            </a:r>
            <a:endParaRPr lang="cs-CZ" altLang="cs-CZ" dirty="0"/>
          </a:p>
          <a:p>
            <a:pPr lvl="2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eaLnBrk="1" hangingPunct="1"/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805891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85" y="274639"/>
            <a:ext cx="10547230" cy="1641475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6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Úkoly vychovatele v klubové činnosti </a:t>
            </a:r>
            <a:br>
              <a:rPr lang="cs-CZ" altLang="cs-CZ" sz="3600" b="1" dirty="0" smtClean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cs-CZ" altLang="cs-CZ" sz="3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(dle </a:t>
            </a:r>
            <a:r>
              <a:rPr lang="cs-CZ" altLang="cs-CZ" sz="36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Opaschowského</a:t>
            </a:r>
            <a:r>
              <a:rPr lang="cs-CZ" altLang="cs-CZ" sz="3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zásad animace)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940280" y="2541469"/>
            <a:ext cx="10118785" cy="40577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 smtClean="0"/>
              <a:t>Vyjít </a:t>
            </a:r>
            <a:r>
              <a:rPr lang="cs-CZ" altLang="cs-CZ" sz="2800" dirty="0"/>
              <a:t>vstříc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Oslovit – být ochotný ke kontaktu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Odbourat komunikační překážky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Povzbudit, motivovat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Dávat impulsy, přicházet s nápady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/>
              <a:t>Podněcovat, být na začátku akce</a:t>
            </a:r>
          </a:p>
        </p:txBody>
      </p:sp>
    </p:spTree>
    <p:extLst>
      <p:ext uri="{BB962C8B-B14F-4D97-AF65-F5344CB8AC3E}">
        <p14:creationId xmlns:p14="http://schemas.microsoft.com/office/powerpoint/2010/main" val="1671994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35171" y="274639"/>
            <a:ext cx="10282686" cy="1641475"/>
          </a:xfrm>
        </p:spPr>
        <p:txBody>
          <a:bodyPr/>
          <a:lstStyle/>
          <a:p>
            <a:pPr eaLnBrk="1" hangingPunct="1"/>
            <a:r>
              <a:rPr lang="cs-CZ" altLang="cs-CZ" b="1" dirty="0">
                <a:latin typeface="Arial Narrow" panose="020B0606020202030204" pitchFamily="34" charset="0"/>
              </a:rPr>
              <a:t>Speciální kompetence vychovatele v klubu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949182" y="2558722"/>
            <a:ext cx="8229600" cy="30241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3200" dirty="0" smtClean="0"/>
              <a:t>  umožňuje komunikaci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3200" dirty="0" smtClean="0"/>
              <a:t>  dává prostor kreativitě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3200" dirty="0" smtClean="0"/>
              <a:t>  podporuje formování skupiny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3200" dirty="0" smtClean="0"/>
              <a:t>  usnadňuje zapojení mladých lidí do společnosti</a:t>
            </a:r>
          </a:p>
        </p:txBody>
      </p:sp>
    </p:spTree>
    <p:extLst>
      <p:ext uri="{BB962C8B-B14F-4D97-AF65-F5344CB8AC3E}">
        <p14:creationId xmlns:p14="http://schemas.microsoft.com/office/powerpoint/2010/main" val="1748504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" y="274638"/>
            <a:ext cx="11956211" cy="820917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000" b="1" dirty="0" smtClean="0"/>
              <a:t>VYCHOVATEL – ANIMÁTOR NEPRACUJE SÁM, ALE V TÝMU!</a:t>
            </a:r>
            <a:endParaRPr lang="cs-CZ" altLang="cs-CZ" sz="4000" b="1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9138"/>
            <a:ext cx="11602528" cy="4137025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cs-CZ" altLang="cs-CZ" sz="2800" b="1" dirty="0" smtClean="0"/>
              <a:t>Týmová </a:t>
            </a:r>
            <a:r>
              <a:rPr lang="cs-CZ" altLang="cs-CZ" sz="2800" b="1" dirty="0"/>
              <a:t>spolupráce zaručuje: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  kontinuitu </a:t>
            </a:r>
            <a:r>
              <a:rPr lang="cs-CZ" altLang="cs-CZ" sz="2800" dirty="0"/>
              <a:t>výchovného působení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  bohatství </a:t>
            </a:r>
            <a:r>
              <a:rPr lang="cs-CZ" altLang="cs-CZ" sz="2800" dirty="0"/>
              <a:t>názorů (různost povah, citlivost, dynamičnost atd.)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  objektivnější </a:t>
            </a:r>
            <a:r>
              <a:rPr lang="cs-CZ" altLang="cs-CZ" sz="2800" dirty="0"/>
              <a:t>pohled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  možnost </a:t>
            </a:r>
            <a:r>
              <a:rPr lang="cs-CZ" altLang="cs-CZ" sz="2800" dirty="0"/>
              <a:t>konzultace jednotlivých případů</a:t>
            </a:r>
          </a:p>
          <a:p>
            <a:pPr eaLnBrk="1" hangingPunct="1">
              <a:buFontTx/>
              <a:buNone/>
            </a:pPr>
            <a:endParaRPr lang="cs-CZ" altLang="cs-CZ" sz="2800" b="1" i="1" dirty="0"/>
          </a:p>
          <a:p>
            <a:pPr eaLnBrk="1" hangingPunct="1">
              <a:buFontTx/>
              <a:buNone/>
            </a:pPr>
            <a:r>
              <a:rPr lang="cs-CZ" altLang="cs-CZ" sz="2800" b="1" i="1" dirty="0"/>
              <a:t>  Každá osoba má svou specifickou roli!</a:t>
            </a:r>
            <a:r>
              <a:rPr lang="cs-CZ" altLang="cs-CZ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6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 descr="Bouquet"/>
          <p:cNvSpPr txBox="1">
            <a:spLocks noChangeArrowheads="1"/>
          </p:cNvSpPr>
          <p:nvPr/>
        </p:nvSpPr>
        <p:spPr bwMode="auto">
          <a:xfrm rot="21128978">
            <a:off x="5710238" y="4713288"/>
            <a:ext cx="4652962" cy="1611312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PROCESY</a:t>
            </a:r>
            <a:endParaRPr lang="it-IT" altLang="cs-CZ" sz="3200" b="1" i="1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it-IT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 </a:t>
            </a:r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spíše než množství</a:t>
            </a:r>
            <a:r>
              <a:rPr lang="it-IT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 </a:t>
            </a:r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nezávislých iniciativ</a:t>
            </a:r>
            <a:endParaRPr lang="it-IT" altLang="cs-CZ" sz="3200" b="1" i="1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sp>
        <p:nvSpPr>
          <p:cNvPr id="41987" name="Text Box 3" descr="Bouquet"/>
          <p:cNvSpPr txBox="1">
            <a:spLocks noChangeArrowheads="1"/>
          </p:cNvSpPr>
          <p:nvPr/>
        </p:nvSpPr>
        <p:spPr bwMode="auto">
          <a:xfrm rot="20787937">
            <a:off x="1809751" y="767745"/>
            <a:ext cx="3679825" cy="156966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PROJEKTY</a:t>
            </a:r>
            <a:endParaRPr lang="it-IT" altLang="cs-CZ" sz="3200" b="1" i="1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  <a:p>
            <a:pPr eaLnBrk="1" hangingPunct="1"/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spíše než struktury</a:t>
            </a:r>
            <a:endParaRPr lang="it-IT" altLang="cs-CZ" sz="3200" b="1" i="1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pic>
        <p:nvPicPr>
          <p:cNvPr id="41988" name="Picture 4" descr="BD19903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124201"/>
            <a:ext cx="3138488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5" descr="BD07006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609600"/>
            <a:ext cx="2286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23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3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3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nimBg="1" autoUpdateAnimBg="0"/>
      <p:bldP spid="4198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Osnova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4292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</a:t>
            </a:r>
            <a:r>
              <a:rPr lang="cs-CZ" sz="2800" dirty="0" smtClean="0"/>
              <a:t>Obecný pohled na osobnost pedagoga (volného času) – obr. 2-5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</a:t>
            </a:r>
            <a:r>
              <a:rPr lang="cs-CZ" sz="2800" dirty="0" smtClean="0"/>
              <a:t>Východiska: osoba dítěte v centru našeho zájmu, integrální pojetí lidské osoby – obr. 6-7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</a:t>
            </a:r>
            <a:r>
              <a:rPr lang="cs-CZ" sz="2800" dirty="0" smtClean="0"/>
              <a:t>Předpoklady a principy jednání vychovatele – obr. 8-10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</a:t>
            </a:r>
            <a:r>
              <a:rPr lang="cs-CZ" sz="2800" dirty="0" smtClean="0"/>
              <a:t>Předpoklady, požadavky a principy vychovatele pracujícího metodou animace – obr. 11-15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</a:t>
            </a:r>
            <a:r>
              <a:rPr lang="cs-CZ" sz="2800" dirty="0" smtClean="0"/>
              <a:t>Úloha pedagoga v klubu (otevřené práci) – obr. 16-17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 </a:t>
            </a:r>
            <a:r>
              <a:rPr lang="cs-CZ" sz="2800" dirty="0" smtClean="0"/>
              <a:t>Práce v týmu – součást animace – obr. 18-23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55644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8" name="Picture 2" descr="BD19903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015" y="2924354"/>
            <a:ext cx="3441941" cy="2770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919287" y="1454097"/>
            <a:ext cx="8382000" cy="1015663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Spíše</a:t>
            </a:r>
            <a:r>
              <a:rPr lang="it-IT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cs-CZ" altLang="cs-CZ" sz="2400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strategické rozhodování, tvorba projektu </a:t>
            </a:r>
            <a:r>
              <a:rPr lang="cs-CZ" altLang="cs-CZ" sz="2400" dirty="0">
                <a:solidFill>
                  <a:srgbClr val="FF33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 </a:t>
            </a:r>
            <a:r>
              <a:rPr lang="cs-CZ" altLang="cs-CZ" sz="2400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průběžné hodnocení </a:t>
            </a:r>
            <a:endParaRPr lang="cs-CZ" altLang="cs-CZ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než aktivismus, improvizace a mezi sebou soupeřící </a:t>
            </a: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jednotlivci (skupiny)</a:t>
            </a:r>
            <a:endParaRPr lang="it-IT" altLang="cs-CZ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10152" y="3017603"/>
            <a:ext cx="5400135" cy="2677656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Výchova 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jako celek</a:t>
            </a:r>
            <a:r>
              <a:rPr lang="it-IT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cesta a</a:t>
            </a:r>
            <a:r>
              <a:rPr lang="it-IT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proces</a:t>
            </a:r>
            <a:endParaRPr lang="it-IT" altLang="cs-CZ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Strategický 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projekt jako nástroj, který působí na součinnost a určuje práci týmu</a:t>
            </a:r>
            <a:endParaRPr lang="it-IT" altLang="cs-CZ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Objektivní 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a neustálá evaluace, kterou se ověřují </a:t>
            </a:r>
            <a:r>
              <a:rPr lang="cs-CZ" altLang="cs-CZ" sz="2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výsledky, přispívá k nápravě chyb </a:t>
            </a:r>
            <a:r>
              <a:rPr lang="cs-CZ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a k dosažení lepších výsledků</a:t>
            </a:r>
            <a:r>
              <a:rPr lang="it-IT" altLang="cs-CZ" sz="2400" dirty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127560" y="471162"/>
            <a:ext cx="11965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/>
              <a:t>PŘEDPOKLAD PRÁCE V TÝMU: PROJEKTOVÝ ZPŮSOB MYŠLENÍ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57854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 autoUpdateAnimBg="0"/>
      <p:bldP spid="6149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 descr="Bouquet"/>
          <p:cNvSpPr txBox="1">
            <a:spLocks noChangeArrowheads="1"/>
          </p:cNvSpPr>
          <p:nvPr/>
        </p:nvSpPr>
        <p:spPr bwMode="auto">
          <a:xfrm rot="20674706">
            <a:off x="2514601" y="3378707"/>
            <a:ext cx="3432175" cy="5847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SOUČINNOST</a:t>
            </a:r>
            <a:endParaRPr lang="it-IT" altLang="cs-CZ" sz="3200" b="1" i="1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sp>
        <p:nvSpPr>
          <p:cNvPr id="37891" name="Text Box 3" descr="Bouquet"/>
          <p:cNvSpPr txBox="1">
            <a:spLocks noChangeArrowheads="1"/>
          </p:cNvSpPr>
          <p:nvPr/>
        </p:nvSpPr>
        <p:spPr bwMode="auto">
          <a:xfrm rot="20699302">
            <a:off x="2743200" y="5409120"/>
            <a:ext cx="4572000" cy="5847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 dirty="0" smtClean="0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KOORDINACE</a:t>
            </a:r>
            <a:endParaRPr lang="it-IT" altLang="cs-CZ" sz="3200" b="1" i="1" dirty="0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sp>
        <p:nvSpPr>
          <p:cNvPr id="37892" name="Text Box 4" descr="Bouquet"/>
          <p:cNvSpPr txBox="1">
            <a:spLocks noChangeArrowheads="1"/>
          </p:cNvSpPr>
          <p:nvPr/>
        </p:nvSpPr>
        <p:spPr bwMode="auto">
          <a:xfrm rot="20768483">
            <a:off x="1884364" y="1549907"/>
            <a:ext cx="5006975" cy="5847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SPOLUODPOVĚDNOST</a:t>
            </a:r>
            <a:endParaRPr lang="it-IT" altLang="cs-CZ" sz="3200" b="1" i="1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pic>
        <p:nvPicPr>
          <p:cNvPr id="37893" name="Picture 5" descr="PE01561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524000"/>
            <a:ext cx="4583112" cy="304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986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3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 autoUpdateAnimBg="0"/>
      <p:bldP spid="37891" grpId="0" animBg="1" autoUpdateAnimBg="0"/>
      <p:bldP spid="37892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BD04972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990600"/>
            <a:ext cx="3733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ext Box 3" descr="Bouquet"/>
          <p:cNvSpPr txBox="1">
            <a:spLocks noChangeArrowheads="1"/>
          </p:cNvSpPr>
          <p:nvPr/>
        </p:nvSpPr>
        <p:spPr bwMode="auto">
          <a:xfrm rot="20787937">
            <a:off x="6302376" y="1549907"/>
            <a:ext cx="3679825" cy="584775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KONTINUITA</a:t>
            </a:r>
            <a:endParaRPr lang="it-IT" altLang="cs-CZ" sz="3200" b="1" i="1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sp>
        <p:nvSpPr>
          <p:cNvPr id="39940" name="Text Box 4" descr="Bouquet"/>
          <p:cNvSpPr txBox="1">
            <a:spLocks noChangeArrowheads="1"/>
          </p:cNvSpPr>
          <p:nvPr/>
        </p:nvSpPr>
        <p:spPr bwMode="auto">
          <a:xfrm rot="20787937">
            <a:off x="6811964" y="4171504"/>
            <a:ext cx="3336925" cy="1077218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FFFFFF"/>
            </a:contourClr>
          </a:sp3d>
        </p:spPr>
        <p:txBody>
          <a:bodyPr>
            <a:spAutoFit/>
            <a:flatTx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STÁLÉ </a:t>
            </a:r>
          </a:p>
          <a:p>
            <a:pPr algn="ctr" eaLnBrk="1" hangingPunct="1"/>
            <a:r>
              <a:rPr lang="cs-CZ" altLang="cs-CZ" sz="3200" b="1" i="1">
                <a:solidFill>
                  <a:srgbClr val="FF3300"/>
                </a:solidFill>
                <a:latin typeface="Rockwell" panose="02060603020205020403" pitchFamily="18" charset="0"/>
                <a:cs typeface="Arial" panose="020B0604020202020204" pitchFamily="34" charset="0"/>
              </a:rPr>
              <a:t>PROVĚŘOVÁNÍ</a:t>
            </a:r>
            <a:endParaRPr lang="it-IT" altLang="cs-CZ" sz="3200" b="1" i="1">
              <a:solidFill>
                <a:srgbClr val="FF3300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23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nimBg="1" autoUpdateAnimBg="0"/>
      <p:bldP spid="39940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1981200" y="1905000"/>
            <a:ext cx="2590800" cy="533400"/>
          </a:xfrm>
          <a:prstGeom prst="rect">
            <a:avLst/>
          </a:prstGeom>
          <a:solidFill>
            <a:srgbClr val="FFFFCC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400" b="1">
                <a:cs typeface="Arial" panose="020B0604020202020204" pitchFamily="34" charset="0"/>
              </a:rPr>
              <a:t>STRUKTURY</a:t>
            </a:r>
            <a:endParaRPr lang="es-ES_tradnl" altLang="cs-CZ" sz="2400" b="1">
              <a:cs typeface="Arial" panose="020B0604020202020204" pitchFamily="34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1631950" y="4292600"/>
            <a:ext cx="3240088" cy="533400"/>
          </a:xfrm>
          <a:prstGeom prst="rect">
            <a:avLst/>
          </a:prstGeom>
          <a:solidFill>
            <a:srgbClr val="FFFFCC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1600" b="1">
                <a:cs typeface="Arial" panose="020B0604020202020204" pitchFamily="34" charset="0"/>
              </a:rPr>
              <a:t>BEZPROSTŘEDNÍ A NALÉHAVÉ</a:t>
            </a:r>
            <a:endParaRPr lang="es-ES_tradnl" altLang="cs-CZ" sz="1600" b="1">
              <a:cs typeface="Arial" panose="020B0604020202020204" pitchFamily="34" charset="0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905000" y="5486400"/>
            <a:ext cx="2667000" cy="609600"/>
          </a:xfrm>
          <a:prstGeom prst="rect">
            <a:avLst/>
          </a:prstGeom>
          <a:solidFill>
            <a:srgbClr val="FFFFCC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b="1">
                <a:cs typeface="Arial" panose="020B0604020202020204" pitchFamily="34" charset="0"/>
              </a:rPr>
              <a:t>SEKTORIALISMUS</a:t>
            </a:r>
          </a:p>
          <a:p>
            <a:pPr algn="ctr"/>
            <a:r>
              <a:rPr lang="cs-CZ" altLang="cs-CZ" b="1">
                <a:cs typeface="Arial" panose="020B0604020202020204" pitchFamily="34" charset="0"/>
              </a:rPr>
              <a:t>INDIVIDUALISMUS</a:t>
            </a:r>
            <a:endParaRPr lang="es-ES_tradnl" altLang="cs-CZ" b="1">
              <a:cs typeface="Arial" panose="020B0604020202020204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209800" y="3048000"/>
            <a:ext cx="2362200" cy="533400"/>
          </a:xfrm>
          <a:prstGeom prst="rect">
            <a:avLst/>
          </a:prstGeom>
          <a:solidFill>
            <a:srgbClr val="FFFFCC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800">
                <a:cs typeface="Arial" panose="020B0604020202020204" pitchFamily="34" charset="0"/>
              </a:rPr>
              <a:t>DĚLAT</a:t>
            </a:r>
            <a:endParaRPr lang="es-ES_tradnl" altLang="cs-CZ" sz="2800">
              <a:cs typeface="Arial" panose="020B0604020202020204" pitchFamily="34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5029200" y="1905000"/>
            <a:ext cx="5257800" cy="609600"/>
          </a:xfrm>
          <a:prstGeom prst="rect">
            <a:avLst/>
          </a:prstGeom>
          <a:solidFill>
            <a:srgbClr val="FFFF00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SOUSTŘEDIT SE NA OSOBY</a:t>
            </a:r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5029200" y="4191000"/>
            <a:ext cx="5257800" cy="838200"/>
          </a:xfrm>
          <a:prstGeom prst="rect">
            <a:avLst/>
          </a:prstGeom>
          <a:solidFill>
            <a:srgbClr val="FFFF00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algn="ctr"/>
            <a:r>
              <a:rPr lang="cs-CZ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ZAMĚŘIT SE NA PODSTATNÉ</a:t>
            </a:r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algn="ctr"/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5029200" y="5410200"/>
            <a:ext cx="5257800" cy="762000"/>
          </a:xfrm>
          <a:prstGeom prst="rect">
            <a:avLst/>
          </a:prstGeom>
          <a:solidFill>
            <a:srgbClr val="FFFF00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TÝMOVÁ PRÁCE - KONVERGENCE</a:t>
            </a:r>
            <a:r>
              <a:rPr lang="es-ES_tradnl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cs-CZ" altLang="cs-CZ" sz="2400" b="1">
                <a:solidFill>
                  <a:srgbClr val="000099"/>
                </a:solidFill>
                <a:cs typeface="Arial" panose="020B0604020202020204" pitchFamily="34" charset="0"/>
              </a:rPr>
              <a:t>OKOLO PROJEKTU</a:t>
            </a:r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5029200" y="2895600"/>
            <a:ext cx="5257800" cy="762000"/>
          </a:xfrm>
          <a:prstGeom prst="rect">
            <a:avLst/>
          </a:prstGeom>
          <a:solidFill>
            <a:srgbClr val="FFFF00"/>
          </a:solidFill>
          <a:ln w="19050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algn="ctr"/>
            <a:r>
              <a:rPr lang="cs-CZ" altLang="cs-CZ" sz="2000" b="1">
                <a:solidFill>
                  <a:srgbClr val="000099"/>
                </a:solidFill>
                <a:cs typeface="Arial" panose="020B0604020202020204" pitchFamily="34" charset="0"/>
              </a:rPr>
              <a:t>NALÉZAT KRITÉRIA A ROZHODOVAT SE</a:t>
            </a:r>
            <a:endParaRPr lang="es-ES_tradnl" altLang="cs-CZ" sz="2000" b="1">
              <a:solidFill>
                <a:srgbClr val="000099"/>
              </a:solidFill>
              <a:cs typeface="Arial" panose="020B0604020202020204" pitchFamily="34" charset="0"/>
            </a:endParaRPr>
          </a:p>
          <a:p>
            <a:pPr algn="ctr"/>
            <a:endParaRPr lang="es-ES_tradnl" altLang="cs-CZ" sz="2400" b="1">
              <a:solidFill>
                <a:srgbClr val="000099"/>
              </a:solidFill>
              <a:cs typeface="Arial" panose="020B0604020202020204" pitchFamily="34" charset="0"/>
            </a:endParaRPr>
          </a:p>
        </p:txBody>
      </p:sp>
      <p:grpSp>
        <p:nvGrpSpPr>
          <p:cNvPr id="35850" name="Group 10"/>
          <p:cNvGrpSpPr>
            <a:grpSpLocks/>
          </p:cNvGrpSpPr>
          <p:nvPr/>
        </p:nvGrpSpPr>
        <p:grpSpPr bwMode="auto">
          <a:xfrm>
            <a:off x="2971800" y="1676400"/>
            <a:ext cx="762000" cy="914400"/>
            <a:chOff x="-2112" y="1344"/>
            <a:chExt cx="384" cy="336"/>
          </a:xfrm>
        </p:grpSpPr>
        <p:sp>
          <p:nvSpPr>
            <p:cNvPr id="96267" name="Line 11"/>
            <p:cNvSpPr>
              <a:spLocks noChangeShapeType="1"/>
            </p:cNvSpPr>
            <p:nvPr/>
          </p:nvSpPr>
          <p:spPr bwMode="auto">
            <a:xfrm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6268" name="Line 12"/>
            <p:cNvSpPr>
              <a:spLocks noChangeShapeType="1"/>
            </p:cNvSpPr>
            <p:nvPr/>
          </p:nvSpPr>
          <p:spPr bwMode="auto">
            <a:xfrm flipH="1"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5853" name="Group 13"/>
          <p:cNvGrpSpPr>
            <a:grpSpLocks/>
          </p:cNvGrpSpPr>
          <p:nvPr/>
        </p:nvGrpSpPr>
        <p:grpSpPr bwMode="auto">
          <a:xfrm>
            <a:off x="2743200" y="4038600"/>
            <a:ext cx="762000" cy="914400"/>
            <a:chOff x="-2112" y="1344"/>
            <a:chExt cx="384" cy="336"/>
          </a:xfrm>
        </p:grpSpPr>
        <p:sp>
          <p:nvSpPr>
            <p:cNvPr id="96270" name="Line 14"/>
            <p:cNvSpPr>
              <a:spLocks noChangeShapeType="1"/>
            </p:cNvSpPr>
            <p:nvPr/>
          </p:nvSpPr>
          <p:spPr bwMode="auto">
            <a:xfrm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6271" name="Line 15"/>
            <p:cNvSpPr>
              <a:spLocks noChangeShapeType="1"/>
            </p:cNvSpPr>
            <p:nvPr/>
          </p:nvSpPr>
          <p:spPr bwMode="auto">
            <a:xfrm flipH="1"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5856" name="Group 16"/>
          <p:cNvGrpSpPr>
            <a:grpSpLocks/>
          </p:cNvGrpSpPr>
          <p:nvPr/>
        </p:nvGrpSpPr>
        <p:grpSpPr bwMode="auto">
          <a:xfrm>
            <a:off x="3124200" y="5334000"/>
            <a:ext cx="762000" cy="914400"/>
            <a:chOff x="-2112" y="1344"/>
            <a:chExt cx="384" cy="336"/>
          </a:xfrm>
        </p:grpSpPr>
        <p:sp>
          <p:nvSpPr>
            <p:cNvPr id="96273" name="Line 17"/>
            <p:cNvSpPr>
              <a:spLocks noChangeShapeType="1"/>
            </p:cNvSpPr>
            <p:nvPr/>
          </p:nvSpPr>
          <p:spPr bwMode="auto">
            <a:xfrm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6274" name="Line 18"/>
            <p:cNvSpPr>
              <a:spLocks noChangeShapeType="1"/>
            </p:cNvSpPr>
            <p:nvPr/>
          </p:nvSpPr>
          <p:spPr bwMode="auto">
            <a:xfrm flipH="1"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35859" name="WordArt 19"/>
          <p:cNvSpPr>
            <a:spLocks noChangeArrowheads="1" noChangeShapeType="1" noTextEdit="1"/>
          </p:cNvSpPr>
          <p:nvPr/>
        </p:nvSpPr>
        <p:spPr bwMode="auto">
          <a:xfrm>
            <a:off x="3143250" y="476250"/>
            <a:ext cx="48768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 panose="020B0A04020102020204" pitchFamily="34" charset="0"/>
              </a:rPr>
              <a:t>VYCHOVÁVAT</a:t>
            </a:r>
          </a:p>
        </p:txBody>
      </p:sp>
      <p:grpSp>
        <p:nvGrpSpPr>
          <p:cNvPr id="35860" name="Group 20"/>
          <p:cNvGrpSpPr>
            <a:grpSpLocks/>
          </p:cNvGrpSpPr>
          <p:nvPr/>
        </p:nvGrpSpPr>
        <p:grpSpPr bwMode="auto">
          <a:xfrm>
            <a:off x="3124200" y="2819400"/>
            <a:ext cx="762000" cy="914400"/>
            <a:chOff x="-2112" y="1344"/>
            <a:chExt cx="384" cy="336"/>
          </a:xfrm>
        </p:grpSpPr>
        <p:sp>
          <p:nvSpPr>
            <p:cNvPr id="96277" name="Line 21"/>
            <p:cNvSpPr>
              <a:spLocks noChangeShapeType="1"/>
            </p:cNvSpPr>
            <p:nvPr/>
          </p:nvSpPr>
          <p:spPr bwMode="auto">
            <a:xfrm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6278" name="Line 22"/>
            <p:cNvSpPr>
              <a:spLocks noChangeShapeType="1"/>
            </p:cNvSpPr>
            <p:nvPr/>
          </p:nvSpPr>
          <p:spPr bwMode="auto">
            <a:xfrm flipH="1" flipV="1">
              <a:off x="-2112" y="1344"/>
              <a:ext cx="384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56232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nimBg="1" autoUpdateAnimBg="0"/>
      <p:bldP spid="35843" grpId="0" animBg="1" autoUpdateAnimBg="0"/>
      <p:bldP spid="35844" grpId="0" animBg="1" autoUpdateAnimBg="0"/>
      <p:bldP spid="35845" grpId="0" animBg="1" autoUpdateAnimBg="0"/>
      <p:bldP spid="35846" grpId="0" animBg="1" autoUpdateAnimBg="0"/>
      <p:bldP spid="35847" grpId="0" animBg="1" autoUpdateAnimBg="0"/>
      <p:bldP spid="35848" grpId="0" animBg="1" autoUpdateAnimBg="0"/>
      <p:bldP spid="35849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vám za pozornost!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041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F5D24B-5F47-4B7C-BF06-B93C224B4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Čtyři pojetí profese PVČ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6BBEC3-9638-4F2B-8E9A-2B8A03662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3599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/>
              <a:t>Vedoucí (organizátoři) zájmových útvarů </a:t>
            </a:r>
            <a:r>
              <a:rPr lang="cs-CZ" dirty="0"/>
              <a:t>chápou svou roli spíše jako roli trenéra, instruktora či lektora. Tato role je namístě, pokud mluvíme o vzdělávacích kurzech pro dospělé, případně o trénování nebo výcviku dospělých, ať už za účelem rekvalifikace anebo sledování vlastních zájmů – koníčků.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/>
              <a:t> Vychovatel v tradičním pojetí </a:t>
            </a:r>
            <a:r>
              <a:rPr lang="cs-CZ" dirty="0"/>
              <a:t>chápe svoje povolání explicitně jako pomáhající profesi. Je to </a:t>
            </a:r>
            <a:r>
              <a:rPr lang="cs-CZ" i="1" dirty="0" err="1"/>
              <a:t>paidagogos</a:t>
            </a:r>
            <a:r>
              <a:rPr lang="cs-CZ" dirty="0"/>
              <a:t>, tedy průvodce člověka v počátečních etapách jeho životní cesty. Jeho posláním je </a:t>
            </a:r>
            <a:r>
              <a:rPr lang="cs-CZ" i="1" dirty="0" err="1"/>
              <a:t>paideia</a:t>
            </a:r>
            <a:r>
              <a:rPr lang="cs-CZ" dirty="0"/>
              <a:t>, tedy „vytržení z všedního dne“, „povznesení z všednodenní zaneprázdněnosti k reflexi této mravenčí připoutanosti“ (Palouš)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/>
              <a:t>Animace</a:t>
            </a:r>
            <a:r>
              <a:rPr lang="cs-CZ" dirty="0"/>
              <a:t> předpokládá u každého člověk skrytý potenciál schopností, který animátor pomáhá </a:t>
            </a:r>
            <a:r>
              <a:rPr lang="cs-CZ" i="1" dirty="0"/>
              <a:t>objevit, realizovat a rozvinout</a:t>
            </a:r>
            <a:r>
              <a:rPr lang="cs-CZ" dirty="0"/>
              <a:t>. Tato důvěra v „dobré jádro“ v každém člověku umožňuje motivovat i lidi, kteří si nedůvěřují anebo vůbec o svých schopnostech nevědí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</a:t>
            </a:r>
            <a:r>
              <a:rPr lang="cs-CZ" b="1" dirty="0"/>
              <a:t>Pedagogika citlivá k sociálním vztahům</a:t>
            </a:r>
            <a:r>
              <a:rPr lang="cs-CZ" dirty="0"/>
              <a:t> a problémům mladých lidí je zaměřená na pomoc mladým lidem při jejich socializaci, zejména těm, kteří mají socializační problémy. Jedná se tedy o sociálně pedagogickou praxi. Příkladem realizace sociální pedagogiky může být činnost kongregace Salesiánů dona Boska a některých sociálních pracovníků nízkoprahových zařízení pro děti a mládež (NZDM).</a:t>
            </a:r>
          </a:p>
        </p:txBody>
      </p:sp>
    </p:spTree>
    <p:extLst>
      <p:ext uri="{BB962C8B-B14F-4D97-AF65-F5344CB8AC3E}">
        <p14:creationId xmlns:p14="http://schemas.microsoft.com/office/powerpoint/2010/main" val="4202582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8851DD-1AA4-4E9D-A90F-FF350736A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Vychovatel </a:t>
            </a:r>
            <a:r>
              <a:rPr lang="cs-CZ" dirty="0"/>
              <a:t>jako pomáhající profese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F92A91-9A63-4DE9-8676-9CC71B09B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Schmidbauer</a:t>
            </a:r>
            <a:r>
              <a:rPr lang="cs-CZ" dirty="0"/>
              <a:t>:</a:t>
            </a:r>
          </a:p>
          <a:p>
            <a:r>
              <a:rPr lang="cs-CZ" i="1" dirty="0"/>
              <a:t>„Termín pomáhající profese definuje skupinu povolání, která jsou založená na profesní pomoci druhým lidem. Patří mezi ně například zdravotnické profese, pedagogické profese, profese zaměřené na sociální pomoc a dále také duchovní, psychologové, terapeuti. Tyto profese mají některé společné rysy, které je odlišují od ostatních povolání.“</a:t>
            </a:r>
            <a:endParaRPr lang="cs-CZ" dirty="0"/>
          </a:p>
          <a:p>
            <a:r>
              <a:rPr lang="cs-CZ" dirty="0"/>
              <a:t>Autor tedy s naprostou samozřejmostí zařazuje pedagogické profese mezi pomáhající profese. To ovšem není tak jednoznačné. Záleží totiž na tom, o jakou profesi se jedná, a jaký je osobní přístup pedagogického pracovníka (nebo alespoň) obecně rozšířený přístup odborné veřejnosti.</a:t>
            </a:r>
          </a:p>
          <a:p>
            <a:r>
              <a:rPr lang="cs-CZ" dirty="0"/>
              <a:t>Ptáme se:</a:t>
            </a:r>
          </a:p>
          <a:p>
            <a:r>
              <a:rPr lang="cs-CZ" dirty="0"/>
              <a:t>Za jakých okolností máme/můžeme pedagogickou profesi považovat za pomáhající?</a:t>
            </a:r>
          </a:p>
          <a:p>
            <a:r>
              <a:rPr lang="cs-CZ" dirty="0"/>
              <a:t>Anebo je skutečně „pomáhající“ ze své podstaty?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1193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CFFB67-D29E-4757-954B-828797825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Poslání </a:t>
            </a:r>
            <a:r>
              <a:rPr lang="cs-CZ" dirty="0" smtClean="0"/>
              <a:t>vychovatele - animátora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E61814-7C9F-4872-B039-C943EE2FB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74091"/>
          </a:xfrm>
        </p:spPr>
        <p:txBody>
          <a:bodyPr>
            <a:normAutofit fontScale="92500" lnSpcReduction="20000"/>
          </a:bodyPr>
          <a:lstStyle/>
          <a:p>
            <a:r>
              <a:rPr lang="cs-CZ" sz="2200" u="sng" dirty="0" smtClean="0"/>
              <a:t>Poslání </a:t>
            </a:r>
            <a:r>
              <a:rPr lang="cs-CZ" sz="2200" u="sng" dirty="0"/>
              <a:t>pedagoga volného času</a:t>
            </a:r>
            <a:r>
              <a:rPr lang="cs-CZ" sz="2200" dirty="0"/>
              <a:t> (2019)</a:t>
            </a:r>
            <a:endParaRPr lang="cs-CZ" sz="2200" u="sng" dirty="0"/>
          </a:p>
          <a:p>
            <a:pPr>
              <a:buNone/>
            </a:pPr>
            <a:r>
              <a:rPr lang="cs-CZ" sz="2200" b="1" dirty="0"/>
              <a:t>	</a:t>
            </a:r>
            <a:r>
              <a:rPr lang="cs-CZ" sz="2200" i="1" dirty="0" smtClean="0"/>
              <a:t>V roce 2019 jsem nově formuloval „poslání pedagoga volného času“. Tato formulace vznikla na základě níže uvedených východisek. Jedno z východisek je také kulturní animace Mario </a:t>
            </a:r>
            <a:r>
              <a:rPr lang="cs-CZ" sz="2200" i="1" dirty="0" err="1" smtClean="0"/>
              <a:t>Polla</a:t>
            </a:r>
            <a:r>
              <a:rPr lang="cs-CZ" sz="2200" i="1" dirty="0" smtClean="0"/>
              <a:t>. Mario </a:t>
            </a:r>
            <a:r>
              <a:rPr lang="cs-CZ" sz="2200" i="1" dirty="0" err="1" smtClean="0"/>
              <a:t>Pollo</a:t>
            </a:r>
            <a:r>
              <a:rPr lang="cs-CZ" sz="2200" i="1" dirty="0" smtClean="0"/>
              <a:t> ovšem nemluvil o pedagogovi volného času, nýbrž o animátorovi. Animátorem myslel vychovatele pracujícího metodou kulturní animace. Proto můžeme považovat za součást poslání vychovatele – animátora (který se realizuje i jinde než v oblasti volného času) také tento úkol:</a:t>
            </a:r>
            <a:endParaRPr lang="cs-CZ" sz="2200" i="1" dirty="0"/>
          </a:p>
          <a:p>
            <a:pPr algn="just"/>
            <a:r>
              <a:rPr lang="cs-CZ" sz="2200" b="1" dirty="0" smtClean="0"/>
              <a:t>Vychovatel – animátor </a:t>
            </a:r>
            <a:r>
              <a:rPr lang="cs-CZ" sz="2200" b="1" dirty="0"/>
              <a:t>pomáhá lidem, aby se naučili vážit si hodnot, které dostávají jako dar (milost), otevřeli se jim a naučili se je přijímat, a tak dozrávali do plnosti lidství.</a:t>
            </a:r>
          </a:p>
          <a:p>
            <a:pPr marL="201168" lvl="1" indent="0" algn="just">
              <a:buNone/>
            </a:pPr>
            <a:endParaRPr lang="cs-CZ" u="sng" dirty="0"/>
          </a:p>
          <a:p>
            <a:pPr marL="201168" lvl="1" indent="0" algn="just">
              <a:buNone/>
            </a:pPr>
            <a:r>
              <a:rPr lang="cs-CZ" sz="2100" i="1" u="sng" dirty="0"/>
              <a:t>Východiska</a:t>
            </a:r>
          </a:p>
          <a:p>
            <a:pPr lvl="1" algn="just"/>
            <a:r>
              <a:rPr lang="cs-CZ" sz="2100" i="1" dirty="0"/>
              <a:t>Myšlenku návratu ke kontemplaci o otevřenosti v kontrastu k ideálu „dělníka“ vyjádřil Josef </a:t>
            </a:r>
            <a:r>
              <a:rPr lang="cs-CZ" sz="2100" i="1" dirty="0" err="1"/>
              <a:t>Pieper</a:t>
            </a:r>
            <a:r>
              <a:rPr lang="cs-CZ" sz="2100" i="1" dirty="0"/>
              <a:t> ve své knize „Mu</a:t>
            </a:r>
            <a:r>
              <a:rPr lang="de-AT" sz="2100" i="1" dirty="0" err="1"/>
              <a:t>ße</a:t>
            </a:r>
            <a:r>
              <a:rPr lang="de-AT" sz="2100" i="1" dirty="0"/>
              <a:t> und Kult“ </a:t>
            </a:r>
            <a:r>
              <a:rPr lang="cs-CZ" sz="2100" i="1" dirty="0"/>
              <a:t>(1948)</a:t>
            </a:r>
          </a:p>
          <a:p>
            <a:pPr lvl="1" algn="just"/>
            <a:r>
              <a:rPr lang="cs-CZ" sz="2100" i="1" dirty="0"/>
              <a:t>O „hodnotách, které se nedají koupit“, mluví český filosof Jan Sokol.</a:t>
            </a:r>
          </a:p>
          <a:p>
            <a:pPr lvl="1"/>
            <a:r>
              <a:rPr lang="cs-CZ" sz="2100" i="1" dirty="0"/>
              <a:t>O výchově jako „vyvádění člověka z vegetativní sebestřednosti k odpovědnosti za vztah k sobě, k druhým, k tomu, co nás přesahuje, k prostředí přírodnímu a sociálnímu“ mluvil Radim </a:t>
            </a:r>
            <a:r>
              <a:rPr lang="cs-CZ" sz="2100" i="1" dirty="0" err="1"/>
              <a:t>Palouš</a:t>
            </a:r>
            <a:r>
              <a:rPr lang="cs-CZ" sz="2100" i="1" dirty="0" smtClean="0"/>
              <a:t>.</a:t>
            </a:r>
          </a:p>
          <a:p>
            <a:pPr lvl="1"/>
            <a:r>
              <a:rPr lang="cs-CZ" sz="2100" i="1" dirty="0" smtClean="0"/>
              <a:t>Mario </a:t>
            </a:r>
            <a:r>
              <a:rPr lang="cs-CZ" sz="2100" i="1" dirty="0" err="1" smtClean="0"/>
              <a:t>Pollo</a:t>
            </a:r>
            <a:r>
              <a:rPr lang="cs-CZ" sz="2100" i="1" dirty="0" smtClean="0"/>
              <a:t>: </a:t>
            </a:r>
            <a:r>
              <a:rPr lang="cs-CZ" sz="2100" i="1" dirty="0" err="1" smtClean="0"/>
              <a:t>Animazione</a:t>
            </a:r>
            <a:r>
              <a:rPr lang="cs-CZ" sz="2100" i="1" dirty="0" smtClean="0"/>
              <a:t> </a:t>
            </a:r>
            <a:r>
              <a:rPr lang="cs-CZ" sz="2100" i="1" dirty="0" err="1" smtClean="0"/>
              <a:t>culturale</a:t>
            </a:r>
            <a:r>
              <a:rPr lang="cs-CZ" sz="2100" i="1" dirty="0" smtClean="0"/>
              <a:t> (2004) – zásady</a:t>
            </a: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4086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413125" y="2327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cs-CZ" altLang="cs-CZ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59" name="WordArt 3"/>
          <p:cNvSpPr>
            <a:spLocks noChangeArrowheads="1" noChangeShapeType="1" noTextEdit="1"/>
          </p:cNvSpPr>
          <p:nvPr/>
        </p:nvSpPr>
        <p:spPr bwMode="auto">
          <a:xfrm>
            <a:off x="3352800" y="685800"/>
            <a:ext cx="5105400" cy="1295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b="1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VÝCHODISKO</a:t>
            </a:r>
          </a:p>
        </p:txBody>
      </p:sp>
      <p:sp>
        <p:nvSpPr>
          <p:cNvPr id="70660" name="Rectangle 4" descr="Lienzo"/>
          <p:cNvSpPr>
            <a:spLocks noChangeArrowheads="1"/>
          </p:cNvSpPr>
          <p:nvPr/>
        </p:nvSpPr>
        <p:spPr bwMode="auto">
          <a:xfrm>
            <a:off x="2971800" y="2895600"/>
            <a:ext cx="6934200" cy="685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altLang="cs-CZ" sz="4400" b="1">
                <a:solidFill>
                  <a:srgbClr val="CC6600"/>
                </a:solidFill>
                <a:latin typeface="Times New Roman" panose="02020603050405020304" pitchFamily="18" charset="0"/>
              </a:rPr>
              <a:t>Osoba - náš ústřední zájem</a:t>
            </a:r>
            <a:endParaRPr lang="es-ES_tradnl" altLang="cs-CZ" sz="4400">
              <a:solidFill>
                <a:srgbClr val="CC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61" name="WordArt 5"/>
          <p:cNvSpPr>
            <a:spLocks noChangeArrowheads="1" noChangeShapeType="1" noTextEdit="1"/>
          </p:cNvSpPr>
          <p:nvPr/>
        </p:nvSpPr>
        <p:spPr bwMode="auto">
          <a:xfrm>
            <a:off x="2438400" y="2133600"/>
            <a:ext cx="5334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b="1" kern="10">
                <a:solidFill>
                  <a:srgbClr val="336699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0662" name="WordArt 6"/>
          <p:cNvSpPr>
            <a:spLocks noChangeArrowheads="1" noChangeShapeType="1" noTextEdit="1"/>
          </p:cNvSpPr>
          <p:nvPr/>
        </p:nvSpPr>
        <p:spPr bwMode="auto">
          <a:xfrm>
            <a:off x="2438400" y="4038600"/>
            <a:ext cx="5334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b="1" kern="10">
                <a:solidFill>
                  <a:srgbClr val="336699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0663" name="Rectangle 7" descr="Lienzo"/>
          <p:cNvSpPr>
            <a:spLocks noChangeArrowheads="1"/>
          </p:cNvSpPr>
          <p:nvPr/>
        </p:nvSpPr>
        <p:spPr bwMode="auto">
          <a:xfrm>
            <a:off x="2927351" y="4724401"/>
            <a:ext cx="7345363" cy="72072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altLang="cs-CZ" sz="4400" b="1">
                <a:solidFill>
                  <a:srgbClr val="CC6600"/>
                </a:solidFill>
                <a:latin typeface="Times New Roman" panose="02020603050405020304" pitchFamily="18" charset="0"/>
              </a:rPr>
              <a:t>Integrální  pojetí  lidské  osoby</a:t>
            </a:r>
            <a:endParaRPr lang="es-ES_tradnl" altLang="cs-CZ" sz="4400">
              <a:solidFill>
                <a:srgbClr val="CC66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75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animBg="1" autoUpdateAnimBg="0"/>
      <p:bldP spid="70663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"/>
            <a:ext cx="7659688" cy="54864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209800" y="240853"/>
            <a:ext cx="7343775" cy="51911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800" b="1" dirty="0">
                <a:solidFill>
                  <a:srgbClr val="000099"/>
                </a:solidFill>
              </a:rPr>
              <a:t>Mladý člověk v síti vztahů</a:t>
            </a:r>
            <a:endParaRPr lang="it-IT" altLang="cs-CZ" sz="2800" b="1" dirty="0">
              <a:solidFill>
                <a:srgbClr val="000099"/>
              </a:solidFill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564189" y="5013325"/>
            <a:ext cx="51488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cs-CZ" altLang="cs-CZ" sz="1600" b="1">
                <a:solidFill>
                  <a:srgbClr val="FF0000"/>
                </a:solidFill>
              </a:rPr>
              <a:t>CÍL</a:t>
            </a:r>
            <a:endParaRPr lang="it-IT" altLang="cs-CZ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2895600" y="5676900"/>
            <a:ext cx="5791200" cy="593737"/>
            <a:chOff x="864" y="3576"/>
            <a:chExt cx="3648" cy="552"/>
          </a:xfrm>
        </p:grpSpPr>
        <p:sp>
          <p:nvSpPr>
            <p:cNvPr id="15381" name="Text Box 7"/>
            <p:cNvSpPr txBox="1">
              <a:spLocks noChangeArrowheads="1"/>
            </p:cNvSpPr>
            <p:nvPr/>
          </p:nvSpPr>
          <p:spPr bwMode="auto">
            <a:xfrm>
              <a:off x="960" y="3576"/>
              <a:ext cx="116" cy="232"/>
            </a:xfrm>
            <a:prstGeom prst="rect">
              <a:avLst/>
            </a:prstGeom>
            <a:noFill/>
            <a:ln>
              <a:noFill/>
            </a:ln>
            <a:effectLst>
              <a:outerShdw dist="107763" dir="135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GB" altLang="cs-CZ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2" name="Rectangle 8"/>
            <p:cNvSpPr>
              <a:spLocks noChangeArrowheads="1"/>
            </p:cNvSpPr>
            <p:nvPr/>
          </p:nvSpPr>
          <p:spPr bwMode="auto">
            <a:xfrm>
              <a:off x="864" y="3654"/>
              <a:ext cx="3648" cy="47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35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cs-CZ" altLang="cs-CZ">
                <a:solidFill>
                  <a:srgbClr val="000000"/>
                </a:solidFill>
              </a:endParaRPr>
            </a:p>
          </p:txBody>
        </p:sp>
      </p:grpSp>
      <p:grpSp>
        <p:nvGrpSpPr>
          <p:cNvPr id="4105" name="Group 9"/>
          <p:cNvGrpSpPr>
            <a:grpSpLocks/>
          </p:cNvGrpSpPr>
          <p:nvPr/>
        </p:nvGrpSpPr>
        <p:grpSpPr bwMode="auto">
          <a:xfrm>
            <a:off x="2209800" y="2644776"/>
            <a:ext cx="1981200" cy="855663"/>
            <a:chOff x="1392" y="960"/>
            <a:chExt cx="1066" cy="336"/>
          </a:xfrm>
        </p:grpSpPr>
        <p:sp>
          <p:nvSpPr>
            <p:cNvPr id="15379" name="Rectangle 10"/>
            <p:cNvSpPr>
              <a:spLocks noChangeArrowheads="1"/>
            </p:cNvSpPr>
            <p:nvPr/>
          </p:nvSpPr>
          <p:spPr bwMode="auto">
            <a:xfrm>
              <a:off x="1392" y="960"/>
              <a:ext cx="1008" cy="336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outerShdw dist="107763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GB" altLang="cs-CZ" sz="2400">
                <a:solidFill>
                  <a:srgbClr val="000099"/>
                </a:solidFill>
              </a:endParaRPr>
            </a:p>
          </p:txBody>
        </p:sp>
        <p:sp>
          <p:nvSpPr>
            <p:cNvPr id="15380" name="Text Box 11"/>
            <p:cNvSpPr txBox="1">
              <a:spLocks noChangeArrowheads="1"/>
            </p:cNvSpPr>
            <p:nvPr/>
          </p:nvSpPr>
          <p:spPr bwMode="auto">
            <a:xfrm>
              <a:off x="1392" y="960"/>
              <a:ext cx="10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cs-CZ" altLang="cs-CZ" sz="1600" b="1">
                  <a:solidFill>
                    <a:srgbClr val="336600"/>
                  </a:solidFill>
                </a:rPr>
                <a:t>VÝCHOVNÉ</a:t>
              </a:r>
            </a:p>
            <a:p>
              <a:pPr algn="ctr"/>
              <a:r>
                <a:rPr lang="cs-CZ" altLang="cs-CZ" sz="1600" b="1">
                  <a:solidFill>
                    <a:srgbClr val="336600"/>
                  </a:solidFill>
                </a:rPr>
                <a:t>PROSTŘEDÍ</a:t>
              </a:r>
            </a:p>
            <a:p>
              <a:pPr algn="ctr"/>
              <a:r>
                <a:rPr lang="cs-CZ" altLang="cs-CZ" sz="1600" b="1">
                  <a:solidFill>
                    <a:srgbClr val="336600"/>
                  </a:solidFill>
                </a:rPr>
                <a:t>SKUPINY</a:t>
              </a:r>
              <a:endParaRPr lang="it-IT" altLang="cs-CZ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8229601" y="3400426"/>
            <a:ext cx="939681" cy="246221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cs-CZ" sz="1000" b="1">
                <a:solidFill>
                  <a:srgbClr val="336600"/>
                </a:solidFill>
              </a:rPr>
              <a:t>  </a:t>
            </a:r>
            <a:r>
              <a:rPr lang="cs-CZ" altLang="cs-CZ" sz="1000" b="1">
                <a:solidFill>
                  <a:srgbClr val="336600"/>
                </a:solidFill>
              </a:rPr>
              <a:t>DUCHOVNÍ</a:t>
            </a:r>
            <a:endParaRPr lang="it-IT" altLang="cs-CZ" sz="1200">
              <a:solidFill>
                <a:srgbClr val="FF0000"/>
              </a:solidFill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7967663" y="3860800"/>
            <a:ext cx="976312" cy="2540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cs-CZ" sz="1000" b="1">
                <a:solidFill>
                  <a:srgbClr val="336600"/>
                </a:solidFill>
              </a:rPr>
              <a:t> </a:t>
            </a:r>
            <a:r>
              <a:rPr lang="cs-CZ" altLang="cs-CZ" sz="1000" b="1">
                <a:solidFill>
                  <a:srgbClr val="336600"/>
                </a:solidFill>
              </a:rPr>
              <a:t>PSYCHICKÁ</a:t>
            </a:r>
            <a:endParaRPr lang="it-IT" altLang="cs-CZ" sz="1200">
              <a:solidFill>
                <a:srgbClr val="336600"/>
              </a:solidFill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6888163" y="4221163"/>
            <a:ext cx="1008062" cy="2540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cs-CZ" sz="1000" b="1">
                <a:solidFill>
                  <a:srgbClr val="336600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sz="1000" b="1">
                <a:solidFill>
                  <a:srgbClr val="336600"/>
                </a:solidFill>
              </a:rPr>
              <a:t>SOCIÁLNÍ</a:t>
            </a:r>
            <a:endParaRPr lang="it-IT" altLang="cs-CZ" sz="1200">
              <a:solidFill>
                <a:srgbClr val="336600"/>
              </a:solidFill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5375276" y="4508500"/>
            <a:ext cx="1008063" cy="2540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cs-CZ" sz="1000">
                <a:solidFill>
                  <a:srgbClr val="336600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sz="1000" b="1">
                <a:solidFill>
                  <a:srgbClr val="336600"/>
                </a:solidFill>
              </a:rPr>
              <a:t>TĚLESNÁ</a:t>
            </a:r>
            <a:endParaRPr lang="it-IT" altLang="cs-CZ" sz="1200">
              <a:solidFill>
                <a:srgbClr val="336600"/>
              </a:solidFill>
            </a:endParaRPr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4114800" y="2286000"/>
            <a:ext cx="381000" cy="457200"/>
          </a:xfrm>
          <a:prstGeom prst="line">
            <a:avLst/>
          </a:prstGeom>
          <a:noFill/>
          <a:ln w="12065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 rot="19459297">
            <a:off x="3216275" y="1825625"/>
            <a:ext cx="1436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1200" b="1">
                <a:solidFill>
                  <a:srgbClr val="FF0000"/>
                </a:solidFill>
                <a:latin typeface="Arial Black" panose="020B0A04020102020204" pitchFamily="34" charset="0"/>
              </a:rPr>
              <a:t>AUTENTICKÉ</a:t>
            </a:r>
          </a:p>
          <a:p>
            <a:pPr algn="ctr"/>
            <a:r>
              <a:rPr lang="cs-CZ" altLang="cs-CZ" sz="1200" b="1">
                <a:solidFill>
                  <a:srgbClr val="FF0000"/>
                </a:solidFill>
                <a:latin typeface="Arial Black" panose="020B0A04020102020204" pitchFamily="34" charset="0"/>
              </a:rPr>
              <a:t>VZTAHY</a:t>
            </a:r>
            <a:endParaRPr lang="it-IT" altLang="cs-CZ" sz="12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863851" y="5411939"/>
            <a:ext cx="58674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cs-CZ" altLang="cs-CZ" dirty="0">
              <a:solidFill>
                <a:srgbClr val="00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altLang="cs-CZ" b="1" dirty="0">
                <a:solidFill>
                  <a:srgbClr val="0066FF"/>
                </a:solidFill>
              </a:rPr>
              <a:t>ZRALÁ OSOBNOST</a:t>
            </a:r>
            <a:r>
              <a:rPr lang="it-IT" altLang="cs-CZ" dirty="0">
                <a:solidFill>
                  <a:srgbClr val="0066FF"/>
                </a:solidFill>
              </a:rPr>
              <a:t> </a:t>
            </a:r>
          </a:p>
        </p:txBody>
      </p:sp>
      <p:grpSp>
        <p:nvGrpSpPr>
          <p:cNvPr id="4115" name="Group 19"/>
          <p:cNvGrpSpPr>
            <a:grpSpLocks/>
          </p:cNvGrpSpPr>
          <p:nvPr/>
        </p:nvGrpSpPr>
        <p:grpSpPr bwMode="auto">
          <a:xfrm>
            <a:off x="8305801" y="4724403"/>
            <a:ext cx="1692275" cy="731838"/>
            <a:chOff x="4272" y="2976"/>
            <a:chExt cx="1066" cy="461"/>
          </a:xfrm>
        </p:grpSpPr>
        <p:sp>
          <p:nvSpPr>
            <p:cNvPr id="15376" name="Text Box 20"/>
            <p:cNvSpPr txBox="1">
              <a:spLocks noChangeArrowheads="1"/>
            </p:cNvSpPr>
            <p:nvPr/>
          </p:nvSpPr>
          <p:spPr bwMode="auto">
            <a:xfrm>
              <a:off x="4598" y="3146"/>
              <a:ext cx="11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cs-CZ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77" name="Rectangle 21"/>
            <p:cNvSpPr>
              <a:spLocks noChangeArrowheads="1"/>
            </p:cNvSpPr>
            <p:nvPr/>
          </p:nvSpPr>
          <p:spPr bwMode="auto">
            <a:xfrm>
              <a:off x="4272" y="2976"/>
              <a:ext cx="1008" cy="336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ffectLst>
              <a:outerShdw dist="107763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cs-CZ" sz="2400">
                <a:solidFill>
                  <a:srgbClr val="000099"/>
                </a:solidFill>
              </a:endParaRPr>
            </a:p>
          </p:txBody>
        </p:sp>
        <p:sp>
          <p:nvSpPr>
            <p:cNvPr id="15378" name="Text Box 22"/>
            <p:cNvSpPr txBox="1">
              <a:spLocks noChangeArrowheads="1"/>
            </p:cNvSpPr>
            <p:nvPr/>
          </p:nvSpPr>
          <p:spPr bwMode="auto">
            <a:xfrm>
              <a:off x="4272" y="2976"/>
              <a:ext cx="106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s-ES_tradnl" altLang="cs-CZ" sz="1600" b="1">
                  <a:solidFill>
                    <a:srgbClr val="336600"/>
                  </a:solidFill>
                </a:rPr>
                <a:t>DIMENZE VÝCHOVY </a:t>
              </a:r>
              <a:endParaRPr lang="es-ES_tradnl" altLang="cs-CZ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017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1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 autoUpdateAnimBg="0"/>
      <p:bldP spid="4101" grpId="0" autoUpdateAnimBg="0"/>
      <p:bldP spid="4108" grpId="0" animBg="1" autoUpdateAnimBg="0"/>
      <p:bldP spid="4109" grpId="0" animBg="1" autoUpdateAnimBg="0"/>
      <p:bldP spid="4110" grpId="0" animBg="1" autoUpdateAnimBg="0"/>
      <p:bldP spid="4111" grpId="0" animBg="1" autoUpdateAnimBg="0"/>
      <p:bldP spid="4113" grpId="0" autoUpdateAnimBg="0"/>
      <p:bldP spid="411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>
            <a:off x="1524000" y="1752601"/>
            <a:ext cx="9601200" cy="2779713"/>
          </a:xfrm>
          <a:custGeom>
            <a:avLst/>
            <a:gdLst>
              <a:gd name="T0" fmla="*/ 128242 w 5091"/>
              <a:gd name="T1" fmla="*/ 493713 h 1751"/>
              <a:gd name="T2" fmla="*/ 290431 w 5091"/>
              <a:gd name="T3" fmla="*/ 357188 h 1751"/>
              <a:gd name="T4" fmla="*/ 354552 w 5091"/>
              <a:gd name="T5" fmla="*/ 274638 h 1751"/>
              <a:gd name="T6" fmla="*/ 1291853 w 5091"/>
              <a:gd name="T7" fmla="*/ 3175 h 1751"/>
              <a:gd name="T8" fmla="*/ 1810480 w 5091"/>
              <a:gd name="T9" fmla="*/ 57150 h 1751"/>
              <a:gd name="T10" fmla="*/ 2521470 w 5091"/>
              <a:gd name="T11" fmla="*/ 384175 h 1751"/>
              <a:gd name="T12" fmla="*/ 2942029 w 5091"/>
              <a:gd name="T13" fmla="*/ 547688 h 1751"/>
              <a:gd name="T14" fmla="*/ 3458771 w 5091"/>
              <a:gd name="T15" fmla="*/ 711200 h 1751"/>
              <a:gd name="T16" fmla="*/ 3653020 w 5091"/>
              <a:gd name="T17" fmla="*/ 765175 h 1751"/>
              <a:gd name="T18" fmla="*/ 3749202 w 5091"/>
              <a:gd name="T19" fmla="*/ 819150 h 1751"/>
              <a:gd name="T20" fmla="*/ 4299889 w 5091"/>
              <a:gd name="T21" fmla="*/ 928688 h 1751"/>
              <a:gd name="T22" fmla="*/ 4558260 w 5091"/>
              <a:gd name="T23" fmla="*/ 982663 h 1751"/>
              <a:gd name="T24" fmla="*/ 4752509 w 5091"/>
              <a:gd name="T25" fmla="*/ 1009650 h 1751"/>
              <a:gd name="T26" fmla="*/ 5237190 w 5091"/>
              <a:gd name="T27" fmla="*/ 1092200 h 1751"/>
              <a:gd name="T28" fmla="*/ 7273979 w 5091"/>
              <a:gd name="T29" fmla="*/ 1065213 h 1751"/>
              <a:gd name="T30" fmla="*/ 7790720 w 5091"/>
              <a:gd name="T31" fmla="*/ 1009650 h 1751"/>
              <a:gd name="T32" fmla="*/ 8307461 w 5091"/>
              <a:gd name="T33" fmla="*/ 874713 h 1751"/>
              <a:gd name="T34" fmla="*/ 8373468 w 5091"/>
              <a:gd name="T35" fmla="*/ 819150 h 1751"/>
              <a:gd name="T36" fmla="*/ 8565832 w 5091"/>
              <a:gd name="T37" fmla="*/ 765175 h 1751"/>
              <a:gd name="T38" fmla="*/ 9018452 w 5091"/>
              <a:gd name="T39" fmla="*/ 601663 h 1751"/>
              <a:gd name="T40" fmla="*/ 9212701 w 5091"/>
              <a:gd name="T41" fmla="*/ 465138 h 1751"/>
              <a:gd name="T42" fmla="*/ 9374890 w 5091"/>
              <a:gd name="T43" fmla="*/ 411163 h 1751"/>
              <a:gd name="T44" fmla="*/ 9601200 w 5091"/>
              <a:gd name="T45" fmla="*/ 574675 h 1751"/>
              <a:gd name="T46" fmla="*/ 9212701 w 5091"/>
              <a:gd name="T47" fmla="*/ 846138 h 1751"/>
              <a:gd name="T48" fmla="*/ 8858149 w 5091"/>
              <a:gd name="T49" fmla="*/ 1092200 h 1751"/>
              <a:gd name="T50" fmla="*/ 8792142 w 5091"/>
              <a:gd name="T51" fmla="*/ 1146175 h 1751"/>
              <a:gd name="T52" fmla="*/ 8339522 w 5091"/>
              <a:gd name="T53" fmla="*/ 1255713 h 1751"/>
              <a:gd name="T54" fmla="*/ 7434282 w 5091"/>
              <a:gd name="T55" fmla="*/ 1554163 h 1751"/>
              <a:gd name="T56" fmla="*/ 6949602 w 5091"/>
              <a:gd name="T57" fmla="*/ 1690688 h 1751"/>
              <a:gd name="T58" fmla="*/ 6691231 w 5091"/>
              <a:gd name="T59" fmla="*/ 1798638 h 1751"/>
              <a:gd name="T60" fmla="*/ 4590320 w 5091"/>
              <a:gd name="T61" fmla="*/ 1908175 h 1751"/>
              <a:gd name="T62" fmla="*/ 3264521 w 5091"/>
              <a:gd name="T63" fmla="*/ 1771650 h 1751"/>
              <a:gd name="T64" fmla="*/ 1389920 w 5091"/>
              <a:gd name="T65" fmla="*/ 1881188 h 1751"/>
              <a:gd name="T66" fmla="*/ 871293 w 5091"/>
              <a:gd name="T67" fmla="*/ 2044700 h 1751"/>
              <a:gd name="T68" fmla="*/ 612923 w 5091"/>
              <a:gd name="T69" fmla="*/ 2125663 h 1751"/>
              <a:gd name="T70" fmla="*/ 192363 w 5091"/>
              <a:gd name="T71" fmla="*/ 2398713 h 1751"/>
              <a:gd name="T72" fmla="*/ 0 w 5091"/>
              <a:gd name="T73" fmla="*/ 2779713 h 1751"/>
              <a:gd name="T74" fmla="*/ 128242 w 5091"/>
              <a:gd name="T75" fmla="*/ 493713 h 175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5091" h="1751">
                <a:moveTo>
                  <a:pt x="68" y="311"/>
                </a:moveTo>
                <a:cubicBezTo>
                  <a:pt x="159" y="172"/>
                  <a:pt x="39" y="340"/>
                  <a:pt x="154" y="225"/>
                </a:cubicBezTo>
                <a:cubicBezTo>
                  <a:pt x="169" y="210"/>
                  <a:pt x="172" y="187"/>
                  <a:pt x="188" y="173"/>
                </a:cubicBezTo>
                <a:cubicBezTo>
                  <a:pt x="318" y="59"/>
                  <a:pt x="521" y="29"/>
                  <a:pt x="685" y="2"/>
                </a:cubicBezTo>
                <a:cubicBezTo>
                  <a:pt x="685" y="2"/>
                  <a:pt x="896" y="0"/>
                  <a:pt x="960" y="36"/>
                </a:cubicBezTo>
                <a:cubicBezTo>
                  <a:pt x="1086" y="107"/>
                  <a:pt x="1198" y="196"/>
                  <a:pt x="1337" y="242"/>
                </a:cubicBezTo>
                <a:cubicBezTo>
                  <a:pt x="1403" y="286"/>
                  <a:pt x="1483" y="326"/>
                  <a:pt x="1560" y="345"/>
                </a:cubicBezTo>
                <a:cubicBezTo>
                  <a:pt x="1645" y="402"/>
                  <a:pt x="1733" y="431"/>
                  <a:pt x="1834" y="448"/>
                </a:cubicBezTo>
                <a:cubicBezTo>
                  <a:pt x="1868" y="459"/>
                  <a:pt x="1907" y="462"/>
                  <a:pt x="1937" y="482"/>
                </a:cubicBezTo>
                <a:cubicBezTo>
                  <a:pt x="1954" y="493"/>
                  <a:pt x="1969" y="508"/>
                  <a:pt x="1988" y="516"/>
                </a:cubicBezTo>
                <a:cubicBezTo>
                  <a:pt x="2071" y="551"/>
                  <a:pt x="2201" y="569"/>
                  <a:pt x="2280" y="585"/>
                </a:cubicBezTo>
                <a:cubicBezTo>
                  <a:pt x="2326" y="594"/>
                  <a:pt x="2371" y="611"/>
                  <a:pt x="2417" y="619"/>
                </a:cubicBezTo>
                <a:cubicBezTo>
                  <a:pt x="2451" y="625"/>
                  <a:pt x="2486" y="630"/>
                  <a:pt x="2520" y="636"/>
                </a:cubicBezTo>
                <a:cubicBezTo>
                  <a:pt x="2603" y="664"/>
                  <a:pt x="2777" y="688"/>
                  <a:pt x="2777" y="688"/>
                </a:cubicBezTo>
                <a:cubicBezTo>
                  <a:pt x="3137" y="682"/>
                  <a:pt x="3497" y="685"/>
                  <a:pt x="3857" y="671"/>
                </a:cubicBezTo>
                <a:cubicBezTo>
                  <a:pt x="3949" y="667"/>
                  <a:pt x="4131" y="636"/>
                  <a:pt x="4131" y="636"/>
                </a:cubicBezTo>
                <a:cubicBezTo>
                  <a:pt x="4221" y="603"/>
                  <a:pt x="4316" y="587"/>
                  <a:pt x="4405" y="551"/>
                </a:cubicBezTo>
                <a:cubicBezTo>
                  <a:pt x="4420" y="545"/>
                  <a:pt x="4425" y="523"/>
                  <a:pt x="4440" y="516"/>
                </a:cubicBezTo>
                <a:cubicBezTo>
                  <a:pt x="4472" y="500"/>
                  <a:pt x="4509" y="495"/>
                  <a:pt x="4542" y="482"/>
                </a:cubicBezTo>
                <a:cubicBezTo>
                  <a:pt x="4623" y="450"/>
                  <a:pt x="4782" y="379"/>
                  <a:pt x="4782" y="379"/>
                </a:cubicBezTo>
                <a:cubicBezTo>
                  <a:pt x="4817" y="345"/>
                  <a:pt x="4841" y="315"/>
                  <a:pt x="4885" y="293"/>
                </a:cubicBezTo>
                <a:cubicBezTo>
                  <a:pt x="4913" y="279"/>
                  <a:pt x="4943" y="273"/>
                  <a:pt x="4971" y="259"/>
                </a:cubicBezTo>
                <a:lnTo>
                  <a:pt x="5091" y="362"/>
                </a:lnTo>
                <a:cubicBezTo>
                  <a:pt x="5027" y="426"/>
                  <a:pt x="4952" y="474"/>
                  <a:pt x="4885" y="533"/>
                </a:cubicBezTo>
                <a:cubicBezTo>
                  <a:pt x="4778" y="627"/>
                  <a:pt x="4799" y="620"/>
                  <a:pt x="4697" y="688"/>
                </a:cubicBezTo>
                <a:cubicBezTo>
                  <a:pt x="4683" y="697"/>
                  <a:pt x="4677" y="716"/>
                  <a:pt x="4662" y="722"/>
                </a:cubicBezTo>
                <a:cubicBezTo>
                  <a:pt x="4584" y="751"/>
                  <a:pt x="4499" y="758"/>
                  <a:pt x="4422" y="791"/>
                </a:cubicBezTo>
                <a:cubicBezTo>
                  <a:pt x="4258" y="861"/>
                  <a:pt x="4108" y="924"/>
                  <a:pt x="3942" y="979"/>
                </a:cubicBezTo>
                <a:cubicBezTo>
                  <a:pt x="3856" y="1008"/>
                  <a:pt x="3769" y="1032"/>
                  <a:pt x="3685" y="1065"/>
                </a:cubicBezTo>
                <a:cubicBezTo>
                  <a:pt x="3638" y="1084"/>
                  <a:pt x="3598" y="1125"/>
                  <a:pt x="3548" y="1133"/>
                </a:cubicBezTo>
                <a:cubicBezTo>
                  <a:pt x="3181" y="1188"/>
                  <a:pt x="2804" y="1165"/>
                  <a:pt x="2434" y="1202"/>
                </a:cubicBezTo>
                <a:cubicBezTo>
                  <a:pt x="2167" y="1191"/>
                  <a:pt x="1972" y="1196"/>
                  <a:pt x="1731" y="1116"/>
                </a:cubicBezTo>
                <a:cubicBezTo>
                  <a:pt x="1461" y="1122"/>
                  <a:pt x="1038" y="1085"/>
                  <a:pt x="737" y="1185"/>
                </a:cubicBezTo>
                <a:cubicBezTo>
                  <a:pt x="644" y="1216"/>
                  <a:pt x="554" y="1254"/>
                  <a:pt x="462" y="1288"/>
                </a:cubicBezTo>
                <a:cubicBezTo>
                  <a:pt x="416" y="1305"/>
                  <a:pt x="325" y="1339"/>
                  <a:pt x="325" y="1339"/>
                </a:cubicBezTo>
                <a:cubicBezTo>
                  <a:pt x="251" y="1395"/>
                  <a:pt x="168" y="1445"/>
                  <a:pt x="102" y="1511"/>
                </a:cubicBezTo>
                <a:cubicBezTo>
                  <a:pt x="73" y="1597"/>
                  <a:pt x="65" y="1682"/>
                  <a:pt x="0" y="1751"/>
                </a:cubicBezTo>
                <a:lnTo>
                  <a:pt x="68" y="311"/>
                </a:lnTo>
                <a:close/>
              </a:path>
            </a:pathLst>
          </a:custGeom>
          <a:solidFill>
            <a:srgbClr val="66FF33"/>
          </a:solidFill>
          <a:ln w="9525">
            <a:solidFill>
              <a:srgbClr val="33CC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676400" y="152400"/>
            <a:ext cx="8686800" cy="990600"/>
          </a:xfrm>
          <a:prstGeom prst="rect">
            <a:avLst/>
          </a:prstGeom>
          <a:solidFill>
            <a:srgbClr val="FFCCCC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4000" b="1">
                <a:solidFill>
                  <a:srgbClr val="333399"/>
                </a:solidFill>
              </a:rPr>
              <a:t>PŘEDPOKLADY VÝCHOVY</a:t>
            </a:r>
            <a:endParaRPr lang="es-ES_tradnl" altLang="cs-CZ" sz="4000" b="1">
              <a:solidFill>
                <a:srgbClr val="333399"/>
              </a:solidFill>
            </a:endParaRPr>
          </a:p>
        </p:txBody>
      </p:sp>
      <p:grpSp>
        <p:nvGrpSpPr>
          <p:cNvPr id="76804" name="Group 4"/>
          <p:cNvGrpSpPr>
            <a:grpSpLocks/>
          </p:cNvGrpSpPr>
          <p:nvPr/>
        </p:nvGrpSpPr>
        <p:grpSpPr bwMode="auto">
          <a:xfrm>
            <a:off x="1919289" y="1557338"/>
            <a:ext cx="2784475" cy="1473200"/>
            <a:chOff x="144" y="960"/>
            <a:chExt cx="1536" cy="912"/>
          </a:xfrm>
        </p:grpSpPr>
        <p:sp>
          <p:nvSpPr>
            <p:cNvPr id="13330" name="Oval 5"/>
            <p:cNvSpPr>
              <a:spLocks noChangeArrowheads="1"/>
            </p:cNvSpPr>
            <p:nvPr/>
          </p:nvSpPr>
          <p:spPr bwMode="auto">
            <a:xfrm>
              <a:off x="1200" y="960"/>
              <a:ext cx="480" cy="480"/>
            </a:xfrm>
            <a:prstGeom prst="ellipse">
              <a:avLst/>
            </a:prstGeom>
            <a:solidFill>
              <a:srgbClr val="FFCC99"/>
            </a:solidFill>
            <a:ln w="38100">
              <a:solidFill>
                <a:srgbClr val="FF66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s-ES_tradnl" altLang="cs-CZ" sz="2800" b="1">
                  <a:solidFill>
                    <a:srgbClr val="FFFFFF"/>
                  </a:solidFill>
                </a:rPr>
                <a:t>1</a:t>
              </a:r>
              <a:endParaRPr lang="es-ES_tradnl" altLang="cs-CZ" sz="2800">
                <a:solidFill>
                  <a:srgbClr val="000000"/>
                </a:solidFill>
              </a:endParaRPr>
            </a:p>
          </p:txBody>
        </p:sp>
        <p:sp>
          <p:nvSpPr>
            <p:cNvPr id="13331" name="Rectangle 6"/>
            <p:cNvSpPr>
              <a:spLocks noChangeArrowheads="1"/>
            </p:cNvSpPr>
            <p:nvPr/>
          </p:nvSpPr>
          <p:spPr bwMode="auto">
            <a:xfrm>
              <a:off x="144" y="1200"/>
              <a:ext cx="1200" cy="672"/>
            </a:xfrm>
            <a:prstGeom prst="rect">
              <a:avLst/>
            </a:prstGeom>
            <a:solidFill>
              <a:srgbClr val="CC990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cs-CZ" altLang="cs-CZ" sz="2800" b="1">
                  <a:solidFill>
                    <a:srgbClr val="663300"/>
                  </a:solidFill>
                </a:rPr>
                <a:t>Být s dětmi</a:t>
              </a:r>
              <a:endParaRPr lang="es-ES_tradnl" altLang="cs-CZ" sz="2800">
                <a:solidFill>
                  <a:srgbClr val="000000"/>
                </a:solidFill>
              </a:endParaRPr>
            </a:p>
          </p:txBody>
        </p:sp>
      </p:grpSp>
      <p:grpSp>
        <p:nvGrpSpPr>
          <p:cNvPr id="76807" name="Group 7"/>
          <p:cNvGrpSpPr>
            <a:grpSpLocks/>
          </p:cNvGrpSpPr>
          <p:nvPr/>
        </p:nvGrpSpPr>
        <p:grpSpPr bwMode="auto">
          <a:xfrm>
            <a:off x="1698626" y="3124201"/>
            <a:ext cx="3330575" cy="1793875"/>
            <a:chOff x="14" y="1968"/>
            <a:chExt cx="2098" cy="1130"/>
          </a:xfrm>
        </p:grpSpPr>
        <p:sp>
          <p:nvSpPr>
            <p:cNvPr id="13328" name="Oval 8"/>
            <p:cNvSpPr>
              <a:spLocks noChangeArrowheads="1"/>
            </p:cNvSpPr>
            <p:nvPr/>
          </p:nvSpPr>
          <p:spPr bwMode="auto">
            <a:xfrm>
              <a:off x="1584" y="1968"/>
              <a:ext cx="528" cy="567"/>
            </a:xfrm>
            <a:prstGeom prst="ellipse">
              <a:avLst/>
            </a:prstGeom>
            <a:solidFill>
              <a:srgbClr val="FFCC99"/>
            </a:solidFill>
            <a:ln w="38100">
              <a:solidFill>
                <a:srgbClr val="FF66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s-ES_tradnl" altLang="cs-CZ" sz="4800" b="1">
                  <a:solidFill>
                    <a:srgbClr val="FFFFFF"/>
                  </a:solidFill>
                </a:rPr>
                <a:t>2</a:t>
              </a:r>
              <a:endParaRPr lang="es-ES_tradnl" altLang="cs-CZ" sz="4800">
                <a:solidFill>
                  <a:srgbClr val="000000"/>
                </a:solidFill>
              </a:endParaRPr>
            </a:p>
          </p:txBody>
        </p:sp>
        <p:sp>
          <p:nvSpPr>
            <p:cNvPr id="13329" name="Rectangle 9"/>
            <p:cNvSpPr>
              <a:spLocks noChangeArrowheads="1"/>
            </p:cNvSpPr>
            <p:nvPr/>
          </p:nvSpPr>
          <p:spPr bwMode="auto">
            <a:xfrm>
              <a:off x="14" y="2400"/>
              <a:ext cx="1954" cy="698"/>
            </a:xfrm>
            <a:prstGeom prst="rect">
              <a:avLst/>
            </a:prstGeom>
            <a:solidFill>
              <a:srgbClr val="CC990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cs-CZ" altLang="cs-CZ" sz="2800" b="1">
                  <a:solidFill>
                    <a:srgbClr val="663300"/>
                  </a:solidFill>
                </a:rPr>
                <a:t>OSOBNÍ</a:t>
              </a:r>
              <a:endParaRPr lang="es-ES_tradnl" altLang="cs-CZ" sz="2800" b="1">
                <a:solidFill>
                  <a:srgbClr val="663300"/>
                </a:solidFill>
              </a:endParaRPr>
            </a:p>
            <a:p>
              <a:pPr algn="ctr"/>
              <a:r>
                <a:rPr lang="cs-CZ" altLang="cs-CZ" sz="2800" b="1">
                  <a:solidFill>
                    <a:srgbClr val="663300"/>
                  </a:solidFill>
                </a:rPr>
                <a:t>vztahy</a:t>
              </a:r>
              <a:endParaRPr lang="es-ES_tradnl" altLang="cs-CZ" sz="2800">
                <a:solidFill>
                  <a:srgbClr val="000000"/>
                </a:solidFill>
              </a:endParaRPr>
            </a:p>
          </p:txBody>
        </p:sp>
      </p:grpSp>
      <p:grpSp>
        <p:nvGrpSpPr>
          <p:cNvPr id="76810" name="Group 10"/>
          <p:cNvGrpSpPr>
            <a:grpSpLocks/>
          </p:cNvGrpSpPr>
          <p:nvPr/>
        </p:nvGrpSpPr>
        <p:grpSpPr bwMode="auto">
          <a:xfrm>
            <a:off x="1828800" y="4572000"/>
            <a:ext cx="4876800" cy="1600200"/>
            <a:chOff x="96" y="2880"/>
            <a:chExt cx="3072" cy="1008"/>
          </a:xfrm>
        </p:grpSpPr>
        <p:sp>
          <p:nvSpPr>
            <p:cNvPr id="13326" name="Oval 11"/>
            <p:cNvSpPr>
              <a:spLocks noChangeArrowheads="1"/>
            </p:cNvSpPr>
            <p:nvPr/>
          </p:nvSpPr>
          <p:spPr bwMode="auto">
            <a:xfrm>
              <a:off x="2640" y="2880"/>
              <a:ext cx="528" cy="528"/>
            </a:xfrm>
            <a:prstGeom prst="ellipse">
              <a:avLst/>
            </a:prstGeom>
            <a:solidFill>
              <a:srgbClr val="FFCC99"/>
            </a:solidFill>
            <a:ln w="38100">
              <a:solidFill>
                <a:srgbClr val="FF66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s-ES_tradnl" altLang="cs-CZ" sz="4800" b="1">
                  <a:solidFill>
                    <a:srgbClr val="FFFFFF"/>
                  </a:solidFill>
                </a:rPr>
                <a:t>3</a:t>
              </a:r>
              <a:endParaRPr lang="es-ES_tradnl" altLang="cs-CZ" sz="4800">
                <a:solidFill>
                  <a:srgbClr val="000000"/>
                </a:solidFill>
              </a:endParaRPr>
            </a:p>
          </p:txBody>
        </p:sp>
        <p:sp>
          <p:nvSpPr>
            <p:cNvPr id="13327" name="Rectangle 12"/>
            <p:cNvSpPr>
              <a:spLocks noChangeArrowheads="1"/>
            </p:cNvSpPr>
            <p:nvPr/>
          </p:nvSpPr>
          <p:spPr bwMode="auto">
            <a:xfrm>
              <a:off x="96" y="3360"/>
              <a:ext cx="3034" cy="528"/>
            </a:xfrm>
            <a:prstGeom prst="rect">
              <a:avLst/>
            </a:prstGeom>
            <a:solidFill>
              <a:srgbClr val="CC990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cs-CZ" altLang="cs-CZ" sz="2800" b="1">
                  <a:solidFill>
                    <a:srgbClr val="663300"/>
                  </a:solidFill>
                </a:rPr>
                <a:t>PROTAGONISMUS</a:t>
              </a:r>
              <a:endParaRPr lang="es-ES_tradnl" altLang="cs-CZ" sz="2800" b="1">
                <a:solidFill>
                  <a:srgbClr val="663300"/>
                </a:solidFill>
              </a:endParaRPr>
            </a:p>
            <a:p>
              <a:pPr algn="ctr"/>
              <a:r>
                <a:rPr lang="cs-CZ" altLang="cs-CZ" sz="2800" b="1">
                  <a:solidFill>
                    <a:srgbClr val="663300"/>
                  </a:solidFill>
                </a:rPr>
                <a:t>PARTICIPACE</a:t>
              </a:r>
              <a:endParaRPr lang="es-ES_tradnl" altLang="cs-CZ" sz="2800">
                <a:solidFill>
                  <a:srgbClr val="000000"/>
                </a:solidFill>
              </a:endParaRPr>
            </a:p>
          </p:txBody>
        </p:sp>
      </p:grpSp>
      <p:grpSp>
        <p:nvGrpSpPr>
          <p:cNvPr id="76813" name="Group 13"/>
          <p:cNvGrpSpPr>
            <a:grpSpLocks/>
          </p:cNvGrpSpPr>
          <p:nvPr/>
        </p:nvGrpSpPr>
        <p:grpSpPr bwMode="auto">
          <a:xfrm>
            <a:off x="7315200" y="4419600"/>
            <a:ext cx="2971800" cy="1905000"/>
            <a:chOff x="3552" y="2784"/>
            <a:chExt cx="1872" cy="1200"/>
          </a:xfrm>
        </p:grpSpPr>
        <p:sp>
          <p:nvSpPr>
            <p:cNvPr id="13324" name="Oval 14"/>
            <p:cNvSpPr>
              <a:spLocks noChangeArrowheads="1"/>
            </p:cNvSpPr>
            <p:nvPr/>
          </p:nvSpPr>
          <p:spPr bwMode="auto">
            <a:xfrm>
              <a:off x="3552" y="2784"/>
              <a:ext cx="480" cy="480"/>
            </a:xfrm>
            <a:prstGeom prst="ellipse">
              <a:avLst/>
            </a:prstGeom>
            <a:solidFill>
              <a:srgbClr val="FFCC99"/>
            </a:solidFill>
            <a:ln w="38100">
              <a:solidFill>
                <a:srgbClr val="FF66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s-ES_tradnl" altLang="cs-CZ" sz="4800" b="1">
                  <a:solidFill>
                    <a:srgbClr val="FFFFFF"/>
                  </a:solidFill>
                </a:rPr>
                <a:t>4</a:t>
              </a:r>
              <a:endParaRPr lang="es-ES_tradnl" altLang="cs-CZ" sz="2400">
                <a:solidFill>
                  <a:srgbClr val="000000"/>
                </a:solidFill>
              </a:endParaRPr>
            </a:p>
          </p:txBody>
        </p:sp>
        <p:sp>
          <p:nvSpPr>
            <p:cNvPr id="13325" name="Rectangle 15"/>
            <p:cNvSpPr>
              <a:spLocks noChangeArrowheads="1"/>
            </p:cNvSpPr>
            <p:nvPr/>
          </p:nvSpPr>
          <p:spPr bwMode="auto">
            <a:xfrm>
              <a:off x="3552" y="3216"/>
              <a:ext cx="1872" cy="768"/>
            </a:xfrm>
            <a:prstGeom prst="rect">
              <a:avLst/>
            </a:prstGeom>
            <a:solidFill>
              <a:srgbClr val="CC990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cs-CZ" altLang="cs-CZ" sz="2800" b="1">
                  <a:solidFill>
                    <a:srgbClr val="663300"/>
                  </a:solidFill>
                </a:rPr>
                <a:t>Podněcovat</a:t>
              </a:r>
              <a:endParaRPr lang="es-ES_tradnl" altLang="cs-CZ" sz="2800" b="1">
                <a:solidFill>
                  <a:srgbClr val="663300"/>
                </a:solidFill>
              </a:endParaRPr>
            </a:p>
            <a:p>
              <a:pPr algn="ctr"/>
              <a:r>
                <a:rPr lang="cs-CZ" altLang="cs-CZ" sz="2800" b="1">
                  <a:solidFill>
                    <a:srgbClr val="663300"/>
                  </a:solidFill>
                </a:rPr>
                <a:t>PROCES</a:t>
              </a:r>
              <a:endParaRPr lang="es-ES_tradnl" altLang="cs-CZ" sz="2800" b="1">
                <a:solidFill>
                  <a:srgbClr val="663300"/>
                </a:solidFill>
              </a:endParaRPr>
            </a:p>
            <a:p>
              <a:pPr algn="ctr"/>
              <a:r>
                <a:rPr lang="cs-CZ" altLang="cs-CZ" sz="2800" b="1">
                  <a:solidFill>
                    <a:srgbClr val="663300"/>
                  </a:solidFill>
                </a:rPr>
                <a:t>růstu</a:t>
              </a:r>
              <a:endParaRPr lang="es-ES_tradnl" altLang="cs-CZ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76816" name="Group 16"/>
          <p:cNvGrpSpPr>
            <a:grpSpLocks/>
          </p:cNvGrpSpPr>
          <p:nvPr/>
        </p:nvGrpSpPr>
        <p:grpSpPr bwMode="auto">
          <a:xfrm>
            <a:off x="7696200" y="2514600"/>
            <a:ext cx="2971800" cy="1524000"/>
            <a:chOff x="3888" y="1584"/>
            <a:chExt cx="1872" cy="960"/>
          </a:xfrm>
        </p:grpSpPr>
        <p:sp>
          <p:nvSpPr>
            <p:cNvPr id="13322" name="Oval 17"/>
            <p:cNvSpPr>
              <a:spLocks noChangeArrowheads="1"/>
            </p:cNvSpPr>
            <p:nvPr/>
          </p:nvSpPr>
          <p:spPr bwMode="auto">
            <a:xfrm>
              <a:off x="4080" y="1584"/>
              <a:ext cx="480" cy="480"/>
            </a:xfrm>
            <a:prstGeom prst="ellipse">
              <a:avLst/>
            </a:prstGeom>
            <a:solidFill>
              <a:srgbClr val="FFCC99"/>
            </a:solidFill>
            <a:ln w="38100">
              <a:solidFill>
                <a:srgbClr val="FF66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s-ES_tradnl" altLang="cs-CZ" sz="4800" b="1">
                  <a:solidFill>
                    <a:srgbClr val="FFFFFF"/>
                  </a:solidFill>
                </a:rPr>
                <a:t>5</a:t>
              </a:r>
              <a:endParaRPr lang="es-ES_tradnl" altLang="cs-CZ" sz="2400">
                <a:solidFill>
                  <a:srgbClr val="000000"/>
                </a:solidFill>
              </a:endParaRPr>
            </a:p>
          </p:txBody>
        </p:sp>
        <p:sp>
          <p:nvSpPr>
            <p:cNvPr id="13323" name="Rectangle 18"/>
            <p:cNvSpPr>
              <a:spLocks noChangeArrowheads="1"/>
            </p:cNvSpPr>
            <p:nvPr/>
          </p:nvSpPr>
          <p:spPr bwMode="auto">
            <a:xfrm>
              <a:off x="3888" y="2016"/>
              <a:ext cx="1872" cy="528"/>
            </a:xfrm>
            <a:prstGeom prst="rect">
              <a:avLst/>
            </a:prstGeom>
            <a:solidFill>
              <a:srgbClr val="CC9900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cs-CZ" altLang="cs-CZ" sz="2800" b="1">
                  <a:solidFill>
                    <a:srgbClr val="663300"/>
                  </a:solidFill>
                </a:rPr>
                <a:t>DOPROVÁZET</a:t>
              </a:r>
              <a:endParaRPr lang="es-ES_tradnl" altLang="cs-CZ" sz="2800">
                <a:solidFill>
                  <a:srgbClr val="000000"/>
                </a:solidFill>
              </a:endParaRPr>
            </a:p>
          </p:txBody>
        </p:sp>
      </p:grpSp>
      <p:pic>
        <p:nvPicPr>
          <p:cNvPr id="76819" name="Picture 19" descr="GRU-106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7" t="2579" r="6967"/>
          <a:stretch>
            <a:fillRect/>
          </a:stretch>
        </p:blipFill>
        <p:spPr bwMode="auto">
          <a:xfrm>
            <a:off x="5029200" y="1217614"/>
            <a:ext cx="2819400" cy="3125787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60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6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6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2971800" y="304800"/>
            <a:ext cx="5257800" cy="838200"/>
          </a:xfrm>
          <a:prstGeom prst="rect">
            <a:avLst/>
          </a:prstGeom>
          <a:solidFill>
            <a:srgbClr val="CC99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3600" b="1">
                <a:solidFill>
                  <a:srgbClr val="663300"/>
                </a:solidFill>
              </a:rPr>
              <a:t>PRINCIPY</a:t>
            </a:r>
            <a:endParaRPr lang="it-IT" altLang="cs-CZ" sz="3600">
              <a:solidFill>
                <a:srgbClr val="000000"/>
              </a:solidFill>
            </a:endParaRPr>
          </a:p>
        </p:txBody>
      </p:sp>
      <p:sp>
        <p:nvSpPr>
          <p:cNvPr id="72707" name="Oval 3"/>
          <p:cNvSpPr>
            <a:spLocks noChangeArrowheads="1"/>
          </p:cNvSpPr>
          <p:nvPr/>
        </p:nvSpPr>
        <p:spPr bwMode="auto">
          <a:xfrm>
            <a:off x="1905000" y="1143000"/>
            <a:ext cx="2286000" cy="2133600"/>
          </a:xfrm>
          <a:prstGeom prst="ellipse">
            <a:avLst/>
          </a:prstGeom>
          <a:solidFill>
            <a:srgbClr val="99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800" b="1">
                <a:solidFill>
                  <a:srgbClr val="CC0000"/>
                </a:solidFill>
              </a:rPr>
              <a:t>Od dělat</a:t>
            </a:r>
          </a:p>
          <a:p>
            <a:pPr algn="ctr"/>
            <a:r>
              <a:rPr lang="cs-CZ" altLang="cs-CZ" sz="2800" b="1">
                <a:solidFill>
                  <a:srgbClr val="CC0000"/>
                </a:solidFill>
              </a:rPr>
              <a:t>k být</a:t>
            </a:r>
            <a:endParaRPr lang="it-IT" altLang="cs-CZ" sz="2800" b="1">
              <a:solidFill>
                <a:srgbClr val="CC0000"/>
              </a:solidFill>
            </a:endParaRPr>
          </a:p>
        </p:txBody>
      </p:sp>
      <p:sp>
        <p:nvSpPr>
          <p:cNvPr id="72708" name="Oval 4"/>
          <p:cNvSpPr>
            <a:spLocks noChangeArrowheads="1"/>
          </p:cNvSpPr>
          <p:nvPr/>
        </p:nvSpPr>
        <p:spPr bwMode="auto">
          <a:xfrm>
            <a:off x="7239000" y="990600"/>
            <a:ext cx="2971800" cy="2057400"/>
          </a:xfrm>
          <a:prstGeom prst="ellipse">
            <a:avLst/>
          </a:prstGeom>
          <a:solidFill>
            <a:srgbClr val="FFFF00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cs-CZ" sz="2800" b="1">
                <a:solidFill>
                  <a:srgbClr val="FF3300"/>
                </a:solidFill>
              </a:rPr>
              <a:t>Od roztříštěnosti</a:t>
            </a:r>
            <a:r>
              <a:rPr lang="it-IT" altLang="cs-CZ" sz="2800" b="1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cs-CZ" altLang="cs-CZ" sz="2800" b="1">
                <a:solidFill>
                  <a:srgbClr val="FF3300"/>
                </a:solidFill>
              </a:rPr>
              <a:t>k jednotě</a:t>
            </a:r>
            <a:r>
              <a:rPr lang="it-IT" altLang="cs-CZ" sz="2800" b="1">
                <a:solidFill>
                  <a:srgbClr val="009900"/>
                </a:solidFill>
              </a:rPr>
              <a:t> </a:t>
            </a:r>
          </a:p>
        </p:txBody>
      </p:sp>
      <p:sp>
        <p:nvSpPr>
          <p:cNvPr id="72709" name="Text Box 5" descr="Carta di giornale"/>
          <p:cNvSpPr txBox="1">
            <a:spLocks noChangeArrowheads="1"/>
          </p:cNvSpPr>
          <p:nvPr/>
        </p:nvSpPr>
        <p:spPr bwMode="auto">
          <a:xfrm>
            <a:off x="1752600" y="3048000"/>
            <a:ext cx="2971800" cy="13716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2400" b="1">
                <a:solidFill>
                  <a:srgbClr val="006600"/>
                </a:solidFill>
                <a:latin typeface="Times New Roman" panose="02020603050405020304" pitchFamily="18" charset="0"/>
              </a:rPr>
              <a:t>    </a:t>
            </a:r>
            <a:r>
              <a:rPr lang="cs-CZ" altLang="cs-CZ" sz="2000" b="1">
                <a:solidFill>
                  <a:srgbClr val="006600"/>
                </a:solidFill>
                <a:latin typeface="Times New Roman" panose="02020603050405020304" pitchFamily="18" charset="0"/>
              </a:rPr>
              <a:t>Změna měřítek </a:t>
            </a:r>
          </a:p>
          <a:p>
            <a:pPr algn="ctr">
              <a:spcBef>
                <a:spcPct val="50000"/>
              </a:spcBef>
            </a:pPr>
            <a:r>
              <a:rPr lang="cs-CZ" altLang="cs-CZ" sz="2000" b="1">
                <a:solidFill>
                  <a:srgbClr val="006600"/>
                </a:solidFill>
                <a:latin typeface="Times New Roman" panose="02020603050405020304" pitchFamily="18" charset="0"/>
              </a:rPr>
              <a:t>   a způsobu vidění</a:t>
            </a:r>
          </a:p>
          <a:p>
            <a:pPr algn="ctr">
              <a:spcBef>
                <a:spcPct val="50000"/>
              </a:spcBef>
            </a:pPr>
            <a:r>
              <a:rPr lang="cs-CZ" altLang="cs-CZ" sz="2000" b="1">
                <a:solidFill>
                  <a:srgbClr val="006600"/>
                </a:solidFill>
                <a:latin typeface="Times New Roman" panose="02020603050405020304" pitchFamily="18" charset="0"/>
              </a:rPr>
              <a:t>(zaměření na projekt)</a:t>
            </a:r>
            <a:endParaRPr lang="it-IT" altLang="cs-CZ" sz="2000" b="1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10" name="Text Box 6" descr="Carta di giornale"/>
          <p:cNvSpPr txBox="1">
            <a:spLocks noChangeArrowheads="1"/>
          </p:cNvSpPr>
          <p:nvPr/>
        </p:nvSpPr>
        <p:spPr bwMode="auto">
          <a:xfrm>
            <a:off x="5257800" y="2590800"/>
            <a:ext cx="4953000" cy="156966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it-IT" altLang="cs-CZ" sz="2400" b="1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sz="2400" b="1">
                <a:solidFill>
                  <a:srgbClr val="006600"/>
                </a:solidFill>
                <a:latin typeface="Times New Roman" panose="02020603050405020304" pitchFamily="18" charset="0"/>
              </a:rPr>
              <a:t>Integrální pojetí výchovy</a:t>
            </a:r>
            <a:endParaRPr lang="it-IT" altLang="cs-CZ" sz="2400" b="1">
              <a:solidFill>
                <a:srgbClr val="0066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it-IT" altLang="cs-CZ" sz="2400" b="1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sz="2400" b="1">
                <a:solidFill>
                  <a:srgbClr val="006600"/>
                </a:solidFill>
                <a:latin typeface="Times New Roman" panose="02020603050405020304" pitchFamily="18" charset="0"/>
              </a:rPr>
              <a:t>Pochopit situaci a vycházet z ní</a:t>
            </a:r>
            <a:endParaRPr lang="it-IT" altLang="cs-CZ" sz="2400" b="1">
              <a:solidFill>
                <a:srgbClr val="0066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it-IT" altLang="cs-CZ" sz="2400" b="1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sz="2400" b="1">
                <a:solidFill>
                  <a:srgbClr val="006600"/>
                </a:solidFill>
                <a:latin typeface="Times New Roman" panose="02020603050405020304" pitchFamily="18" charset="0"/>
              </a:rPr>
              <a:t>Rozlišování = kritické myšlení </a:t>
            </a:r>
            <a:endParaRPr lang="it-IT" altLang="cs-CZ" sz="2400" b="1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6019800" y="5562600"/>
            <a:ext cx="36576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it-IT" altLang="cs-CZ" sz="7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12" name="Oval 8"/>
          <p:cNvSpPr>
            <a:spLocks noChangeArrowheads="1"/>
          </p:cNvSpPr>
          <p:nvPr/>
        </p:nvSpPr>
        <p:spPr bwMode="auto">
          <a:xfrm>
            <a:off x="2362200" y="5029200"/>
            <a:ext cx="3657600" cy="1752600"/>
          </a:xfrm>
          <a:prstGeom prst="ellipse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it-IT" altLang="cs-CZ" sz="7200">
              <a:solidFill>
                <a:srgbClr val="CCFF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2438400" y="5410201"/>
            <a:ext cx="34290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2800" b="1">
                <a:solidFill>
                  <a:srgbClr val="FF3300"/>
                </a:solidFill>
              </a:rPr>
              <a:t>Od individualismu</a:t>
            </a:r>
          </a:p>
          <a:p>
            <a:pPr>
              <a:spcBef>
                <a:spcPct val="50000"/>
              </a:spcBef>
            </a:pPr>
            <a:r>
              <a:rPr lang="cs-CZ" altLang="cs-CZ" sz="2800" b="1">
                <a:solidFill>
                  <a:srgbClr val="FF3300"/>
                </a:solidFill>
              </a:rPr>
              <a:t>   ke spolupráci</a:t>
            </a:r>
            <a:endParaRPr lang="it-IT" altLang="cs-CZ" sz="2800" b="1">
              <a:solidFill>
                <a:srgbClr val="FF3300"/>
              </a:solidFill>
            </a:endParaRPr>
          </a:p>
        </p:txBody>
      </p:sp>
      <p:sp>
        <p:nvSpPr>
          <p:cNvPr id="72714" name="Text Box 10" descr="Carta di giornale"/>
          <p:cNvSpPr txBox="1">
            <a:spLocks noChangeArrowheads="1"/>
          </p:cNvSpPr>
          <p:nvPr/>
        </p:nvSpPr>
        <p:spPr bwMode="auto">
          <a:xfrm>
            <a:off x="6248400" y="5000625"/>
            <a:ext cx="4419600" cy="156966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cs-CZ" sz="2400">
                <a:solidFill>
                  <a:srgbClr val="006666"/>
                </a:solidFill>
                <a:latin typeface="Times New Roman" panose="02020603050405020304" pitchFamily="18" charset="0"/>
              </a:rPr>
              <a:t>-</a:t>
            </a:r>
            <a:r>
              <a:rPr lang="cs-CZ" altLang="cs-CZ" sz="240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sz="2400" b="1">
                <a:solidFill>
                  <a:srgbClr val="006666"/>
                </a:solidFill>
                <a:latin typeface="Times New Roman" panose="02020603050405020304" pitchFamily="18" charset="0"/>
              </a:rPr>
              <a:t>Týmová práce</a:t>
            </a:r>
            <a:endParaRPr lang="it-IT" altLang="cs-CZ" sz="2400" b="1">
              <a:solidFill>
                <a:srgbClr val="006666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it-IT" altLang="cs-CZ" sz="2400" b="1">
                <a:solidFill>
                  <a:srgbClr val="006666"/>
                </a:solidFill>
                <a:latin typeface="Times New Roman" panose="02020603050405020304" pitchFamily="18" charset="0"/>
              </a:rPr>
              <a:t>- </a:t>
            </a:r>
            <a:r>
              <a:rPr lang="cs-CZ" altLang="cs-CZ" sz="2400" b="1">
                <a:solidFill>
                  <a:srgbClr val="006666"/>
                </a:solidFill>
                <a:latin typeface="Times New Roman" panose="02020603050405020304" pitchFamily="18" charset="0"/>
              </a:rPr>
              <a:t>Projektová práce</a:t>
            </a:r>
            <a:endParaRPr lang="it-IT" altLang="cs-CZ" sz="2400" b="1">
              <a:solidFill>
                <a:srgbClr val="006666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it-IT" altLang="cs-CZ" sz="2400" b="1">
                <a:solidFill>
                  <a:srgbClr val="006666"/>
                </a:solidFill>
                <a:latin typeface="Times New Roman" panose="02020603050405020304" pitchFamily="18" charset="0"/>
              </a:rPr>
              <a:t>- </a:t>
            </a:r>
            <a:r>
              <a:rPr lang="cs-CZ" altLang="cs-CZ" sz="2400" b="1">
                <a:solidFill>
                  <a:srgbClr val="006666"/>
                </a:solidFill>
                <a:latin typeface="Times New Roman" panose="02020603050405020304" pitchFamily="18" charset="0"/>
              </a:rPr>
              <a:t>Informovanost a komunikace</a:t>
            </a:r>
            <a:endParaRPr lang="it-IT" altLang="cs-CZ" sz="2400" b="1">
              <a:solidFill>
                <a:srgbClr val="006666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76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3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nimBg="1" autoUpdateAnimBg="0"/>
      <p:bldP spid="72707" grpId="0" animBg="1" autoUpdateAnimBg="0"/>
      <p:bldP spid="72708" grpId="0" animBg="1" autoUpdateAnimBg="0"/>
      <p:bldP spid="72709" grpId="0" animBg="1" autoUpdateAnimBg="0"/>
      <p:bldP spid="72710" grpId="0" animBg="1" autoUpdateAnimBg="0"/>
      <p:bldP spid="72711" grpId="0" autoUpdateAnimBg="0"/>
      <p:bldP spid="72712" grpId="0" animBg="1" autoUpdateAnimBg="0"/>
      <p:bldP spid="72713" grpId="0" autoUpdateAnimBg="0"/>
      <p:bldP spid="72714" grpId="0" animBg="1" autoUpdateAnimBg="0"/>
    </p:bld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</TotalTime>
  <Words>935</Words>
  <Application>Microsoft Office PowerPoint</Application>
  <PresentationFormat>Širokoúhlá obrazovka</PresentationFormat>
  <Paragraphs>202</Paragraphs>
  <Slides>24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4" baseType="lpstr">
      <vt:lpstr>Arial</vt:lpstr>
      <vt:lpstr>Arial Black</vt:lpstr>
      <vt:lpstr>Arial Narrow</vt:lpstr>
      <vt:lpstr>Calibri</vt:lpstr>
      <vt:lpstr>Calibri Light</vt:lpstr>
      <vt:lpstr>Impact</vt:lpstr>
      <vt:lpstr>Rockwell</vt:lpstr>
      <vt:lpstr>Times New Roman</vt:lpstr>
      <vt:lpstr>Wingdings</vt:lpstr>
      <vt:lpstr>Retrospektiva</vt:lpstr>
      <vt:lpstr>Osobnost pedagoga</vt:lpstr>
      <vt:lpstr>Osnova přednášky</vt:lpstr>
      <vt:lpstr>Čtyři pojetí profese PVČ</vt:lpstr>
      <vt:lpstr>Vychovatel jako pomáhající profese</vt:lpstr>
      <vt:lpstr>Poslání vychovatele - animátora</vt:lpstr>
      <vt:lpstr>Prezentace aplikace PowerPoint</vt:lpstr>
      <vt:lpstr>Prezentace aplikace PowerPoint</vt:lpstr>
      <vt:lpstr>Prezentace aplikace PowerPoint</vt:lpstr>
      <vt:lpstr>Prezentace aplikace PowerPoint</vt:lpstr>
      <vt:lpstr>Vychovatel v síti vztahů</vt:lpstr>
      <vt:lpstr>Etické požadavky na vychovatele</vt:lpstr>
      <vt:lpstr>Několik principů:</vt:lpstr>
      <vt:lpstr>První předpoklad: zralost</vt:lpstr>
      <vt:lpstr>Další předpoklady výchovného vztahu</vt:lpstr>
      <vt:lpstr>Důvěra</vt:lpstr>
      <vt:lpstr>Úkoly vychovatele v klubové činnosti  (dle Opaschowského zásad animace)</vt:lpstr>
      <vt:lpstr>Speciální kompetence vychovatele v klubu</vt:lpstr>
      <vt:lpstr>VYCHOVATEL – ANIMÁTOR NEPRACUJE SÁM, ALE V TÝMU!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vám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Osobnost pedagoga</dc:title>
  <dc:creator>Michal Kaplánek</dc:creator>
  <cp:lastModifiedBy>Michal Kaplánek</cp:lastModifiedBy>
  <cp:revision>9</cp:revision>
  <dcterms:created xsi:type="dcterms:W3CDTF">2020-04-06T07:13:23Z</dcterms:created>
  <dcterms:modified xsi:type="dcterms:W3CDTF">2020-04-06T11:36:39Z</dcterms:modified>
</cp:coreProperties>
</file>