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38"/>
  </p:notesMasterIdLst>
  <p:sldIdLst>
    <p:sldId id="256" r:id="rId3"/>
    <p:sldId id="267" r:id="rId4"/>
    <p:sldId id="270" r:id="rId5"/>
    <p:sldId id="268" r:id="rId6"/>
    <p:sldId id="271" r:id="rId7"/>
    <p:sldId id="272" r:id="rId8"/>
    <p:sldId id="269" r:id="rId9"/>
    <p:sldId id="273" r:id="rId10"/>
    <p:sldId id="274" r:id="rId11"/>
    <p:sldId id="276" r:id="rId12"/>
    <p:sldId id="277" r:id="rId13"/>
    <p:sldId id="293" r:id="rId14"/>
    <p:sldId id="278" r:id="rId15"/>
    <p:sldId id="279" r:id="rId16"/>
    <p:sldId id="281" r:id="rId17"/>
    <p:sldId id="282" r:id="rId18"/>
    <p:sldId id="284" r:id="rId19"/>
    <p:sldId id="280" r:id="rId20"/>
    <p:sldId id="283" r:id="rId21"/>
    <p:sldId id="275" r:id="rId22"/>
    <p:sldId id="285" r:id="rId23"/>
    <p:sldId id="286" r:id="rId24"/>
    <p:sldId id="287" r:id="rId25"/>
    <p:sldId id="288" r:id="rId26"/>
    <p:sldId id="299" r:id="rId27"/>
    <p:sldId id="289" r:id="rId28"/>
    <p:sldId id="290" r:id="rId29"/>
    <p:sldId id="292" r:id="rId30"/>
    <p:sldId id="291" r:id="rId31"/>
    <p:sldId id="297" r:id="rId32"/>
    <p:sldId id="294" r:id="rId33"/>
    <p:sldId id="295" r:id="rId34"/>
    <p:sldId id="298" r:id="rId35"/>
    <p:sldId id="296" r:id="rId36"/>
    <p:sldId id="266" r:id="rId37"/>
  </p:sldIdLst>
  <p:sldSz cx="9144000" cy="6858000" type="screen4x3"/>
  <p:notesSz cx="6797675" cy="9926638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A3D840D-A647-4707-8A4D-81573DA2FFA5}">
          <p14:sldIdLst>
            <p14:sldId id="256"/>
            <p14:sldId id="267"/>
            <p14:sldId id="270"/>
            <p14:sldId id="268"/>
            <p14:sldId id="271"/>
            <p14:sldId id="272"/>
            <p14:sldId id="269"/>
            <p14:sldId id="273"/>
            <p14:sldId id="274"/>
            <p14:sldId id="276"/>
            <p14:sldId id="277"/>
            <p14:sldId id="293"/>
            <p14:sldId id="278"/>
            <p14:sldId id="279"/>
            <p14:sldId id="281"/>
            <p14:sldId id="282"/>
            <p14:sldId id="284"/>
            <p14:sldId id="280"/>
            <p14:sldId id="283"/>
            <p14:sldId id="275"/>
            <p14:sldId id="285"/>
            <p14:sldId id="286"/>
            <p14:sldId id="287"/>
            <p14:sldId id="288"/>
            <p14:sldId id="299"/>
            <p14:sldId id="289"/>
            <p14:sldId id="290"/>
            <p14:sldId id="292"/>
            <p14:sldId id="291"/>
            <p14:sldId id="297"/>
            <p14:sldId id="294"/>
            <p14:sldId id="295"/>
            <p14:sldId id="298"/>
            <p14:sldId id="296"/>
          </p14:sldIdLst>
        </p14:section>
        <p14:section name="Oddíl bez názvu" id="{1E33ECAF-0E81-472B-B84F-EFDABC2C6A2D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4" autoAdjust="0"/>
    <p:restoredTop sz="94599" autoAdjust="0"/>
  </p:normalViewPr>
  <p:slideViewPr>
    <p:cSldViewPr>
      <p:cViewPr varScale="1">
        <p:scale>
          <a:sx n="68" d="100"/>
          <a:sy n="68" d="100"/>
        </p:scale>
        <p:origin x="148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9/3/2018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5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940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9/3/2018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9/3/2018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9/3/2018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9/3/2018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9/3/2018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9/3/2018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9/3/2018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9/3/2018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9/3/2018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mailto:sirka@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539552" y="3645024"/>
            <a:ext cx="7704856" cy="122413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Teologická etika: úvod do disciplíny, pojmy, vymezení oblasti</a:t>
            </a:r>
            <a:br>
              <a:rPr lang="cs-CZ" dirty="0"/>
            </a:br>
            <a:endParaRPr lang="cs-CZ" sz="25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27341" y="5815561"/>
            <a:ext cx="6858000" cy="533400"/>
          </a:xfrm>
        </p:spPr>
        <p:txBody>
          <a:bodyPr/>
          <a:lstStyle/>
          <a:p>
            <a:r>
              <a:rPr lang="cs-CZ" sz="2000" kern="1200" dirty="0">
                <a:solidFill>
                  <a:schemeClr val="tx2"/>
                </a:solidFill>
              </a:rPr>
              <a:t>Mgr. Zdenko Š Širka, </a:t>
            </a:r>
            <a:r>
              <a:rPr lang="cs-CZ" sz="2000" kern="1200" dirty="0" err="1">
                <a:solidFill>
                  <a:schemeClr val="tx2"/>
                </a:solidFill>
              </a:rPr>
              <a:t>Th.D</a:t>
            </a:r>
            <a:r>
              <a:rPr lang="cs-CZ" sz="2000" kern="1200" dirty="0">
                <a:solidFill>
                  <a:schemeClr val="tx2"/>
                </a:solidFill>
              </a:rPr>
              <a:t>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27827" y="4983269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400" dirty="0"/>
              <a:t>T322 Teologická etika</a:t>
            </a:r>
            <a:br>
              <a:rPr lang="cs-CZ" sz="2400" dirty="0"/>
            </a:br>
            <a:r>
              <a:rPr lang="cs-CZ" sz="2400" dirty="0"/>
              <a:t>VOŠ Jabok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etika?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/>
              <a:t>Tři druhy etiky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- deontologická etika</a:t>
            </a:r>
          </a:p>
          <a:p>
            <a:r>
              <a:rPr lang="cs-CZ" dirty="0"/>
              <a:t>- konsekvenční etika (utilitaristická)</a:t>
            </a:r>
          </a:p>
          <a:p>
            <a:r>
              <a:rPr lang="cs-CZ" dirty="0"/>
              <a:t>- etika charakteru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- teorie přirozeného zákona</a:t>
            </a:r>
          </a:p>
          <a:p>
            <a:r>
              <a:rPr lang="cs-CZ" dirty="0"/>
              <a:t>- teorie přirozeného práva</a:t>
            </a:r>
          </a:p>
        </p:txBody>
      </p:sp>
    </p:spTree>
    <p:extLst>
      <p:ext uri="{BB962C8B-B14F-4D97-AF65-F5344CB8AC3E}">
        <p14:creationId xmlns:p14="http://schemas.microsoft.com/office/powerpoint/2010/main" val="1895009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etika?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u="sng" dirty="0"/>
          </a:p>
          <a:p>
            <a:pPr marL="0" indent="0">
              <a:buNone/>
            </a:pPr>
            <a:r>
              <a:rPr lang="cs-CZ" u="sng" dirty="0"/>
              <a:t>Funkce etiky</a:t>
            </a:r>
            <a:r>
              <a:rPr lang="cs-CZ" dirty="0"/>
              <a:t>:</a:t>
            </a:r>
          </a:p>
          <a:p>
            <a:endParaRPr lang="cs-CZ" dirty="0"/>
          </a:p>
          <a:p>
            <a:r>
              <a:rPr lang="cs-CZ" dirty="0"/>
              <a:t>deskriptivní: Popisuje a zkoumá morálku a morální jevy, činnost lidí v daném prostředí.</a:t>
            </a:r>
          </a:p>
          <a:p>
            <a:r>
              <a:rPr lang="cs-CZ" dirty="0"/>
              <a:t>normativní: Vykonává kritickou analýzu platných hodnot, norem, zvyklostí, a hledá způsoby, jak ovlivnit morálku a tak ji zdokonalit.</a:t>
            </a:r>
          </a:p>
          <a:p>
            <a:r>
              <a:rPr lang="cs-CZ" dirty="0"/>
              <a:t>Kritika normativní funkce?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0867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etika?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Další dělení etiky (i teologické): </a:t>
            </a:r>
          </a:p>
          <a:p>
            <a:endParaRPr lang="cs-CZ" sz="2800" dirty="0"/>
          </a:p>
          <a:p>
            <a:pPr>
              <a:buFontTx/>
              <a:buChar char="-"/>
            </a:pPr>
            <a:r>
              <a:rPr lang="cs-CZ" sz="2800" i="1" dirty="0"/>
              <a:t>fundamentální</a:t>
            </a:r>
            <a:r>
              <a:rPr lang="cs-CZ" sz="2800" dirty="0"/>
              <a:t> (co, proč) a </a:t>
            </a:r>
            <a:r>
              <a:rPr lang="cs-CZ" sz="2800" i="1" dirty="0"/>
              <a:t>aplikovaná</a:t>
            </a:r>
            <a:r>
              <a:rPr lang="cs-CZ" sz="2800" dirty="0"/>
              <a:t> (jak)</a:t>
            </a:r>
          </a:p>
          <a:p>
            <a:pPr>
              <a:buFontTx/>
              <a:buChar char="-"/>
            </a:pPr>
            <a:endParaRPr lang="cs-CZ" sz="2800" dirty="0"/>
          </a:p>
          <a:p>
            <a:pPr>
              <a:buFontTx/>
              <a:buChar char="-"/>
            </a:pPr>
            <a:r>
              <a:rPr lang="cs-CZ" sz="2800" i="1" dirty="0"/>
              <a:t>individuální</a:t>
            </a:r>
            <a:r>
              <a:rPr lang="cs-CZ" sz="2800" dirty="0"/>
              <a:t> (mravní subjekt ve vztahu k sobě samému a k druhým) a </a:t>
            </a:r>
            <a:r>
              <a:rPr lang="cs-CZ" sz="2800" i="1" dirty="0"/>
              <a:t>sociální</a:t>
            </a:r>
            <a:r>
              <a:rPr lang="cs-CZ" sz="2800" dirty="0"/>
              <a:t> (život a praxe v rámci struktur, institucí, společnosti)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15814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Elementy etické reflexe.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268760"/>
            <a:ext cx="8280920" cy="4968552"/>
          </a:xfrm>
        </p:spPr>
        <p:txBody>
          <a:bodyPr>
            <a:noAutofit/>
          </a:bodyPr>
          <a:lstStyle/>
          <a:p>
            <a:pPr marL="216000">
              <a:spcBef>
                <a:spcPts val="0"/>
              </a:spcBef>
            </a:pPr>
            <a:r>
              <a:rPr lang="cs-CZ" sz="2400" b="1" dirty="0"/>
              <a:t>Morálka</a:t>
            </a:r>
            <a:r>
              <a:rPr lang="cs-CZ" sz="2400" dirty="0"/>
              <a:t>.</a:t>
            </a:r>
          </a:p>
          <a:p>
            <a:pPr marL="216000">
              <a:spcBef>
                <a:spcPts val="0"/>
              </a:spcBef>
            </a:pPr>
            <a:endParaRPr lang="cs-CZ" sz="2400" dirty="0"/>
          </a:p>
          <a:p>
            <a:pPr marL="21600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obsahově blízko řeckému </a:t>
            </a:r>
            <a:r>
              <a:rPr lang="cs-CZ" altLang="cs-CZ" sz="2400" dirty="0" err="1"/>
              <a:t>ethos</a:t>
            </a:r>
            <a:r>
              <a:rPr lang="cs-CZ" altLang="cs-CZ" sz="2400" dirty="0"/>
              <a:t>. Řecký výraz se přeložil do latiny pomocí slova </a:t>
            </a:r>
            <a:r>
              <a:rPr lang="cs-CZ" altLang="cs-CZ" sz="2400" i="1" dirty="0" err="1"/>
              <a:t>mos</a:t>
            </a:r>
            <a:r>
              <a:rPr lang="cs-CZ" altLang="cs-CZ" sz="2400" dirty="0"/>
              <a:t> a jeho plurálu </a:t>
            </a:r>
            <a:r>
              <a:rPr lang="cs-CZ" altLang="cs-CZ" sz="2400" i="1" dirty="0"/>
              <a:t>mores:</a:t>
            </a:r>
            <a:endParaRPr lang="cs-CZ" altLang="cs-CZ" sz="2400" dirty="0"/>
          </a:p>
          <a:p>
            <a:pPr marL="21600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i="1" dirty="0" err="1"/>
              <a:t>mos</a:t>
            </a:r>
            <a:r>
              <a:rPr lang="cs-CZ" altLang="cs-CZ" sz="2400" dirty="0"/>
              <a:t> znamenalo více tradiční chování předků, </a:t>
            </a:r>
          </a:p>
          <a:p>
            <a:pPr marL="21600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i="1" dirty="0"/>
              <a:t>mores</a:t>
            </a:r>
            <a:r>
              <a:rPr lang="cs-CZ" altLang="cs-CZ" sz="2400" dirty="0"/>
              <a:t> zase mravy a nemravy, společensky platný vzor jednání. </a:t>
            </a:r>
          </a:p>
          <a:p>
            <a:pPr marL="21600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Pojem morálka tak </a:t>
            </a:r>
            <a:r>
              <a:rPr lang="cs-CZ" altLang="cs-CZ" sz="2400" u="sng" dirty="0"/>
              <a:t>zahrnuje</a:t>
            </a:r>
            <a:r>
              <a:rPr lang="cs-CZ" altLang="cs-CZ" sz="2400" dirty="0"/>
              <a:t> celek příkazů, zákazů, zvyků a tradic společnosti, které jsou vzájemně uznané a ve společnosti všeobecně závazné.</a:t>
            </a:r>
          </a:p>
          <a:p>
            <a:pPr marL="21600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u="sng" dirty="0"/>
              <a:t>Atributy</a:t>
            </a:r>
            <a:r>
              <a:rPr lang="cs-CZ" altLang="cs-CZ" sz="2400" dirty="0"/>
              <a:t>: dějinně tradované (předávané), sociálně orientované, konvenčně utvářené a všeobecně uznané způsoby chování a normy společnosti. </a:t>
            </a:r>
          </a:p>
          <a:p>
            <a:pPr marL="21600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Nejedná se o statický útvar: morálka se v průběhu dějin mění. </a:t>
            </a:r>
            <a:endParaRPr lang="cs-CZ" sz="2400" dirty="0"/>
          </a:p>
          <a:p>
            <a:pPr marL="216000">
              <a:spcBef>
                <a:spcPts val="0"/>
              </a:spcBef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62779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Elementy etické reflexe.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Původ morálky</a:t>
            </a:r>
            <a:r>
              <a:rPr lang="cs-CZ" dirty="0"/>
              <a:t>:</a:t>
            </a:r>
          </a:p>
          <a:p>
            <a:endParaRPr lang="cs-CZ" dirty="0"/>
          </a:p>
          <a:p>
            <a:r>
              <a:rPr lang="cs-CZ" dirty="0"/>
              <a:t>1. náboženský přístup: odvozuje z nadpřirozena</a:t>
            </a:r>
          </a:p>
          <a:p>
            <a:r>
              <a:rPr lang="cs-CZ" dirty="0"/>
              <a:t>2. </a:t>
            </a:r>
            <a:r>
              <a:rPr lang="cs-CZ" dirty="0" err="1"/>
              <a:t>biologizující</a:t>
            </a:r>
            <a:r>
              <a:rPr lang="cs-CZ" dirty="0"/>
              <a:t>: považuje ji za evoluční pokračování pudů a instinktů člověka</a:t>
            </a:r>
          </a:p>
          <a:p>
            <a:r>
              <a:rPr lang="cs-CZ" dirty="0"/>
              <a:t>3. sociálně-historický: odmítá oba názory – morálka je kulturní způsob regulace chování / působí proti pudům a umožňuje společenskou kooperaci.</a:t>
            </a:r>
          </a:p>
        </p:txBody>
      </p:sp>
    </p:spTree>
    <p:extLst>
      <p:ext uri="{BB962C8B-B14F-4D97-AF65-F5344CB8AC3E}">
        <p14:creationId xmlns:p14="http://schemas.microsoft.com/office/powerpoint/2010/main" val="3479686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Elementy etické reflexe.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06144"/>
          </a:xfrm>
        </p:spPr>
        <p:txBody>
          <a:bodyPr>
            <a:normAutofit fontScale="92500"/>
          </a:bodyPr>
          <a:lstStyle/>
          <a:p>
            <a:r>
              <a:rPr lang="cs-CZ" sz="2800" b="1" dirty="0"/>
              <a:t>Moralita</a:t>
            </a:r>
            <a:r>
              <a:rPr lang="cs-CZ" sz="2800" dirty="0"/>
              <a:t>:</a:t>
            </a:r>
          </a:p>
          <a:p>
            <a:pPr marL="0" indent="0">
              <a:buNone/>
            </a:pPr>
            <a:r>
              <a:rPr lang="cs-CZ" sz="2800" dirty="0"/>
              <a:t>Výchozí otázka:</a:t>
            </a:r>
          </a:p>
          <a:p>
            <a:r>
              <a:rPr lang="cs-CZ" altLang="cs-CZ" sz="2800" i="1" dirty="0"/>
              <a:t>Proč by měl být člověk vůbec jednat morálně, a ne nemorálně?</a:t>
            </a:r>
            <a:r>
              <a:rPr lang="cs-CZ" altLang="cs-CZ" sz="2800" dirty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Etice jde o </a:t>
            </a:r>
            <a:r>
              <a:rPr lang="cs-CZ" altLang="cs-CZ" sz="2800" i="1" dirty="0"/>
              <a:t>odpověď s konečnou platností</a:t>
            </a:r>
            <a:r>
              <a:rPr lang="cs-CZ" altLang="cs-CZ" sz="2800" dirty="0"/>
              <a:t>, za níž už se nemůže smysluplným způsobem jít zpátky pomocí žádné další otázky.  A při této odpovědi se odvolává na to, co je bezpodmínečné (nepodmíněné), tedy čemuž už nepředchází nic jako jeho podmínka.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Jestliže nejsou </a:t>
            </a:r>
            <a:r>
              <a:rPr lang="cs-CZ" altLang="cs-CZ" sz="2800" i="1" dirty="0"/>
              <a:t>nadčasové zákony</a:t>
            </a:r>
            <a:r>
              <a:rPr lang="cs-CZ" altLang="cs-CZ" sz="2800" dirty="0"/>
              <a:t>, podle čeho má pak skupina nebo společnost rozhodovat, které hodnoty a normy zachovat, a které se již překonaly a je třeba je nahradit? Podle jakého měřítka se má takový individuální a kolektivní vývoj posuzovat?</a:t>
            </a:r>
          </a:p>
          <a:p>
            <a:pPr>
              <a:lnSpc>
                <a:spcPct val="90000"/>
              </a:lnSpc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231778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Elementy etické reflexe.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altLang="cs-CZ" dirty="0"/>
          </a:p>
          <a:p>
            <a:r>
              <a:rPr lang="cs-CZ" altLang="cs-CZ" sz="2800" dirty="0"/>
              <a:t>Pokud chce etika poskytnout dostatečné odůvodnění morálky, musí se odvolat na to, co je bezpodmínečné (nepodmíněné), co platí s konečnou platností, co zaručuje její normativní nárok.</a:t>
            </a:r>
          </a:p>
          <a:p>
            <a:r>
              <a:rPr lang="cs-CZ" altLang="cs-CZ" sz="2800" dirty="0"/>
              <a:t>Odpověď -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cs-CZ" altLang="cs-CZ" sz="2800" dirty="0"/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75486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Elementy etické reflexe.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/>
              <a:t>Soudy o morálkách potřebují vztažnou veličinu, a každá morálka potřebuje princip, na němž se zakládá: bázi, základ. A tento poslední důvod, který už nelze dále vztahovat k dalšímu důvodu, který je nepodmíněný, tento tedy princip každého morálního systému označuje etika </a:t>
            </a:r>
            <a:r>
              <a:rPr lang="cs-CZ" altLang="cs-CZ" sz="2800" i="1" dirty="0"/>
              <a:t>moralitou.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/>
              <a:t>Hovoří se proto o nejvyšším kritériu, o poslední praktické zásadě, kterou nelze odvozovat z nějaké všeobecné normy a která funguje jako kánon dedukce, odůvodnění, ospravedlnění a kritiky podřízených norem.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24755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Elementy etické reflexe.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75240" cy="5162128"/>
          </a:xfrm>
        </p:spPr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sz="2800" dirty="0"/>
              <a:t>Moralita - princip všech morálek, legitimuje morálku jako morální morálku.</a:t>
            </a:r>
          </a:p>
          <a:p>
            <a:pPr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Moralita znamená formální kvalitu konkrétních morálních norem. </a:t>
            </a:r>
          </a:p>
          <a:p>
            <a:r>
              <a:rPr lang="cs-CZ" altLang="cs-CZ" sz="2800" dirty="0"/>
              <a:t>Pojmy </a:t>
            </a:r>
            <a:r>
              <a:rPr lang="cs-CZ" altLang="cs-CZ" sz="2800" u="sng" dirty="0"/>
              <a:t>moralita a morálka </a:t>
            </a:r>
            <a:r>
              <a:rPr lang="cs-CZ" altLang="cs-CZ" sz="2800" dirty="0"/>
              <a:t>proto na sebe navzájem odkazují: morálka se může ospravedlnit jen s ohledem na princip morality tím, že prokáže své materiální normy jako výrazové formy bezpodmínečného nároku svobody, tak jako je princip morality při naplnění svého nároku odkázán na morálku, v níž se konkretizuje.</a:t>
            </a:r>
          </a:p>
          <a:p>
            <a:r>
              <a:rPr lang="cs-CZ" altLang="cs-CZ" sz="2800" dirty="0"/>
              <a:t>Každá morálka se musí nechat měřit (testovat) podle výše uvedeného měřítka. Platnou morálku, resp. morální pravidlo lze zpochybnit nebo negovat na základě morality.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6566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Elementy etické reflexe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dirty="0"/>
              <a:t>Mravnost</a:t>
            </a:r>
            <a:r>
              <a:rPr lang="cs-CZ" sz="2800" dirty="0"/>
              <a:t>.</a:t>
            </a:r>
          </a:p>
          <a:p>
            <a:endParaRPr lang="cs-CZ" sz="2800" dirty="0"/>
          </a:p>
          <a:p>
            <a:r>
              <a:rPr lang="cs-CZ" altLang="cs-CZ" sz="2800" dirty="0"/>
              <a:t>Mravnost je individuální postoj a zodpovědnost, který je zavázán bezpodmínečnému mravnímu nároku. </a:t>
            </a:r>
          </a:p>
          <a:p>
            <a:pPr>
              <a:lnSpc>
                <a:spcPct val="93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jedna věc je nárok morálky, druhou věcí je individuální nárok: zda pravidla morálky vyhovují a dostačují přesvědčení jedince; 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etika vyjadřuje tento individuální nárok pomocí pojmu mravnost;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mravnost 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cs-CZ" altLang="cs-CZ" sz="2800" dirty="0"/>
              <a:t> morálka. Každá morálka dostává ospravedlnění (oprávnění) nebo odmítnutí právě před bezpodmínečným nárokem mravnosti.</a:t>
            </a:r>
          </a:p>
        </p:txBody>
      </p:sp>
    </p:spTree>
    <p:extLst>
      <p:ext uri="{BB962C8B-B14F-4D97-AF65-F5344CB8AC3E}">
        <p14:creationId xmlns:p14="http://schemas.microsoft.com/office/powerpoint/2010/main" val="618052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Hlavní struktura: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2800" dirty="0"/>
          </a:p>
          <a:p>
            <a:r>
              <a:rPr lang="cs-CZ" sz="2800" dirty="0"/>
              <a:t>1. Úvodem</a:t>
            </a:r>
          </a:p>
          <a:p>
            <a:r>
              <a:rPr lang="cs-CZ" sz="2800" dirty="0"/>
              <a:t>2. Opakování – co je to etika?</a:t>
            </a:r>
          </a:p>
          <a:p>
            <a:r>
              <a:rPr lang="cs-CZ" sz="2800" dirty="0"/>
              <a:t>3. Elementy teologicko-etické reflexe</a:t>
            </a:r>
          </a:p>
          <a:p>
            <a:r>
              <a:rPr lang="cs-CZ" sz="2800" dirty="0"/>
              <a:t>4. Teologická etika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141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Elementy etické reflexe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3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dirty="0"/>
          </a:p>
          <a:p>
            <a:pPr>
              <a:lnSpc>
                <a:spcPct val="93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b="1" dirty="0"/>
              <a:t>Morálka</a:t>
            </a:r>
            <a:r>
              <a:rPr lang="cs-CZ" altLang="cs-CZ" dirty="0"/>
              <a:t> – </a:t>
            </a:r>
            <a:r>
              <a:rPr lang="cs-CZ" altLang="cs-CZ" i="1" dirty="0"/>
              <a:t>morální chování</a:t>
            </a:r>
            <a:r>
              <a:rPr lang="cs-CZ" altLang="cs-CZ" dirty="0"/>
              <a:t> jako konání nebo nekonání, které se orientuje podle společensky platných norem. 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b="1" dirty="0"/>
              <a:t>Mravnost</a:t>
            </a:r>
            <a:r>
              <a:rPr lang="cs-CZ" altLang="cs-CZ" i="1" dirty="0"/>
              <a:t> </a:t>
            </a:r>
            <a:r>
              <a:rPr lang="cs-CZ" altLang="cs-CZ" dirty="0"/>
              <a:t>–</a:t>
            </a:r>
            <a:r>
              <a:rPr lang="cs-CZ" altLang="cs-CZ" i="1" dirty="0"/>
              <a:t> mravní jednání</a:t>
            </a:r>
            <a:r>
              <a:rPr lang="cs-CZ" altLang="cs-CZ" dirty="0"/>
              <a:t> jako reflektované jednání, které jedinec chce a svobodně volí. 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Etická reflexe se vztahuje na obé.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1274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Elementy etické reflexe</a:t>
            </a:r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96" y="1916832"/>
            <a:ext cx="8708504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4852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Elementy etické reflexe.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Étos.</a:t>
            </a:r>
          </a:p>
          <a:p>
            <a:endParaRPr lang="cs-CZ" dirty="0"/>
          </a:p>
          <a:p>
            <a:pPr>
              <a:lnSpc>
                <a:spcPct val="93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Označuje spojení individuálních a společenských momentů;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Označuje celek (souhrn) morálního chování a jednání lidí ve společnostech a zahrnuje mravy, obyčeje, tradice, zvyklosti a přesvědčení o tom, co je a co není morální/mravní.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dirty="0"/>
          </a:p>
          <a:p>
            <a:r>
              <a:rPr lang="cs-CZ" altLang="cs-CZ" dirty="0"/>
              <a:t>Étos označuje způsoby života jedince nebo skupiny (povolání), které jsou utvářeny určitými základními postoji a určitou racionalitou.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28705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Elementy etické reflexe.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/>
              <a:t>Také se hovoří o étosu skupiny povolání (např. lékaře, sociálního pracovníka) – způsoby vytvořené určitými postoji a racionalitou (odborní a morální kompetence).</a:t>
            </a:r>
          </a:p>
          <a:p>
            <a:endParaRPr lang="cs-CZ" altLang="cs-CZ" dirty="0"/>
          </a:p>
          <a:p>
            <a:r>
              <a:rPr lang="cs-CZ" altLang="cs-CZ" dirty="0"/>
              <a:t>Étos sociálních pracovníků:</a:t>
            </a:r>
          </a:p>
          <a:p>
            <a:pPr marL="0" indent="0">
              <a:buNone/>
            </a:pPr>
            <a:r>
              <a:rPr lang="cs-CZ" altLang="cs-CZ" dirty="0"/>
              <a:t>- Mezinárodní etický kodex sociální práce (2004)</a:t>
            </a:r>
          </a:p>
          <a:p>
            <a:pPr marL="0" indent="0">
              <a:buNone/>
            </a:pPr>
            <a:r>
              <a:rPr lang="cs-CZ" altLang="cs-CZ" dirty="0"/>
              <a:t>- Etický kodex sociálních pracovníků ČR (2006)</a:t>
            </a:r>
          </a:p>
          <a:p>
            <a:pPr marL="0" indent="0">
              <a:buNone/>
            </a:pPr>
            <a:r>
              <a:rPr lang="cs-CZ" altLang="cs-CZ" dirty="0"/>
              <a:t>- Doporučení rady Evropy o sociálních pracovnících (2001)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54240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Elementy etické reflexe.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62128"/>
          </a:xfrm>
        </p:spPr>
        <p:txBody>
          <a:bodyPr>
            <a:normAutofit fontScale="85000" lnSpcReduction="10000"/>
          </a:bodyPr>
          <a:lstStyle/>
          <a:p>
            <a:r>
              <a:rPr lang="cs-CZ" sz="2800" b="1" dirty="0"/>
              <a:t>Morální kompetence.</a:t>
            </a:r>
          </a:p>
          <a:p>
            <a:endParaRPr lang="cs-CZ" sz="2800" dirty="0"/>
          </a:p>
          <a:p>
            <a:r>
              <a:rPr lang="cs-CZ" altLang="cs-CZ" sz="3000" dirty="0"/>
              <a:t>Morálně kompetentní je ten, kdo je schopen a připraven zodpovědět své jednání na základě sebeurčení jako směřované podle etických principů a postojů.</a:t>
            </a:r>
          </a:p>
          <a:p>
            <a:r>
              <a:rPr lang="cs-CZ" altLang="cs-CZ" sz="3000" dirty="0"/>
              <a:t>Morálně kompetentní je ten, kdo učinil moralitu principem své praxe.</a:t>
            </a:r>
          </a:p>
          <a:p>
            <a:r>
              <a:rPr lang="cs-CZ" sz="3000" dirty="0"/>
              <a:t>Jako morální se označí jednaní, jež vychází z morality, i když se v nějakém případě taková konkretizace dostane do konfliktu s normami nějaké platné morálky. Bude-li jednat morálně/mravně ze své morální kompetence, bude způsobilý doložit důvody svého konání/nekonání a hlavní důvod bude spočívat v moralitě.</a:t>
            </a:r>
          </a:p>
        </p:txBody>
      </p:sp>
    </p:spTree>
    <p:extLst>
      <p:ext uri="{BB962C8B-B14F-4D97-AF65-F5344CB8AC3E}">
        <p14:creationId xmlns:p14="http://schemas.microsoft.com/office/powerpoint/2010/main" val="8202131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Elementy etické reflexe.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k-SK" dirty="0"/>
          </a:p>
          <a:p>
            <a:r>
              <a:rPr lang="sk-SK" dirty="0"/>
              <a:t>Etika: vědecká disciplína praktické filosofie, která se systematicky a metodicky zabývá individuální a společnou lidskou praxí z hlediska morální kvality.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60750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4. Teologická etika.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Vztah mezi náboženstvím a etikou/morálkou:</a:t>
            </a:r>
          </a:p>
          <a:p>
            <a:endParaRPr lang="cs-CZ" dirty="0"/>
          </a:p>
          <a:p>
            <a:r>
              <a:rPr lang="cs-CZ" dirty="0"/>
              <a:t>- autonomní – etika je na náboženství nezávislá,  principy odvoditelné rozumem či zkušeností</a:t>
            </a:r>
          </a:p>
          <a:p>
            <a:r>
              <a:rPr lang="cs-CZ" dirty="0"/>
              <a:t>- heteronomní – morálka závisí na náboženských přesvědčeních, ne pouze na rozumu a zkušenosti</a:t>
            </a:r>
          </a:p>
          <a:p>
            <a:r>
              <a:rPr lang="cs-CZ" dirty="0"/>
              <a:t>- </a:t>
            </a:r>
            <a:r>
              <a:rPr lang="cs-CZ" dirty="0" err="1"/>
              <a:t>teonomní</a:t>
            </a:r>
            <a:r>
              <a:rPr lang="cs-CZ" dirty="0"/>
              <a:t> – morálka vychází se stejného zdroje jako náboženství.</a:t>
            </a:r>
          </a:p>
          <a:p>
            <a:endParaRPr lang="cs-CZ" dirty="0"/>
          </a:p>
          <a:p>
            <a:r>
              <a:rPr lang="cs-CZ" dirty="0"/>
              <a:t>Pozitiva?</a:t>
            </a:r>
          </a:p>
        </p:txBody>
      </p:sp>
    </p:spTree>
    <p:extLst>
      <p:ext uri="{BB962C8B-B14F-4D97-AF65-F5344CB8AC3E}">
        <p14:creationId xmlns:p14="http://schemas.microsoft.com/office/powerpoint/2010/main" val="32021944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Teologická etika.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5234136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Teologická etika = etika v horizontu křesťanské víry, spojuje etiku s horizontem křesťanské víry a křesťanského života. / E</a:t>
            </a:r>
            <a:r>
              <a:rPr lang="cs-CZ" sz="2800" dirty="0"/>
              <a:t>tická reflexe, která pracuje na základě křesťanského poselství a křesťanské biblicky založené víry. </a:t>
            </a:r>
          </a:p>
          <a:p>
            <a:pPr marL="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800" dirty="0"/>
          </a:p>
          <a:p>
            <a:pPr marL="0">
              <a:spcBef>
                <a:spcPts val="0"/>
              </a:spcBef>
            </a:pPr>
            <a:r>
              <a:rPr lang="cs-CZ" altLang="cs-CZ" sz="2800" dirty="0"/>
              <a:t>Teologická etika = vědecká reflexe morálně-mravního úsudku a jednání člověka v horizontu křesťanské víry, </a:t>
            </a:r>
            <a:r>
              <a:rPr lang="cs-CZ" sz="2800" dirty="0"/>
              <a:t>spojuje otázku smyslu jednání, mravního požadavku a základních podmínek vědecké reflexe s horizontem křesťanské víry a života.</a:t>
            </a:r>
            <a:endParaRPr lang="cs-CZ" altLang="cs-CZ" sz="2800" b="1" i="1" dirty="0"/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42572142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Teologická etika.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800" dirty="0"/>
          </a:p>
          <a:p>
            <a:pPr marL="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i="1" dirty="0"/>
              <a:t>Jaký specifický přínos má víra pro etickou reflexi? </a:t>
            </a:r>
          </a:p>
          <a:p>
            <a:pPr marL="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800" dirty="0"/>
          </a:p>
          <a:p>
            <a:pPr marL="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reprezentuje určitý pohled na člověka a svět;</a:t>
            </a:r>
          </a:p>
          <a:p>
            <a:pPr marL="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otevírá základní představu o tom, že a za jakých předpokladů se může lidský život vydařit (solidarita, pomoc slabým);</a:t>
            </a:r>
          </a:p>
          <a:p>
            <a:pPr marL="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je uskutečňováním života, které umožňuje kritiku individuálního jednání nebo kritiku struktur stávajících společenských poměrů (nasazení za spravedlnost);</a:t>
            </a:r>
          </a:p>
          <a:p>
            <a:pPr marL="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orientuje pohled na konkrétní morální problémy a motivuje ke kritickému úsudku a jednání.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24643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Teologická etika.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altLang="cs-CZ" b="1" dirty="0"/>
              <a:t>Proprium teologické etiky.</a:t>
            </a:r>
          </a:p>
          <a:p>
            <a:endParaRPr lang="cs-CZ" dirty="0"/>
          </a:p>
          <a:p>
            <a:pPr>
              <a:lnSpc>
                <a:spcPct val="93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vyznačuje se rozhodnutím pro osobu Ježíše Krista a pro </a:t>
            </a:r>
            <a:r>
              <a:rPr lang="cs-CZ" altLang="cs-CZ" i="1" dirty="0"/>
              <a:t>porozumění člověku</a:t>
            </a:r>
            <a:r>
              <a:rPr lang="cs-CZ" altLang="cs-CZ" dirty="0"/>
              <a:t>, které s tím jde ruku v ruce, a pro </a:t>
            </a:r>
            <a:r>
              <a:rPr lang="cs-CZ" altLang="cs-CZ" i="1" dirty="0"/>
              <a:t>specifický horizont smyslu</a:t>
            </a:r>
            <a:r>
              <a:rPr lang="cs-CZ" altLang="cs-CZ" dirty="0"/>
              <a:t>. Tyto oba momenty odlišují teologickou etiku od jiných etik.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křesťanské chápání člověka: víra, že jsou lidé Bohem stvořeni a milováni a že je volá k zodpovědnosti za jejich jednání. Tím se formulují dvě podstatné charakteristiky člověka: </a:t>
            </a:r>
            <a:r>
              <a:rPr lang="cs-CZ" altLang="cs-CZ" i="1" dirty="0"/>
              <a:t>rovnocennost </a:t>
            </a:r>
            <a:r>
              <a:rPr lang="cs-CZ" altLang="cs-CZ" dirty="0"/>
              <a:t>(rovnoprávnost) a </a:t>
            </a:r>
            <a:r>
              <a:rPr lang="cs-CZ" altLang="cs-CZ" i="1" dirty="0"/>
              <a:t>jedinečnost</a:t>
            </a:r>
            <a:r>
              <a:rPr lang="cs-CZ" alt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801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Úvodem.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3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dirty="0"/>
          </a:p>
          <a:p>
            <a:pPr>
              <a:lnSpc>
                <a:spcPct val="93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K čemu je etika vůbec?</a:t>
            </a:r>
          </a:p>
          <a:p>
            <a:pPr>
              <a:lnSpc>
                <a:spcPct val="93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K čemu je teologická etika, kromě toho, že za ní lze získat kredity?</a:t>
            </a:r>
          </a:p>
          <a:p>
            <a:pPr>
              <a:lnSpc>
                <a:spcPct val="93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Jaká je potřeba teologické etiky? Pro sociálního pracovníka?</a:t>
            </a:r>
          </a:p>
          <a:p>
            <a:pPr>
              <a:lnSpc>
                <a:spcPct val="93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dirty="0"/>
          </a:p>
          <a:p>
            <a:pPr>
              <a:lnSpc>
                <a:spcPct val="93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Co vlastně znamenají pojmy etika, morálka, mravnost, étos, teologická etika, moralita? 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Jaké úkoly, metody, předpoklady a cíle má teologická etika jako vědecká disciplína?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5499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Teologická etika.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3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b="1" dirty="0"/>
          </a:p>
          <a:p>
            <a:pPr marL="0" indent="0">
              <a:lnSpc>
                <a:spcPct val="93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b="1" dirty="0"/>
              <a:t>Proprium teologické etiky</a:t>
            </a:r>
            <a:r>
              <a:rPr lang="cs-CZ" altLang="cs-CZ" b="1" i="1" dirty="0"/>
              <a:t> </a:t>
            </a:r>
            <a:r>
              <a:rPr lang="cs-CZ" altLang="cs-CZ" dirty="0"/>
              <a:t>proto představuje:</a:t>
            </a:r>
          </a:p>
          <a:p>
            <a:pPr>
              <a:lnSpc>
                <a:spcPct val="93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dirty="0"/>
          </a:p>
          <a:p>
            <a:pPr marL="0" indent="0">
              <a:lnSpc>
                <a:spcPct val="9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rozhodnutí pro osobu Ježíše Krista jako rozhodnutí pro 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určité chápání člověka (rovnost, jedinečnost);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určitý horizont smyslu (Bůh volá jako stvořitel člověka k zodpovědnosti za tento svět).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21681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Teologická etika.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Rozvinutí propria</a:t>
            </a:r>
            <a:r>
              <a:rPr lang="cs-CZ" sz="2400" dirty="0"/>
              <a:t>:</a:t>
            </a:r>
          </a:p>
          <a:p>
            <a:endParaRPr lang="cs-CZ" sz="2400" dirty="0"/>
          </a:p>
          <a:p>
            <a:pPr>
              <a:lnSpc>
                <a:spcPct val="93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Každý člověk je sám o sobě originální a nenahraditelný, ale není povýšen nad ostatní. 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Z tohoto chápání člověka a zaslíbené spásy vyrůstají opce jednání, jako jsou: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solidarita člověka s člověkem, 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pomoc utlačovaným a slabým, 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ochrana lidské důstojnosti, 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zasazování se o spravedlnost, 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ochrana všeho živého a 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kritický odpor proti každé ideologii.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76516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Teologická etika.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Etické implikace víry:</a:t>
            </a:r>
          </a:p>
          <a:p>
            <a:r>
              <a:rPr lang="cs-CZ" dirty="0"/>
              <a:t>Rozdělení víry na systematické výpovědi a etické důsledky? </a:t>
            </a:r>
          </a:p>
          <a:p>
            <a:r>
              <a:rPr lang="cs-CZ" dirty="0"/>
              <a:t>Nehumánní křesťanská etika? </a:t>
            </a:r>
          </a:p>
          <a:p>
            <a:r>
              <a:rPr lang="cs-CZ" dirty="0"/>
              <a:t>Bůh lásky – kategorický imperativ lásky</a:t>
            </a:r>
          </a:p>
          <a:p>
            <a:r>
              <a:rPr lang="cs-CZ" dirty="0"/>
              <a:t>Boží etika paradigmatem lidské etiky</a:t>
            </a:r>
          </a:p>
        </p:txBody>
      </p:sp>
    </p:spTree>
    <p:extLst>
      <p:ext uri="{BB962C8B-B14F-4D97-AF65-F5344CB8AC3E}">
        <p14:creationId xmlns:p14="http://schemas.microsoft.com/office/powerpoint/2010/main" val="40360540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Teologická etika.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Význam křesťanské víry pro křesťanskou mravnost:</a:t>
            </a:r>
          </a:p>
          <a:p>
            <a:r>
              <a:rPr lang="cs-CZ" altLang="cs-CZ" dirty="0"/>
              <a:t>Ježíšovo poselství o Božím království jako měřítko křesťanského jednání.</a:t>
            </a:r>
          </a:p>
          <a:p>
            <a:r>
              <a:rPr lang="cs-CZ" altLang="cs-CZ" dirty="0"/>
              <a:t>Role Ježíšova působení pro mravní jednání.</a:t>
            </a:r>
          </a:p>
          <a:p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Role </a:t>
            </a:r>
            <a:r>
              <a:rPr lang="cs-CZ" dirty="0"/>
              <a:t>křesťanské víry v teologicko-etické reflexi:</a:t>
            </a:r>
          </a:p>
          <a:p>
            <a:r>
              <a:rPr lang="cs-CZ" dirty="0"/>
              <a:t>Motivovat k mravnímu jednání, </a:t>
            </a:r>
          </a:p>
          <a:p>
            <a:r>
              <a:rPr lang="cs-CZ" dirty="0"/>
              <a:t>orientovat ho a orientovat v něm </a:t>
            </a:r>
          </a:p>
          <a:p>
            <a:r>
              <a:rPr lang="cs-CZ" dirty="0"/>
              <a:t>a korigovat jej.</a:t>
            </a:r>
            <a:endParaRPr lang="cs-CZ" altLang="cs-CZ" dirty="0"/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63148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Teologická etika.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dirty="0"/>
              <a:t>Shrnutí:</a:t>
            </a:r>
          </a:p>
          <a:p>
            <a:endParaRPr lang="cs-CZ" sz="2800" dirty="0"/>
          </a:p>
          <a:p>
            <a:pPr algn="just">
              <a:lnSpc>
                <a:spcPct val="93000"/>
              </a:lnSpc>
              <a:tabLst>
                <a:tab pos="817563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altLang="cs-CZ" sz="2800" dirty="0"/>
              <a:t>TE reflektuje jednání za nároku víry (pod nárokem evangelia). Ten se konstituuje ne skrze specifické normativní směrnice, ale prostřednictvím rozhodnutí pro osobu Ježíše Krista.</a:t>
            </a:r>
          </a:p>
          <a:p>
            <a:pPr algn="just">
              <a:lnSpc>
                <a:spcPct val="93000"/>
              </a:lnSpc>
              <a:tabLst>
                <a:tab pos="817563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altLang="cs-CZ" sz="2800" dirty="0"/>
              <a:t>TE se ptá na dobrý život a správné jednání v perspektivě křesťanské víry a promýšlí důsledky pro tento život. Ty plynou z toho, že se otázka po jeho posledním cíli zodpovídá ve světle určité představy o lidském naplnění, a sice představy převzaté z biblického zjevení (</a:t>
            </a:r>
            <a:r>
              <a:rPr lang="cs-CZ" altLang="cs-CZ" sz="2800" dirty="0" err="1"/>
              <a:t>sebesdělení</a:t>
            </a:r>
            <a:r>
              <a:rPr lang="cs-CZ" altLang="cs-CZ" sz="2800" dirty="0"/>
              <a:t> Boha lidem lidským způsobem a lidmi hlásaným).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3929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Případné otázky, konzultace, dodatečné informace na </a:t>
            </a:r>
            <a:r>
              <a:rPr lang="cs-CZ" dirty="0">
                <a:hlinkClick r:id="rId3"/>
              </a:rPr>
              <a:t>sirka@jabok.cz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70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Úvodem.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Vyznačený přístup: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Kontext křesťanstva – společné kořeny (jiné duchovní tradice?)</a:t>
            </a:r>
          </a:p>
          <a:p>
            <a:r>
              <a:rPr lang="cs-CZ" dirty="0"/>
              <a:t>Střed – křesťanské poselství</a:t>
            </a:r>
          </a:p>
          <a:p>
            <a:r>
              <a:rPr lang="cs-CZ" dirty="0"/>
              <a:t>Vztah a rozdíly: teologická etika – křesťanská etika – morální učení církví – církevní etika – morální teologie – filosofická etika</a:t>
            </a:r>
          </a:p>
          <a:p>
            <a:r>
              <a:rPr lang="cs-CZ" dirty="0"/>
              <a:t>Jaká je role církve/církevního příslušenství? A víry?</a:t>
            </a:r>
          </a:p>
          <a:p>
            <a:r>
              <a:rPr lang="cs-CZ" dirty="0"/>
              <a:t>Hlavně, jak lze bez existenciální zkušenosti víry interpretovat biblické poselství a argumentovat/vést dialog v pluralitní společnosti?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781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Úvodem.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 zapamatování: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Etika </a:t>
            </a:r>
            <a:r>
              <a:rPr lang="cs-CZ" dirty="0">
                <a:cs typeface="Times New Roman" panose="02020603050405020304" pitchFamily="18" charset="0"/>
              </a:rPr>
              <a:t>≠ morálka nebo morální praxe</a:t>
            </a:r>
          </a:p>
          <a:p>
            <a:r>
              <a:rPr lang="cs-CZ" dirty="0">
                <a:cs typeface="Times New Roman" panose="02020603050405020304" pitchFamily="18" charset="0"/>
              </a:rPr>
              <a:t>Etika = teorie</a:t>
            </a:r>
          </a:p>
          <a:p>
            <a:r>
              <a:rPr lang="cs-CZ" dirty="0">
                <a:cs typeface="Times New Roman" panose="02020603050405020304" pitchFamily="18" charset="0"/>
              </a:rPr>
              <a:t>Lze totiž eticky argumentovat v prospěch zločinu (tj. konat nemorálně)</a:t>
            </a:r>
          </a:p>
          <a:p>
            <a:endParaRPr lang="cs-CZ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479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Úvodem.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cs typeface="Times New Roman" panose="02020603050405020304" pitchFamily="18" charset="0"/>
              </a:rPr>
              <a:t>Co je to </a:t>
            </a:r>
            <a:r>
              <a:rPr lang="cs-CZ" b="1" dirty="0">
                <a:cs typeface="Times New Roman" panose="02020603050405020304" pitchFamily="18" charset="0"/>
              </a:rPr>
              <a:t>interdisciplinární</a:t>
            </a:r>
            <a:r>
              <a:rPr lang="cs-CZ" dirty="0">
                <a:cs typeface="Times New Roman" panose="02020603050405020304" pitchFamily="18" charset="0"/>
              </a:rPr>
              <a:t> charakter etiky?</a:t>
            </a:r>
          </a:p>
          <a:p>
            <a:pPr marL="0" indent="0">
              <a:buNone/>
            </a:pPr>
            <a:endParaRPr lang="cs-CZ" dirty="0">
              <a:cs typeface="Times New Roman" panose="02020603050405020304" pitchFamily="18" charset="0"/>
            </a:endParaRPr>
          </a:p>
          <a:p>
            <a:r>
              <a:rPr lang="cs-CZ" dirty="0">
                <a:cs typeface="Times New Roman" panose="02020603050405020304" pitchFamily="18" charset="0"/>
              </a:rPr>
              <a:t>Při zkoumání morálky využívá poznatky z jiných vědních oborů: </a:t>
            </a:r>
          </a:p>
          <a:p>
            <a:r>
              <a:rPr lang="cs-CZ" dirty="0">
                <a:cs typeface="Times New Roman" panose="02020603050405020304" pitchFamily="18" charset="0"/>
              </a:rPr>
              <a:t>sociální etika využívá poznatky historie, kulturní antropologie, sociologie, sociální filosofie; </a:t>
            </a:r>
          </a:p>
          <a:p>
            <a:r>
              <a:rPr lang="cs-CZ" dirty="0">
                <a:cs typeface="Times New Roman" panose="02020603050405020304" pitchFamily="18" charset="0"/>
              </a:rPr>
              <a:t>individuální etika využívá poznatky psychologie, sociologie, pedagogiky, antropologie.</a:t>
            </a:r>
          </a:p>
          <a:p>
            <a:r>
              <a:rPr lang="cs-CZ" dirty="0">
                <a:cs typeface="Times New Roman" panose="02020603050405020304" pitchFamily="18" charset="0"/>
              </a:rPr>
              <a:t>Jenom multidisciplinární přístup umožňuje důstojné utváření lidské praxe.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2213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2. Co je etika?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i="1" dirty="0"/>
              <a:t>Předmět</a:t>
            </a:r>
            <a:r>
              <a:rPr lang="cs-CZ" b="1" dirty="0"/>
              <a:t> etiky </a:t>
            </a:r>
            <a:r>
              <a:rPr lang="cs-CZ" dirty="0"/>
              <a:t>– morální jednání (jednání, u nějž uplatňuji nárok na morální kvalitu)</a:t>
            </a:r>
          </a:p>
          <a:p>
            <a:r>
              <a:rPr lang="cs-CZ" dirty="0"/>
              <a:t>Etika se dotazuje na </a:t>
            </a:r>
            <a:r>
              <a:rPr lang="cs-CZ" i="1" dirty="0"/>
              <a:t>faktory</a:t>
            </a:r>
            <a:r>
              <a:rPr lang="cs-CZ" dirty="0"/>
              <a:t>, které dovolují lidské jednání označit za morální nebo mravně dobré. </a:t>
            </a:r>
          </a:p>
          <a:p>
            <a:r>
              <a:rPr lang="cs-CZ" dirty="0"/>
              <a:t>Etika přezkoumává </a:t>
            </a:r>
            <a:r>
              <a:rPr lang="cs-CZ" i="1" dirty="0"/>
              <a:t>legitimitu</a:t>
            </a:r>
            <a:r>
              <a:rPr lang="cs-CZ" dirty="0"/>
              <a:t> nároků na morální platnost.</a:t>
            </a:r>
          </a:p>
          <a:p>
            <a:r>
              <a:rPr lang="cs-CZ" dirty="0"/>
              <a:t>Výstup etické reflexe </a:t>
            </a:r>
            <a:r>
              <a:rPr lang="cs-CZ" b="1" dirty="0"/>
              <a:t>ne</a:t>
            </a:r>
            <a:r>
              <a:rPr lang="cs-CZ" dirty="0"/>
              <a:t>stanovuje, které cíle jsou morálně dobré, ale nabízí </a:t>
            </a:r>
            <a:r>
              <a:rPr lang="cs-CZ" i="1" dirty="0"/>
              <a:t>kritéria,</a:t>
            </a:r>
            <a:r>
              <a:rPr lang="cs-CZ" dirty="0"/>
              <a:t> na základě kterých to lze posoudit.</a:t>
            </a:r>
          </a:p>
          <a:p>
            <a:r>
              <a:rPr lang="cs-CZ" dirty="0"/>
              <a:t>Etika neříká, </a:t>
            </a:r>
            <a:r>
              <a:rPr lang="cs-CZ" u="sng" dirty="0"/>
              <a:t>co</a:t>
            </a:r>
            <a:r>
              <a:rPr lang="cs-CZ" dirty="0"/>
              <a:t> je dobré v konkrétní situaci, ale ukazuje, </a:t>
            </a:r>
            <a:r>
              <a:rPr lang="cs-CZ" u="sng" dirty="0"/>
              <a:t>jak</a:t>
            </a:r>
            <a:r>
              <a:rPr lang="cs-CZ" dirty="0"/>
              <a:t> to posoudit.</a:t>
            </a:r>
          </a:p>
          <a:p>
            <a:r>
              <a:rPr lang="cs-CZ" dirty="0"/>
              <a:t>Předmět etiky – morální jednání a hodnocení jednání.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016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etika?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3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dirty="0"/>
          </a:p>
          <a:p>
            <a:pPr>
              <a:lnSpc>
                <a:spcPct val="93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výrazy se slovním kmenem „</a:t>
            </a:r>
            <a:r>
              <a:rPr lang="cs-CZ" altLang="cs-CZ" dirty="0" err="1"/>
              <a:t>eth</a:t>
            </a:r>
            <a:r>
              <a:rPr lang="cs-CZ" altLang="cs-CZ" dirty="0"/>
              <a:t>“ (</a:t>
            </a:r>
            <a:r>
              <a:rPr lang="cs-CZ" altLang="cs-CZ" dirty="0" err="1"/>
              <a:t>έθ</a:t>
            </a:r>
            <a:r>
              <a:rPr lang="cs-CZ" altLang="cs-CZ" dirty="0"/>
              <a:t>-) pocházejí z řečtiny;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druhá skupina pojmů se opírá o latinské „</a:t>
            </a:r>
            <a:r>
              <a:rPr lang="cs-CZ" altLang="cs-CZ" dirty="0" err="1"/>
              <a:t>mos</a:t>
            </a:r>
            <a:r>
              <a:rPr lang="cs-CZ" altLang="cs-CZ" dirty="0"/>
              <a:t>“;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centrální pojem </a:t>
            </a:r>
            <a:r>
              <a:rPr lang="cs-CZ" altLang="cs-CZ" i="1" dirty="0"/>
              <a:t>etika</a:t>
            </a:r>
            <a:r>
              <a:rPr lang="cs-CZ" altLang="cs-CZ" dirty="0"/>
              <a:t> pochází od Aristotela. Ten se opírá o dvě slova řečtiny: </a:t>
            </a:r>
            <a:r>
              <a:rPr lang="cs-CZ" altLang="cs-CZ" dirty="0" err="1"/>
              <a:t>έθος</a:t>
            </a:r>
            <a:r>
              <a:rPr lang="cs-CZ" altLang="cs-CZ" dirty="0"/>
              <a:t> (</a:t>
            </a:r>
            <a:r>
              <a:rPr lang="cs-CZ" altLang="cs-CZ" b="1" dirty="0" err="1"/>
              <a:t>e</a:t>
            </a:r>
            <a:r>
              <a:rPr lang="cs-CZ" altLang="cs-CZ" dirty="0" err="1"/>
              <a:t>thos</a:t>
            </a:r>
            <a:r>
              <a:rPr lang="cs-CZ" altLang="cs-CZ" dirty="0"/>
              <a:t>) a </a:t>
            </a:r>
            <a:r>
              <a:rPr lang="cs-CZ" altLang="cs-CZ" dirty="0" err="1"/>
              <a:t>ήθος</a:t>
            </a:r>
            <a:r>
              <a:rPr lang="cs-CZ" altLang="cs-CZ" dirty="0"/>
              <a:t> (</a:t>
            </a:r>
            <a:r>
              <a:rPr lang="cs-CZ" altLang="cs-CZ" b="1" dirty="0" err="1"/>
              <a:t>é</a:t>
            </a:r>
            <a:r>
              <a:rPr lang="cs-CZ" altLang="cs-CZ" dirty="0" err="1"/>
              <a:t>thos</a:t>
            </a:r>
            <a:r>
              <a:rPr lang="cs-CZ" altLang="cs-CZ" dirty="0"/>
              <a:t>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378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etika?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E</a:t>
            </a:r>
            <a:r>
              <a:rPr lang="cs-CZ" dirty="0"/>
              <a:t>THOS</a:t>
            </a:r>
          </a:p>
          <a:p>
            <a:r>
              <a:rPr lang="cs-CZ" altLang="cs-CZ" dirty="0"/>
              <a:t>zvyk, přizpůsobení, cvičení nebo obyčej; znamená kolektivní přesvědčení a způsoby jednání skupiny nebo společnosti;</a:t>
            </a:r>
          </a:p>
          <a:p>
            <a:endParaRPr lang="cs-CZ" dirty="0"/>
          </a:p>
          <a:p>
            <a:r>
              <a:rPr lang="cs-CZ" b="1" dirty="0"/>
              <a:t>É</a:t>
            </a:r>
            <a:r>
              <a:rPr lang="cs-CZ" dirty="0"/>
              <a:t>THOS</a:t>
            </a:r>
          </a:p>
          <a:p>
            <a:r>
              <a:rPr lang="cs-CZ" altLang="cs-CZ" dirty="0"/>
              <a:t>bydliště, navyklý způsob jednání; označuje proto osobní postoj k životu, vědomě žitý základní postoj jedince nebo skupiny, individuální základní postoj člověka, jeho mravní stanovisko (hledisko), podle něhož se snaží vědomě vést svůj život.</a:t>
            </a:r>
          </a:p>
          <a:p>
            <a:endParaRPr lang="cs-CZ" dirty="0"/>
          </a:p>
          <a:p>
            <a:r>
              <a:rPr lang="cs-CZ" altLang="cs-CZ" dirty="0"/>
              <a:t>Etika = reflektuje společenské chování i individuální jednání a úsudky lidí z perspektivy toho, co je správné.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7472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1611</Words>
  <Application>Microsoft Office PowerPoint</Application>
  <PresentationFormat>Předvádění na obrazovce (4:3)</PresentationFormat>
  <Paragraphs>223</Paragraphs>
  <Slides>35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2" baseType="lpstr">
      <vt:lpstr>Bookman Old Style</vt:lpstr>
      <vt:lpstr>Calibri</vt:lpstr>
      <vt:lpstr>Gill Sans MT</vt:lpstr>
      <vt:lpstr>Times New Roman</vt:lpstr>
      <vt:lpstr>Wingdings</vt:lpstr>
      <vt:lpstr>Wingdings 3</vt:lpstr>
      <vt:lpstr>Původ</vt:lpstr>
      <vt:lpstr>Teologická etika: úvod do disciplíny, pojmy, vymezení oblasti </vt:lpstr>
      <vt:lpstr>Hlavní struktura:</vt:lpstr>
      <vt:lpstr>1. Úvodem.</vt:lpstr>
      <vt:lpstr>Úvodem.</vt:lpstr>
      <vt:lpstr>Úvodem.</vt:lpstr>
      <vt:lpstr>Úvodem.</vt:lpstr>
      <vt:lpstr>2. Co je etika?</vt:lpstr>
      <vt:lpstr>Co je etika?</vt:lpstr>
      <vt:lpstr>Co je etika?</vt:lpstr>
      <vt:lpstr>Co je etika?</vt:lpstr>
      <vt:lpstr>Co je etika?</vt:lpstr>
      <vt:lpstr>Co je etika?</vt:lpstr>
      <vt:lpstr>3. Elementy etické reflexe.</vt:lpstr>
      <vt:lpstr>Elementy etické reflexe.</vt:lpstr>
      <vt:lpstr>Elementy etické reflexe.</vt:lpstr>
      <vt:lpstr>Elementy etické reflexe.</vt:lpstr>
      <vt:lpstr>Elementy etické reflexe.</vt:lpstr>
      <vt:lpstr>Elementy etické reflexe.</vt:lpstr>
      <vt:lpstr>Elementy etické reflexe</vt:lpstr>
      <vt:lpstr>Elementy etické reflexe</vt:lpstr>
      <vt:lpstr>Elementy etické reflexe</vt:lpstr>
      <vt:lpstr>Elementy etické reflexe.</vt:lpstr>
      <vt:lpstr>Elementy etické reflexe.</vt:lpstr>
      <vt:lpstr>Elementy etické reflexe.</vt:lpstr>
      <vt:lpstr>Elementy etické reflexe.</vt:lpstr>
      <vt:lpstr>4. Teologická etika.</vt:lpstr>
      <vt:lpstr>Teologická etika.</vt:lpstr>
      <vt:lpstr>Teologická etika.</vt:lpstr>
      <vt:lpstr>Teologická etika.</vt:lpstr>
      <vt:lpstr>Teologická etika.</vt:lpstr>
      <vt:lpstr>Teologická etika.</vt:lpstr>
      <vt:lpstr>Teologická etika.</vt:lpstr>
      <vt:lpstr>Teologická etika.</vt:lpstr>
      <vt:lpstr>Teologická etika.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2015-11-22T16:03:58Z</dcterms:created>
  <dcterms:modified xsi:type="dcterms:W3CDTF">2018-09-03T21:32:47Z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