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2" r:id="rId2"/>
  </p:sldMasterIdLst>
  <p:notesMasterIdLst>
    <p:notesMasterId r:id="rId55"/>
  </p:notesMasterIdLst>
  <p:sldIdLst>
    <p:sldId id="256" r:id="rId3"/>
    <p:sldId id="267" r:id="rId4"/>
    <p:sldId id="269" r:id="rId5"/>
    <p:sldId id="307" r:id="rId6"/>
    <p:sldId id="308" r:id="rId7"/>
    <p:sldId id="306" r:id="rId8"/>
    <p:sldId id="268" r:id="rId9"/>
    <p:sldId id="301" r:id="rId10"/>
    <p:sldId id="288" r:id="rId11"/>
    <p:sldId id="271" r:id="rId12"/>
    <p:sldId id="302" r:id="rId13"/>
    <p:sldId id="303" r:id="rId14"/>
    <p:sldId id="304" r:id="rId15"/>
    <p:sldId id="305" r:id="rId16"/>
    <p:sldId id="270" r:id="rId17"/>
    <p:sldId id="309" r:id="rId18"/>
    <p:sldId id="310" r:id="rId19"/>
    <p:sldId id="311" r:id="rId20"/>
    <p:sldId id="314" r:id="rId21"/>
    <p:sldId id="312" r:id="rId22"/>
    <p:sldId id="316" r:id="rId23"/>
    <p:sldId id="317" r:id="rId24"/>
    <p:sldId id="315" r:id="rId25"/>
    <p:sldId id="318" r:id="rId26"/>
    <p:sldId id="319" r:id="rId27"/>
    <p:sldId id="272" r:id="rId28"/>
    <p:sldId id="273" r:id="rId29"/>
    <p:sldId id="274" r:id="rId30"/>
    <p:sldId id="276" r:id="rId31"/>
    <p:sldId id="277" r:id="rId32"/>
    <p:sldId id="281" r:id="rId33"/>
    <p:sldId id="278" r:id="rId34"/>
    <p:sldId id="279" r:id="rId35"/>
    <p:sldId id="280" r:id="rId36"/>
    <p:sldId id="282" r:id="rId37"/>
    <p:sldId id="283" r:id="rId38"/>
    <p:sldId id="275" r:id="rId39"/>
    <p:sldId id="284" r:id="rId40"/>
    <p:sldId id="285" r:id="rId41"/>
    <p:sldId id="286" r:id="rId42"/>
    <p:sldId id="287" r:id="rId43"/>
    <p:sldId id="290" r:id="rId44"/>
    <p:sldId id="296" r:id="rId45"/>
    <p:sldId id="297" r:id="rId46"/>
    <p:sldId id="298" r:id="rId47"/>
    <p:sldId id="299" r:id="rId48"/>
    <p:sldId id="289" r:id="rId49"/>
    <p:sldId id="292" r:id="rId50"/>
    <p:sldId id="293" r:id="rId51"/>
    <p:sldId id="300" r:id="rId52"/>
    <p:sldId id="294" r:id="rId53"/>
    <p:sldId id="266" r:id="rId54"/>
  </p:sldIdLst>
  <p:sldSz cx="9144000" cy="6858000" type="screen4x3"/>
  <p:notesSz cx="6797675" cy="9926638"/>
  <p:defaultTextStyle>
    <a:defPPr>
      <a:defRPr lang="en-US"/>
    </a:defPPr>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7A3D840D-A647-4707-8A4D-81573DA2FFA5}">
          <p14:sldIdLst>
            <p14:sldId id="256"/>
            <p14:sldId id="267"/>
            <p14:sldId id="269"/>
            <p14:sldId id="307"/>
            <p14:sldId id="308"/>
            <p14:sldId id="306"/>
            <p14:sldId id="268"/>
            <p14:sldId id="301"/>
            <p14:sldId id="288"/>
            <p14:sldId id="271"/>
            <p14:sldId id="302"/>
            <p14:sldId id="303"/>
            <p14:sldId id="304"/>
            <p14:sldId id="305"/>
            <p14:sldId id="270"/>
            <p14:sldId id="309"/>
            <p14:sldId id="310"/>
            <p14:sldId id="311"/>
            <p14:sldId id="314"/>
            <p14:sldId id="312"/>
            <p14:sldId id="316"/>
            <p14:sldId id="317"/>
            <p14:sldId id="315"/>
            <p14:sldId id="318"/>
            <p14:sldId id="319"/>
            <p14:sldId id="272"/>
            <p14:sldId id="273"/>
            <p14:sldId id="274"/>
            <p14:sldId id="276"/>
            <p14:sldId id="277"/>
            <p14:sldId id="281"/>
            <p14:sldId id="278"/>
            <p14:sldId id="279"/>
            <p14:sldId id="280"/>
            <p14:sldId id="282"/>
            <p14:sldId id="283"/>
            <p14:sldId id="275"/>
            <p14:sldId id="284"/>
            <p14:sldId id="285"/>
            <p14:sldId id="286"/>
            <p14:sldId id="287"/>
            <p14:sldId id="290"/>
            <p14:sldId id="296"/>
            <p14:sldId id="297"/>
            <p14:sldId id="298"/>
            <p14:sldId id="299"/>
            <p14:sldId id="289"/>
            <p14:sldId id="292"/>
            <p14:sldId id="293"/>
            <p14:sldId id="300"/>
            <p14:sldId id="294"/>
          </p14:sldIdLst>
        </p14:section>
        <p14:section name="Oddíl bez názvu" id="{1E33ECAF-0E81-472B-B84F-EFDABC2C6A2D}">
          <p14:sldIdLst>
            <p14:sldId id="26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21" autoAdjust="0"/>
    <p:restoredTop sz="94599" autoAdjust="0"/>
  </p:normalViewPr>
  <p:slideViewPr>
    <p:cSldViewPr>
      <p:cViewPr varScale="1">
        <p:scale>
          <a:sx n="72" d="100"/>
          <a:sy n="72" d="100"/>
        </p:scale>
        <p:origin x="136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commentAuthors" Target="commentAuthor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rtlCol="0"/>
          <a:lstStyle>
            <a:lvl1pPr algn="l">
              <a:defRPr sz="1200"/>
            </a:lvl1pPr>
          </a:lstStyle>
          <a:p>
            <a:endParaRPr lang="en-US" dirty="0"/>
          </a:p>
        </p:txBody>
      </p:sp>
      <p:sp>
        <p:nvSpPr>
          <p:cNvPr id="3" name="Date Placeholder 2"/>
          <p:cNvSpPr>
            <a:spLocks noGrp="1"/>
          </p:cNvSpPr>
          <p:nvPr>
            <p:ph type="dt" idx="1"/>
          </p:nvPr>
        </p:nvSpPr>
        <p:spPr>
          <a:xfrm>
            <a:off x="3850443" y="0"/>
            <a:ext cx="2945659" cy="496332"/>
          </a:xfrm>
          <a:prstGeom prst="rect">
            <a:avLst/>
          </a:prstGeom>
        </p:spPr>
        <p:txBody>
          <a:bodyPr vert="horz" rtlCol="0"/>
          <a:lstStyle>
            <a:lvl1pPr algn="r">
              <a:defRPr sz="1200"/>
            </a:lvl1pPr>
          </a:lstStyle>
          <a:p>
            <a:fld id="{888A7752-73DE-404C-BA6F-63DEF987950B}" type="datetimeFigureOut">
              <a:rPr lang="en-US" smtClean="0"/>
              <a:pPr/>
              <a:t>11/26/2018</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rtlCol="0" anchor="ctr"/>
          <a:lstStyle/>
          <a:p>
            <a:endParaRPr lang="en-US"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rtlCol="0" anchor="b"/>
          <a:lstStyle>
            <a:lvl1pPr algn="r">
              <a:defRPr sz="1200"/>
            </a:lvl1pPr>
          </a:lstStyle>
          <a:p>
            <a:fld id="{AEC00428-765A-4708-ADE2-3AAB557AF17C}" type="slidenum">
              <a:rPr lang="en-US" smtClean="0"/>
              <a:pPr/>
              <a:t>‹#›</a:t>
            </a:fld>
            <a:endParaRPr lang="en-US" dirty="0"/>
          </a:p>
        </p:txBody>
      </p:sp>
    </p:spTree>
    <p:extLst>
      <p:ext uri="{BB962C8B-B14F-4D97-AF65-F5344CB8AC3E}">
        <p14:creationId xmlns:p14="http://schemas.microsoft.com/office/powerpoint/2010/main" val="221765074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AEC00428-765A-4708-ADE2-3AAB557AF17C}" type="slidenum">
              <a:rPr lang="en-US" smtClean="0"/>
              <a:pPr/>
              <a:t>1</a:t>
            </a:fld>
            <a:endParaRPr lang="en-US"/>
          </a:p>
        </p:txBody>
      </p:sp>
    </p:spTree>
    <p:extLst>
      <p:ext uri="{BB962C8B-B14F-4D97-AF65-F5344CB8AC3E}">
        <p14:creationId xmlns:p14="http://schemas.microsoft.com/office/powerpoint/2010/main" val="576042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noProof="0" dirty="0"/>
          </a:p>
        </p:txBody>
      </p:sp>
      <p:sp>
        <p:nvSpPr>
          <p:cNvPr id="4" name="Slide Number Placeholder 3"/>
          <p:cNvSpPr>
            <a:spLocks noGrp="1"/>
          </p:cNvSpPr>
          <p:nvPr>
            <p:ph type="sldNum" sz="quarter" idx="10"/>
          </p:nvPr>
        </p:nvSpPr>
        <p:spPr/>
        <p:txBody>
          <a:bodyPr/>
          <a:lstStyle/>
          <a:p>
            <a:fld id="{AEC00428-765A-4708-ADE2-3AAB557AF17C}" type="slidenum">
              <a:rPr lang="en-US" smtClean="0"/>
              <a:pPr/>
              <a:t>52</a:t>
            </a:fld>
            <a:endParaRPr lang="en-US" dirty="0"/>
          </a:p>
        </p:txBody>
      </p:sp>
    </p:spTree>
    <p:extLst>
      <p:ext uri="{BB962C8B-B14F-4D97-AF65-F5344CB8AC3E}">
        <p14:creationId xmlns:p14="http://schemas.microsoft.com/office/powerpoint/2010/main" val="1216940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2"/>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lang="cs-CZ"/>
              <a:t>Kliknutím lze upravit styl.</a:t>
            </a:r>
            <a:endParaRPr lang="en-US" dirty="0"/>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lt"/>
                <a:cs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Kliknutím lze upravit styl předlohy.</a:t>
            </a:r>
            <a:endParaRPr lang="en-US" dirty="0"/>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A8B8E7D2-F905-46E3-BDD3-0258335A3216}" type="datetime1">
              <a:rPr lang="en-US" smtClean="0"/>
              <a:pPr/>
              <a:t>11/26/2018</a:t>
            </a:fld>
            <a:endParaRPr lang="en-US" sz="1600"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D4B5ADC2-7248-4799-8E52-477E151C3EE9}" type="slidenum">
              <a:rPr lang="en-US" smtClean="0"/>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33938BEC-55E3-4F9D-B5C5-76D23951C04A}" type="datetime1">
              <a:rPr lang="en-US" smtClean="0"/>
              <a:pPr/>
              <a:t>11/26/2018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3938BEC-55E3-4F9D-B5C5-76D23951C04A}" type="datetime1">
              <a:rPr lang="en-US" smtClean="0"/>
              <a:pPr/>
              <a:t>11/26/2018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8" name="Shap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4" name="Date Placeholder 3"/>
          <p:cNvSpPr>
            <a:spLocks noGrp="1"/>
          </p:cNvSpPr>
          <p:nvPr>
            <p:ph type="dt" sz="half" idx="10"/>
          </p:nvPr>
        </p:nvSpPr>
        <p:spPr/>
        <p:txBody>
          <a:bodyPr/>
          <a:lstStyle/>
          <a:p>
            <a:fld id="{33938BEC-55E3-4F9D-B5C5-76D23951C04A}" type="datetime1">
              <a:rPr lang="en-US" smtClean="0"/>
              <a:pPr/>
              <a:t>11/26/2018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lang="cs-CZ"/>
              <a:t>Kliknutím lze upravit styl.</a:t>
            </a:r>
            <a:endParaRPr lang="en-US" dirty="0"/>
          </a:p>
        </p:txBody>
      </p:sp>
      <p:sp>
        <p:nvSpPr>
          <p:cNvPr id="3" name="Text Placeholder 2"/>
          <p:cNvSpPr>
            <a:spLocks noGrp="1"/>
          </p:cNvSpPr>
          <p:nvPr>
            <p:ph type="body" idx="1"/>
          </p:nvPr>
        </p:nvSpPr>
        <p:spPr>
          <a:xfrm>
            <a:off x="1295400" y="4267200"/>
            <a:ext cx="6781800" cy="1143000"/>
          </a:xfrm>
        </p:spPr>
        <p:txBody>
          <a:bodyPr anchor="t" anchorCtr="0"/>
          <a:lstStyle>
            <a:lvl1pPr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Kliknutím lze upravit styly předlohy textu.</a:t>
            </a:r>
          </a:p>
        </p:txBody>
      </p:sp>
      <p:sp>
        <p:nvSpPr>
          <p:cNvPr id="4" name="Date Placeholder 3"/>
          <p:cNvSpPr>
            <a:spLocks noGrp="1"/>
          </p:cNvSpPr>
          <p:nvPr>
            <p:ph type="dt" sz="half" idx="10"/>
          </p:nvPr>
        </p:nvSpPr>
        <p:spPr>
          <a:xfrm>
            <a:off x="6400800" y="6355080"/>
            <a:ext cx="2286000" cy="365760"/>
          </a:xfrm>
        </p:spPr>
        <p:txBody>
          <a:bodyPr/>
          <a:lstStyle/>
          <a:p>
            <a:fld id="{2FB568A0-62B0-4129-95C4-7270BF844D61}" type="datetime1">
              <a:rPr lang="en-US" smtClean="0"/>
              <a:pPr/>
              <a:t>11/26/2018</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147C1B20-DEF4-46E3-B77F-0FB6B8193D90}"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cs-CZ"/>
              <a:t>Kliknutím lze upravit styl.</a:t>
            </a:r>
            <a:endParaRPr lang="en-US"/>
          </a:p>
        </p:txBody>
      </p:sp>
      <p:sp>
        <p:nvSpPr>
          <p:cNvPr id="5" name="Date Placeholder 4"/>
          <p:cNvSpPr>
            <a:spLocks noGrp="1"/>
          </p:cNvSpPr>
          <p:nvPr>
            <p:ph type="dt" sz="half" idx="10"/>
          </p:nvPr>
        </p:nvSpPr>
        <p:spPr/>
        <p:txBody>
          <a:bodyPr/>
          <a:lstStyle/>
          <a:p>
            <a:fld id="{A1D7F31A-E594-408B-8114-4F8438303DA3}" type="datetime1">
              <a:rPr lang="en-US" smtClean="0"/>
              <a:pPr/>
              <a:t>11/26/2018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7C1B20-DEF4-46E3-B77F-0FB6B8193D90}"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Content Placeholder 10"/>
          <p:cNvSpPr>
            <a:spLocks noGrp="1"/>
          </p:cNvSpPr>
          <p:nvPr>
            <p:ph sz="quarter" idx="2"/>
          </p:nvPr>
        </p:nvSpPr>
        <p:spPr>
          <a:xfrm>
            <a:off x="4632198" y="1216152"/>
            <a:ext cx="4041648" cy="493776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7" name="Date Placeholder 6"/>
          <p:cNvSpPr>
            <a:spLocks noGrp="1"/>
          </p:cNvSpPr>
          <p:nvPr>
            <p:ph type="dt" sz="half" idx="10"/>
          </p:nvPr>
        </p:nvSpPr>
        <p:spPr/>
        <p:txBody>
          <a:bodyPr/>
          <a:lstStyle/>
          <a:p>
            <a:fld id="{AD978398-2A5A-4309-94C2-82E465C1DCF8}" type="datetime1">
              <a:rPr lang="en-US" smtClean="0"/>
              <a:pPr/>
              <a:t>11/26/2018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47C1B20-DEF4-46E3-B77F-0FB6B8193D90}"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33938BEC-55E3-4F9D-B5C5-76D23951C04A}" type="datetime1">
              <a:rPr lang="en-US" smtClean="0"/>
              <a:pPr/>
              <a:t>11/26/2018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6" name="Shap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8B58F6-778A-46C2-BFC0-8FD9B04A99E8}" type="datetime1">
              <a:rPr lang="en-US" smtClean="0"/>
              <a:pPr/>
              <a:t>11/26/2018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47C1B20-DEF4-46E3-B77F-0FB6B8193D90}"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6" name="Shap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lt"/>
                <a:cs typeface="+mn-lt"/>
              </a:defRPr>
            </a:lvl1pPr>
          </a:lstStyle>
          <a:p>
            <a:r>
              <a:rPr lang="cs-CZ"/>
              <a:t>Kliknutím lze upravit styl.</a:t>
            </a:r>
            <a:endParaRPr lang="en-US" dirty="0"/>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p>
            <a:fld id="{33938BEC-55E3-4F9D-B5C5-76D23951C04A}" type="datetime1">
              <a:rPr lang="en-US" smtClean="0"/>
              <a:pPr/>
              <a:t>11/26/2018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9" name="Shap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2" name="Content Placeholder 11"/>
          <p:cNvSpPr>
            <a:spLocks noGrp="1"/>
          </p:cNvSpPr>
          <p:nvPr>
            <p:ph sz="quarter" idx="1"/>
          </p:nvPr>
        </p:nvSpPr>
        <p:spPr>
          <a:xfrm>
            <a:off x="304800" y="304800"/>
            <a:ext cx="5715000" cy="5715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cs-CZ"/>
              <a:t>Kliknutím lze upravit styl.</a:t>
            </a:r>
            <a:endParaRPr lang="en-US" dirty="0"/>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lang="cs-CZ" dirty="0"/>
              <a:t>Kliknutím na ikonu přidáte obrázek.</a:t>
            </a:r>
            <a:endParaRPr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p>
            <a:fld id="{33938BEC-55E3-4F9D-B5C5-76D23951C04A}" type="datetime1">
              <a:rPr lang="en-US" smtClean="0"/>
              <a:pPr/>
              <a:t>11/26/2018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B5ADC2-7248-4799-8E52-477E151C3EE9}" type="slidenum">
              <a:rPr lang="en-US" sz="1400" b="1" smtClean="0">
                <a:solidFill>
                  <a:srgbClr val="FFFFFF"/>
                </a:solidFill>
              </a:rPr>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9" name="Shap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lang="cs-CZ"/>
              <a:t>Kliknutím lze upravit styl.</a:t>
            </a:r>
            <a:endParaRPr lang="en-US" dirty="0"/>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a:defRPr sz="1400">
                <a:solidFill>
                  <a:schemeClr val="tx2"/>
                </a:solidFill>
              </a:defRPr>
            </a:lvl1pPr>
          </a:lstStyle>
          <a:p>
            <a:fld id="{33938BEC-55E3-4F9D-B5C5-76D23951C04A}" type="datetime1">
              <a:rPr lang="en-US" smtClean="0"/>
              <a:pPr/>
              <a:t>11/26/2018</a:t>
            </a:fld>
            <a:endParaRPr lang="en-US" sz="1400" dirty="0">
              <a:solidFill>
                <a:schemeClr val="tx2"/>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a:defRPr sz="1400">
                <a:solidFill>
                  <a:schemeClr val="tx2"/>
                </a:solidFill>
              </a:defRPr>
            </a:lvl1pPr>
          </a:lstStyle>
          <a:p>
            <a:pPr algn="r"/>
            <a:endParaRPr lang="en-US" sz="1400" dirty="0">
              <a:solidFill>
                <a:schemeClr val="tx2"/>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a:defRPr sz="1400">
                <a:solidFill>
                  <a:schemeClr val="tx2"/>
                </a:solidFill>
              </a:defRPr>
            </a:lvl1pPr>
          </a:lstStyle>
          <a:p>
            <a:pPr algn="l"/>
            <a:fld id="{D4B5ADC2-7248-4799-8E52-477E151C3EE9}" type="slidenum">
              <a:rPr lang="en-US" sz="1400" b="1" smtClean="0">
                <a:solidFill>
                  <a:srgbClr val="FFFFFF"/>
                </a:solidFill>
              </a:rPr>
              <a:pPr algn="l"/>
              <a:t>‹#›</a:t>
            </a:fld>
            <a:endParaRPr lang="en-US" sz="1600" dirty="0">
              <a:solidFill>
                <a:schemeClr val="tx2"/>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p>
        </p:txBody>
      </p:sp>
      <p:sp>
        <p:nvSpPr>
          <p:cNvPr id="10" name="Shap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eaLnBrk="1" latinLnBrk="0" hangingPunct="1">
        <a:spcBef>
          <a:spcPct val="0"/>
        </a:spcBef>
        <a:buNone/>
        <a:defRPr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lang="en-US" sz="1200" kern="1200" smtClean="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mailto:sirka@jabok.cz"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1127826" y="3645024"/>
            <a:ext cx="7116581" cy="1224136"/>
          </a:xfrm>
        </p:spPr>
        <p:txBody>
          <a:bodyPr>
            <a:normAutofit fontScale="90000"/>
          </a:bodyPr>
          <a:lstStyle/>
          <a:p>
            <a:r>
              <a:rPr lang="cs-CZ" b="1" dirty="0"/>
              <a:t>Lidská důstojnost jako hlavní etický a lidskoprávní princip</a:t>
            </a:r>
            <a:br>
              <a:rPr lang="cs-CZ" dirty="0"/>
            </a:br>
            <a:endParaRPr lang="cs-CZ" sz="2500"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type="subTitle" idx="1"/>
          </p:nvPr>
        </p:nvSpPr>
        <p:spPr>
          <a:xfrm>
            <a:off x="1427341" y="5815561"/>
            <a:ext cx="6858000" cy="533400"/>
          </a:xfrm>
        </p:spPr>
        <p:txBody>
          <a:bodyPr/>
          <a:lstStyle/>
          <a:p>
            <a:r>
              <a:rPr lang="cs-CZ" sz="2000" kern="1200" dirty="0">
                <a:solidFill>
                  <a:schemeClr val="tx2"/>
                </a:solidFill>
              </a:rPr>
              <a:t>Mgr. Zdenko Š Širka, </a:t>
            </a:r>
            <a:r>
              <a:rPr lang="cs-CZ" sz="2000" kern="1200" dirty="0" err="1">
                <a:solidFill>
                  <a:schemeClr val="tx2"/>
                </a:solidFill>
              </a:rPr>
              <a:t>ThD</a:t>
            </a:r>
            <a:endParaRPr lang="cs-CZ" dirty="0"/>
          </a:p>
        </p:txBody>
      </p:sp>
      <p:sp>
        <p:nvSpPr>
          <p:cNvPr id="4" name="Obdélník 3"/>
          <p:cNvSpPr/>
          <p:nvPr/>
        </p:nvSpPr>
        <p:spPr>
          <a:xfrm>
            <a:off x="1127827" y="4983269"/>
            <a:ext cx="7128792" cy="830997"/>
          </a:xfrm>
          <a:prstGeom prst="rect">
            <a:avLst/>
          </a:prstGeom>
        </p:spPr>
        <p:txBody>
          <a:bodyPr wrap="square">
            <a:spAutoFit/>
          </a:bodyPr>
          <a:lstStyle/>
          <a:p>
            <a:pPr algn="r"/>
            <a:r>
              <a:rPr lang="cs-CZ" sz="2400" dirty="0"/>
              <a:t>T322 Teologická etika 1</a:t>
            </a:r>
            <a:br>
              <a:rPr lang="cs-CZ" sz="2400" dirty="0"/>
            </a:br>
            <a:r>
              <a:rPr lang="cs-CZ" sz="2400" dirty="0"/>
              <a:t>VOŠ Jabok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Lidská důstojnost</a:t>
            </a:r>
          </a:p>
        </p:txBody>
      </p:sp>
      <p:sp>
        <p:nvSpPr>
          <p:cNvPr id="3" name="Zástupný symbol pro obsah 2"/>
          <p:cNvSpPr>
            <a:spLocks noGrp="1"/>
          </p:cNvSpPr>
          <p:nvPr>
            <p:ph sz="quarter" idx="1"/>
          </p:nvPr>
        </p:nvSpPr>
        <p:spPr/>
        <p:txBody>
          <a:bodyPr/>
          <a:lstStyle/>
          <a:p>
            <a:pPr marL="0" indent="0">
              <a:buNone/>
            </a:pPr>
            <a:endParaRPr lang="cs-CZ" dirty="0"/>
          </a:p>
          <a:p>
            <a:pPr marL="0" indent="0">
              <a:buNone/>
            </a:pPr>
            <a:r>
              <a:rPr lang="cs-CZ" dirty="0"/>
              <a:t>Kde se s ní setkáváme?</a:t>
            </a:r>
          </a:p>
          <a:p>
            <a:endParaRPr lang="cs-CZ" dirty="0"/>
          </a:p>
          <a:p>
            <a:pPr>
              <a:defRPr/>
            </a:pPr>
            <a:r>
              <a:rPr lang="cs-CZ" dirty="0"/>
              <a:t>Lidskoprávní dokumenty</a:t>
            </a:r>
          </a:p>
          <a:p>
            <a:pPr>
              <a:defRPr/>
            </a:pPr>
            <a:r>
              <a:rPr lang="cs-CZ" dirty="0"/>
              <a:t>Právní řád ČR (př. hlava trestního zákoníku; Zákon o sociálních službách)</a:t>
            </a:r>
          </a:p>
          <a:p>
            <a:pPr>
              <a:defRPr/>
            </a:pPr>
            <a:r>
              <a:rPr lang="cs-CZ" dirty="0"/>
              <a:t>Étos profese sociální práce</a:t>
            </a:r>
          </a:p>
          <a:p>
            <a:pPr>
              <a:defRPr/>
            </a:pPr>
            <a:r>
              <a:rPr lang="cs-CZ" dirty="0"/>
              <a:t>Materiály k sociálně patogenním jevům…(př. obchod s lidmi)</a:t>
            </a:r>
          </a:p>
          <a:p>
            <a:endParaRPr lang="cs-CZ" dirty="0"/>
          </a:p>
        </p:txBody>
      </p:sp>
    </p:spTree>
    <p:extLst>
      <p:ext uri="{BB962C8B-B14F-4D97-AF65-F5344CB8AC3E}">
        <p14:creationId xmlns:p14="http://schemas.microsoft.com/office/powerpoint/2010/main" val="1220622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BEA100-554A-427B-A205-723DBE632F7B}"/>
              </a:ext>
            </a:extLst>
          </p:cNvPr>
          <p:cNvSpPr>
            <a:spLocks noGrp="1"/>
          </p:cNvSpPr>
          <p:nvPr>
            <p:ph type="title"/>
          </p:nvPr>
        </p:nvSpPr>
        <p:spPr/>
        <p:txBody>
          <a:bodyPr/>
          <a:lstStyle/>
          <a:p>
            <a:r>
              <a:rPr lang="cs-CZ" dirty="0"/>
              <a:t>Lidská důstojnost</a:t>
            </a:r>
          </a:p>
        </p:txBody>
      </p:sp>
      <p:sp>
        <p:nvSpPr>
          <p:cNvPr id="3" name="Zástupný symbol pro obsah 2">
            <a:extLst>
              <a:ext uri="{FF2B5EF4-FFF2-40B4-BE49-F238E27FC236}">
                <a16:creationId xmlns:a16="http://schemas.microsoft.com/office/drawing/2014/main" id="{F784F542-6013-42B0-86C9-7AFAD0D75E2D}"/>
              </a:ext>
            </a:extLst>
          </p:cNvPr>
          <p:cNvSpPr>
            <a:spLocks noGrp="1"/>
          </p:cNvSpPr>
          <p:nvPr>
            <p:ph sz="quarter" idx="1"/>
          </p:nvPr>
        </p:nvSpPr>
        <p:spPr/>
        <p:txBody>
          <a:bodyPr/>
          <a:lstStyle/>
          <a:p>
            <a:endParaRPr lang="cs-CZ" dirty="0"/>
          </a:p>
          <a:p>
            <a:pPr marL="0" indent="0">
              <a:buNone/>
            </a:pPr>
            <a:r>
              <a:rPr lang="cs-CZ" b="1" dirty="0"/>
              <a:t>Je základem: </a:t>
            </a:r>
          </a:p>
          <a:p>
            <a:pPr marL="0" indent="0">
              <a:buNone/>
            </a:pPr>
            <a:endParaRPr lang="cs-CZ" dirty="0"/>
          </a:p>
          <a:p>
            <a:r>
              <a:rPr lang="pl-PL" dirty="0"/>
              <a:t>Charty spojených národů z 26. 6. 1945 </a:t>
            </a:r>
          </a:p>
          <a:p>
            <a:r>
              <a:rPr lang="cs-CZ" dirty="0"/>
              <a:t>Všeobecné deklarace lidských práv (1948) </a:t>
            </a:r>
          </a:p>
          <a:p>
            <a:pPr marL="0" indent="0">
              <a:buNone/>
            </a:pPr>
            <a:r>
              <a:rPr lang="cs-CZ" dirty="0"/>
              <a:t>(bezprostřední odpověď na masová zvěrstva proti lidskosti </a:t>
            </a:r>
          </a:p>
          <a:p>
            <a:pPr marL="0" indent="0">
              <a:buNone/>
            </a:pPr>
            <a:r>
              <a:rPr lang="cs-CZ" dirty="0"/>
              <a:t>dvou světových válek) </a:t>
            </a:r>
          </a:p>
          <a:p>
            <a:r>
              <a:rPr lang="cs-CZ" dirty="0"/>
              <a:t>moderních ústav vyspělých zemí </a:t>
            </a:r>
          </a:p>
          <a:p>
            <a:endParaRPr lang="cs-CZ" dirty="0"/>
          </a:p>
        </p:txBody>
      </p:sp>
    </p:spTree>
    <p:extLst>
      <p:ext uri="{BB962C8B-B14F-4D97-AF65-F5344CB8AC3E}">
        <p14:creationId xmlns:p14="http://schemas.microsoft.com/office/powerpoint/2010/main" val="3707263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37E68E-EB37-4F24-AE9D-5684FE96370C}"/>
              </a:ext>
            </a:extLst>
          </p:cNvPr>
          <p:cNvSpPr>
            <a:spLocks noGrp="1"/>
          </p:cNvSpPr>
          <p:nvPr>
            <p:ph type="title"/>
          </p:nvPr>
        </p:nvSpPr>
        <p:spPr/>
        <p:txBody>
          <a:bodyPr/>
          <a:lstStyle/>
          <a:p>
            <a:r>
              <a:rPr lang="cs-CZ" dirty="0"/>
              <a:t>Lidská důstojnost</a:t>
            </a:r>
          </a:p>
        </p:txBody>
      </p:sp>
      <p:sp>
        <p:nvSpPr>
          <p:cNvPr id="3" name="Zástupný symbol pro obsah 2">
            <a:extLst>
              <a:ext uri="{FF2B5EF4-FFF2-40B4-BE49-F238E27FC236}">
                <a16:creationId xmlns:a16="http://schemas.microsoft.com/office/drawing/2014/main" id="{86C0ADC7-ABCB-4FCF-B633-126D7765F006}"/>
              </a:ext>
            </a:extLst>
          </p:cNvPr>
          <p:cNvSpPr>
            <a:spLocks noGrp="1"/>
          </p:cNvSpPr>
          <p:nvPr>
            <p:ph sz="quarter" idx="1"/>
          </p:nvPr>
        </p:nvSpPr>
        <p:spPr/>
        <p:txBody>
          <a:bodyPr/>
          <a:lstStyle/>
          <a:p>
            <a:endParaRPr lang="cs-CZ" dirty="0"/>
          </a:p>
          <a:p>
            <a:r>
              <a:rPr lang="cs-CZ" i="1" dirty="0"/>
              <a:t>„My, členové spojených národů jsme pevně rozhodli (...), obnovit a posílit naši víru (....) v lidskou důstojnost a hodnotu lidské osoby.“ </a:t>
            </a:r>
            <a:endParaRPr lang="cs-CZ" dirty="0"/>
          </a:p>
          <a:p>
            <a:pPr marL="0" indent="0" algn="r">
              <a:buNone/>
            </a:pPr>
            <a:r>
              <a:rPr lang="pl-PL" dirty="0"/>
              <a:t>	(preambule </a:t>
            </a:r>
            <a:r>
              <a:rPr lang="pl-PL" i="1" dirty="0"/>
              <a:t>Charty spojených národů </a:t>
            </a:r>
            <a:r>
              <a:rPr lang="pl-PL" dirty="0"/>
              <a:t>z 26. 6. 1945) </a:t>
            </a:r>
          </a:p>
          <a:p>
            <a:pPr marL="0" indent="0">
              <a:buNone/>
            </a:pPr>
            <a:endParaRPr lang="pl-PL" dirty="0"/>
          </a:p>
          <a:p>
            <a:r>
              <a:rPr lang="cs-CZ" i="1" dirty="0"/>
              <a:t>„Všichni lidé se rodí svobodní a stejné důstojnosti a práv.“ </a:t>
            </a:r>
            <a:endParaRPr lang="cs-CZ" dirty="0"/>
          </a:p>
          <a:p>
            <a:pPr marL="0" indent="0" algn="r">
              <a:buNone/>
            </a:pPr>
            <a:r>
              <a:rPr lang="cs-CZ" i="1" dirty="0"/>
              <a:t>(1. článek Všeobecné deklarace lidských práv 10. 12. 1948) </a:t>
            </a:r>
            <a:endParaRPr lang="cs-CZ" dirty="0"/>
          </a:p>
        </p:txBody>
      </p:sp>
    </p:spTree>
    <p:extLst>
      <p:ext uri="{BB962C8B-B14F-4D97-AF65-F5344CB8AC3E}">
        <p14:creationId xmlns:p14="http://schemas.microsoft.com/office/powerpoint/2010/main" val="3888409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A6ECD0-0D96-43C9-A2A0-31B4A9BA5DFF}"/>
              </a:ext>
            </a:extLst>
          </p:cNvPr>
          <p:cNvSpPr>
            <a:spLocks noGrp="1"/>
          </p:cNvSpPr>
          <p:nvPr>
            <p:ph type="title"/>
          </p:nvPr>
        </p:nvSpPr>
        <p:spPr/>
        <p:txBody>
          <a:bodyPr/>
          <a:lstStyle/>
          <a:p>
            <a:r>
              <a:rPr lang="cs-CZ" dirty="0"/>
              <a:t>Lidská důstojnost</a:t>
            </a:r>
          </a:p>
        </p:txBody>
      </p:sp>
      <p:sp>
        <p:nvSpPr>
          <p:cNvPr id="3" name="Zástupný symbol pro obsah 2">
            <a:extLst>
              <a:ext uri="{FF2B5EF4-FFF2-40B4-BE49-F238E27FC236}">
                <a16:creationId xmlns:a16="http://schemas.microsoft.com/office/drawing/2014/main" id="{30BA44A7-D780-47EB-8B22-99EF5688D07F}"/>
              </a:ext>
            </a:extLst>
          </p:cNvPr>
          <p:cNvSpPr>
            <a:spLocks noGrp="1"/>
          </p:cNvSpPr>
          <p:nvPr>
            <p:ph sz="quarter" idx="1"/>
          </p:nvPr>
        </p:nvSpPr>
        <p:spPr/>
        <p:txBody>
          <a:bodyPr/>
          <a:lstStyle/>
          <a:p>
            <a:endParaRPr lang="cs-CZ" dirty="0"/>
          </a:p>
          <a:p>
            <a:r>
              <a:rPr lang="cs-CZ" i="1" dirty="0"/>
              <a:t>„Lidé jsou svobodní a rovní v důstojnosti a právech. Základní práva a svobody jsou nezadatelné, nezcizitelné, nepromlčitelné a nezrušitelné“. </a:t>
            </a:r>
            <a:endParaRPr lang="cs-CZ" dirty="0"/>
          </a:p>
          <a:p>
            <a:pPr marL="0" indent="0" algn="r">
              <a:buNone/>
            </a:pPr>
            <a:r>
              <a:rPr lang="pt-BR" i="1" dirty="0"/>
              <a:t>(čl. 1. Listiny základních práv a svobod promulgovanou v roce 1993). </a:t>
            </a:r>
            <a:endParaRPr lang="cs-CZ" dirty="0"/>
          </a:p>
        </p:txBody>
      </p:sp>
    </p:spTree>
    <p:extLst>
      <p:ext uri="{BB962C8B-B14F-4D97-AF65-F5344CB8AC3E}">
        <p14:creationId xmlns:p14="http://schemas.microsoft.com/office/powerpoint/2010/main" val="3733439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26EBD7-2A25-4DCF-9137-ED7A637C399D}"/>
              </a:ext>
            </a:extLst>
          </p:cNvPr>
          <p:cNvSpPr>
            <a:spLocks noGrp="1"/>
          </p:cNvSpPr>
          <p:nvPr>
            <p:ph type="title"/>
          </p:nvPr>
        </p:nvSpPr>
        <p:spPr/>
        <p:txBody>
          <a:bodyPr/>
          <a:lstStyle/>
          <a:p>
            <a:r>
              <a:rPr lang="cs-CZ" dirty="0"/>
              <a:t>Lidská důstojnost</a:t>
            </a:r>
          </a:p>
        </p:txBody>
      </p:sp>
      <p:sp>
        <p:nvSpPr>
          <p:cNvPr id="3" name="Zástupný symbol pro obsah 2">
            <a:extLst>
              <a:ext uri="{FF2B5EF4-FFF2-40B4-BE49-F238E27FC236}">
                <a16:creationId xmlns:a16="http://schemas.microsoft.com/office/drawing/2014/main" id="{5D08D376-5B4D-41CE-8C16-5F27BD5A60FA}"/>
              </a:ext>
            </a:extLst>
          </p:cNvPr>
          <p:cNvSpPr>
            <a:spLocks noGrp="1"/>
          </p:cNvSpPr>
          <p:nvPr>
            <p:ph sz="quarter" idx="1"/>
          </p:nvPr>
        </p:nvSpPr>
        <p:spPr/>
        <p:txBody>
          <a:bodyPr>
            <a:normAutofit/>
          </a:bodyPr>
          <a:lstStyle/>
          <a:p>
            <a:endParaRPr lang="cs-CZ" dirty="0"/>
          </a:p>
          <a:p>
            <a:pPr marL="0" indent="0">
              <a:buNone/>
            </a:pPr>
            <a:r>
              <a:rPr lang="cs-CZ" dirty="0"/>
              <a:t>Shrnutí:</a:t>
            </a:r>
          </a:p>
          <a:p>
            <a:r>
              <a:rPr lang="cs-CZ" dirty="0"/>
              <a:t>Respekt k důstojnosti člověka je základem pokojného soužití, humanity. </a:t>
            </a:r>
          </a:p>
          <a:p>
            <a:r>
              <a:rPr lang="cs-CZ" dirty="0"/>
              <a:t>Úcta k člověku je trvalým požadavkem. Realizace této úcty v dějinách, je často podmíněna dobovým chápáním člověka. </a:t>
            </a:r>
          </a:p>
          <a:p>
            <a:r>
              <a:rPr lang="cs-CZ" dirty="0"/>
              <a:t>Pojem lidská důstojnost je v základu VDLP a ústav vyspělých zemí. </a:t>
            </a:r>
          </a:p>
          <a:p>
            <a:r>
              <a:rPr lang="cs-CZ" dirty="0"/>
              <a:t>V 21. stol. dochází přesto k masivnímu pošlapávání lidské důstojnosti (války, terorismus, mučení, vykořisťování…) </a:t>
            </a:r>
          </a:p>
          <a:p>
            <a:endParaRPr lang="cs-CZ" dirty="0"/>
          </a:p>
        </p:txBody>
      </p:sp>
    </p:spTree>
    <p:extLst>
      <p:ext uri="{BB962C8B-B14F-4D97-AF65-F5344CB8AC3E}">
        <p14:creationId xmlns:p14="http://schemas.microsoft.com/office/powerpoint/2010/main" val="3088275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Lidská důstojnost</a:t>
            </a:r>
          </a:p>
        </p:txBody>
      </p:sp>
      <p:sp>
        <p:nvSpPr>
          <p:cNvPr id="3" name="Zástupný symbol pro obsah 2"/>
          <p:cNvSpPr>
            <a:spLocks noGrp="1"/>
          </p:cNvSpPr>
          <p:nvPr>
            <p:ph sz="quarter" idx="1"/>
          </p:nvPr>
        </p:nvSpPr>
        <p:spPr/>
        <p:txBody>
          <a:bodyPr/>
          <a:lstStyle/>
          <a:p>
            <a:pPr marL="0" indent="0">
              <a:buNone/>
            </a:pPr>
            <a:endParaRPr lang="cs-CZ" dirty="0"/>
          </a:p>
          <a:p>
            <a:pPr marL="0" indent="0">
              <a:buNone/>
            </a:pPr>
            <a:r>
              <a:rPr lang="cs-CZ" dirty="0"/>
              <a:t>Původ:</a:t>
            </a:r>
          </a:p>
          <a:p>
            <a:endParaRPr lang="cs-CZ" dirty="0"/>
          </a:p>
          <a:p>
            <a:r>
              <a:rPr lang="cs-CZ" dirty="0"/>
              <a:t>1948 „Všeobecná deklarace lidských prav“</a:t>
            </a:r>
          </a:p>
          <a:p>
            <a:r>
              <a:rPr lang="cs-CZ" dirty="0"/>
              <a:t>Ne-náboženský pojem (imago Dei?)</a:t>
            </a:r>
          </a:p>
          <a:p>
            <a:r>
              <a:rPr lang="cs-CZ" dirty="0"/>
              <a:t>Z filozofické tradice, nejširší pojem</a:t>
            </a:r>
          </a:p>
        </p:txBody>
      </p:sp>
    </p:spTree>
    <p:extLst>
      <p:ext uri="{BB962C8B-B14F-4D97-AF65-F5344CB8AC3E}">
        <p14:creationId xmlns:p14="http://schemas.microsoft.com/office/powerpoint/2010/main" val="3691652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E09B13-D061-4328-9573-52E149286C7C}"/>
              </a:ext>
            </a:extLst>
          </p:cNvPr>
          <p:cNvSpPr>
            <a:spLocks noGrp="1"/>
          </p:cNvSpPr>
          <p:nvPr>
            <p:ph type="title"/>
          </p:nvPr>
        </p:nvSpPr>
        <p:spPr/>
        <p:txBody>
          <a:bodyPr/>
          <a:lstStyle/>
          <a:p>
            <a:r>
              <a:rPr lang="cs-CZ" dirty="0"/>
              <a:t>Lidská důstojnost</a:t>
            </a:r>
          </a:p>
        </p:txBody>
      </p:sp>
      <p:sp>
        <p:nvSpPr>
          <p:cNvPr id="3" name="Zástupný symbol pro obsah 2">
            <a:extLst>
              <a:ext uri="{FF2B5EF4-FFF2-40B4-BE49-F238E27FC236}">
                <a16:creationId xmlns:a16="http://schemas.microsoft.com/office/drawing/2014/main" id="{81C57D57-AFB4-43CF-A4C7-B171C688260B}"/>
              </a:ext>
            </a:extLst>
          </p:cNvPr>
          <p:cNvSpPr>
            <a:spLocks noGrp="1"/>
          </p:cNvSpPr>
          <p:nvPr>
            <p:ph sz="quarter" idx="1"/>
          </p:nvPr>
        </p:nvSpPr>
        <p:spPr/>
        <p:txBody>
          <a:bodyPr/>
          <a:lstStyle/>
          <a:p>
            <a:endParaRPr lang="cs-CZ" dirty="0"/>
          </a:p>
          <a:p>
            <a:pPr marL="0" indent="0">
              <a:buNone/>
            </a:pPr>
            <a:r>
              <a:rPr lang="pl-PL" dirty="0"/>
              <a:t>Lidská důstojnost:</a:t>
            </a:r>
          </a:p>
          <a:p>
            <a:pPr marL="0" indent="0">
              <a:buNone/>
            </a:pPr>
            <a:endParaRPr lang="pl-PL" dirty="0"/>
          </a:p>
          <a:p>
            <a:pPr marL="0" indent="0">
              <a:buNone/>
            </a:pPr>
            <a:r>
              <a:rPr lang="pl-PL" dirty="0"/>
              <a:t>Po mnoho století </a:t>
            </a:r>
          </a:p>
          <a:p>
            <a:r>
              <a:rPr lang="cs-CZ" dirty="0"/>
              <a:t>výlučným tématem filozofie a náboženství </a:t>
            </a:r>
          </a:p>
          <a:p>
            <a:endParaRPr lang="cs-CZ" dirty="0"/>
          </a:p>
          <a:p>
            <a:pPr marL="0" indent="0">
              <a:buNone/>
            </a:pPr>
            <a:r>
              <a:rPr lang="cs-CZ" dirty="0"/>
              <a:t>v novověku </a:t>
            </a:r>
          </a:p>
          <a:p>
            <a:r>
              <a:rPr lang="cs-CZ" dirty="0"/>
              <a:t>tématem jurisprudence a politiky </a:t>
            </a:r>
          </a:p>
          <a:p>
            <a:endParaRPr lang="cs-CZ" dirty="0"/>
          </a:p>
        </p:txBody>
      </p:sp>
    </p:spTree>
    <p:extLst>
      <p:ext uri="{BB962C8B-B14F-4D97-AF65-F5344CB8AC3E}">
        <p14:creationId xmlns:p14="http://schemas.microsoft.com/office/powerpoint/2010/main" val="4092723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D8CD8E-B4CD-4F59-A941-7BA2CA9F4698}"/>
              </a:ext>
            </a:extLst>
          </p:cNvPr>
          <p:cNvSpPr>
            <a:spLocks noGrp="1"/>
          </p:cNvSpPr>
          <p:nvPr>
            <p:ph type="title"/>
          </p:nvPr>
        </p:nvSpPr>
        <p:spPr/>
        <p:txBody>
          <a:bodyPr/>
          <a:lstStyle/>
          <a:p>
            <a:r>
              <a:rPr lang="cs-CZ" dirty="0"/>
              <a:t>Lidská důstojnost</a:t>
            </a:r>
          </a:p>
        </p:txBody>
      </p:sp>
      <p:sp>
        <p:nvSpPr>
          <p:cNvPr id="3" name="Zástupný symbol pro obsah 2">
            <a:extLst>
              <a:ext uri="{FF2B5EF4-FFF2-40B4-BE49-F238E27FC236}">
                <a16:creationId xmlns:a16="http://schemas.microsoft.com/office/drawing/2014/main" id="{3517A514-B372-4C5B-9C47-278D09F9BEDE}"/>
              </a:ext>
            </a:extLst>
          </p:cNvPr>
          <p:cNvSpPr>
            <a:spLocks noGrp="1"/>
          </p:cNvSpPr>
          <p:nvPr>
            <p:ph sz="quarter" idx="1"/>
          </p:nvPr>
        </p:nvSpPr>
        <p:spPr/>
        <p:txBody>
          <a:bodyPr/>
          <a:lstStyle/>
          <a:p>
            <a:pPr marL="0" indent="0">
              <a:buNone/>
            </a:pPr>
            <a:endParaRPr lang="cs-CZ" dirty="0"/>
          </a:p>
          <a:p>
            <a:pPr marL="0" indent="0">
              <a:buNone/>
            </a:pPr>
            <a:r>
              <a:rPr lang="cs-CZ" dirty="0"/>
              <a:t>synonyma: </a:t>
            </a:r>
          </a:p>
          <a:p>
            <a:pPr marL="0" indent="0">
              <a:buNone/>
            </a:pPr>
            <a:endParaRPr lang="cs-CZ" dirty="0"/>
          </a:p>
          <a:p>
            <a:r>
              <a:rPr lang="cs-CZ" i="1" dirty="0"/>
              <a:t>váženost, vážnost, ctihodnost, vznešenost, vhodnost, slušnost, náležitost </a:t>
            </a:r>
          </a:p>
          <a:p>
            <a:endParaRPr lang="cs-CZ" i="1" dirty="0"/>
          </a:p>
          <a:p>
            <a:r>
              <a:rPr lang="cs-CZ" dirty="0"/>
              <a:t>Orientace na bytí, na </a:t>
            </a:r>
            <a:r>
              <a:rPr lang="cs-CZ" i="1" dirty="0"/>
              <a:t>„přirozenost“ </a:t>
            </a:r>
            <a:r>
              <a:rPr lang="cs-CZ" dirty="0"/>
              <a:t>člověka, na to, co je lidem společné přes  všechny ideologické, rasistické, náboženské a politické rozdíly a protiklady</a:t>
            </a:r>
          </a:p>
          <a:p>
            <a:endParaRPr lang="cs-CZ" dirty="0"/>
          </a:p>
        </p:txBody>
      </p:sp>
    </p:spTree>
    <p:extLst>
      <p:ext uri="{BB962C8B-B14F-4D97-AF65-F5344CB8AC3E}">
        <p14:creationId xmlns:p14="http://schemas.microsoft.com/office/powerpoint/2010/main" val="4043470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E7EAE6-289E-415C-A616-65DF09EB4E11}"/>
              </a:ext>
            </a:extLst>
          </p:cNvPr>
          <p:cNvSpPr>
            <a:spLocks noGrp="1"/>
          </p:cNvSpPr>
          <p:nvPr>
            <p:ph type="title"/>
          </p:nvPr>
        </p:nvSpPr>
        <p:spPr/>
        <p:txBody>
          <a:bodyPr/>
          <a:lstStyle/>
          <a:p>
            <a:r>
              <a:rPr lang="cs-CZ" dirty="0"/>
              <a:t>Lidská důstojnost</a:t>
            </a:r>
          </a:p>
        </p:txBody>
      </p:sp>
      <p:sp>
        <p:nvSpPr>
          <p:cNvPr id="3" name="Zástupný symbol pro obsah 2">
            <a:extLst>
              <a:ext uri="{FF2B5EF4-FFF2-40B4-BE49-F238E27FC236}">
                <a16:creationId xmlns:a16="http://schemas.microsoft.com/office/drawing/2014/main" id="{9750EF60-F03F-4E5F-851F-166E50EC8FF0}"/>
              </a:ext>
            </a:extLst>
          </p:cNvPr>
          <p:cNvSpPr>
            <a:spLocks noGrp="1"/>
          </p:cNvSpPr>
          <p:nvPr>
            <p:ph sz="quarter" idx="1"/>
          </p:nvPr>
        </p:nvSpPr>
        <p:spPr/>
        <p:txBody>
          <a:bodyPr/>
          <a:lstStyle/>
          <a:p>
            <a:pPr marL="0" indent="0">
              <a:buNone/>
            </a:pPr>
            <a:endParaRPr lang="cs-CZ" dirty="0"/>
          </a:p>
          <a:p>
            <a:pPr marL="0" indent="0">
              <a:buNone/>
            </a:pPr>
            <a:r>
              <a:rPr lang="cs-CZ" dirty="0"/>
              <a:t>V průběhu dějin 2 základní významové linie:</a:t>
            </a:r>
          </a:p>
          <a:p>
            <a:pPr marL="0" indent="0">
              <a:buNone/>
            </a:pPr>
            <a:endParaRPr lang="cs-CZ" dirty="0"/>
          </a:p>
          <a:p>
            <a:r>
              <a:rPr lang="cs-CZ" dirty="0"/>
              <a:t>1.Lidská důstojnost jako určení bytí, přísluší všem bytostem, které mají lidský obličej, od narození. Důstojnost je dána předem.</a:t>
            </a:r>
          </a:p>
          <a:p>
            <a:endParaRPr lang="cs-CZ" dirty="0"/>
          </a:p>
          <a:p>
            <a:r>
              <a:rPr lang="cs-CZ" dirty="0"/>
              <a:t>2.Lidská důstojnost jako určitý požadavek na podobu člověka; představuje individuální zásluhu či společenský výkon. Důstojnost je získávána.</a:t>
            </a:r>
          </a:p>
          <a:p>
            <a:endParaRPr lang="cs-CZ" dirty="0"/>
          </a:p>
        </p:txBody>
      </p:sp>
    </p:spTree>
    <p:extLst>
      <p:ext uri="{BB962C8B-B14F-4D97-AF65-F5344CB8AC3E}">
        <p14:creationId xmlns:p14="http://schemas.microsoft.com/office/powerpoint/2010/main" val="3174754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A6D31D-191E-44C8-BA36-82AEA49E2605}"/>
              </a:ext>
            </a:extLst>
          </p:cNvPr>
          <p:cNvSpPr>
            <a:spLocks noGrp="1"/>
          </p:cNvSpPr>
          <p:nvPr>
            <p:ph type="title"/>
          </p:nvPr>
        </p:nvSpPr>
        <p:spPr/>
        <p:txBody>
          <a:bodyPr/>
          <a:lstStyle/>
          <a:p>
            <a:r>
              <a:rPr lang="cs-CZ" dirty="0"/>
              <a:t>Lidská důstojnost</a:t>
            </a:r>
          </a:p>
        </p:txBody>
      </p:sp>
      <p:sp>
        <p:nvSpPr>
          <p:cNvPr id="3" name="Zástupný symbol pro obsah 2">
            <a:extLst>
              <a:ext uri="{FF2B5EF4-FFF2-40B4-BE49-F238E27FC236}">
                <a16:creationId xmlns:a16="http://schemas.microsoft.com/office/drawing/2014/main" id="{17DEA929-B7F5-43D3-BB25-30470F0C25BA}"/>
              </a:ext>
            </a:extLst>
          </p:cNvPr>
          <p:cNvSpPr>
            <a:spLocks noGrp="1"/>
          </p:cNvSpPr>
          <p:nvPr>
            <p:ph sz="quarter" idx="1"/>
          </p:nvPr>
        </p:nvSpPr>
        <p:spPr>
          <a:xfrm>
            <a:off x="457200" y="1219200"/>
            <a:ext cx="8229600" cy="5162128"/>
          </a:xfrm>
        </p:spPr>
        <p:txBody>
          <a:bodyPr>
            <a:normAutofit/>
          </a:bodyPr>
          <a:lstStyle/>
          <a:p>
            <a:endParaRPr lang="cs-CZ" dirty="0"/>
          </a:p>
          <a:p>
            <a:pPr marL="0" indent="0">
              <a:buNone/>
            </a:pPr>
            <a:r>
              <a:rPr lang="cs-CZ" b="1" dirty="0"/>
              <a:t>Inherentní ontologicky pojatá (v něčem obsažená)</a:t>
            </a:r>
            <a:r>
              <a:rPr lang="cs-CZ" dirty="0"/>
              <a:t> </a:t>
            </a:r>
            <a:r>
              <a:rPr lang="cs-CZ" b="1" dirty="0"/>
              <a:t>nepodmíněná důstojnost:</a:t>
            </a:r>
          </a:p>
          <a:p>
            <a:pPr marL="0" indent="0">
              <a:buNone/>
            </a:pPr>
            <a:endParaRPr lang="cs-CZ" dirty="0"/>
          </a:p>
          <a:p>
            <a:r>
              <a:rPr lang="cs-CZ" dirty="0"/>
              <a:t>metafyzický (vnitřní) bytostný charakter člověka </a:t>
            </a:r>
          </a:p>
          <a:p>
            <a:r>
              <a:rPr lang="cs-CZ" dirty="0"/>
              <a:t>nárokuje si respekt mravního ohledu </a:t>
            </a:r>
          </a:p>
          <a:p>
            <a:r>
              <a:rPr lang="cs-CZ" i="1" dirty="0"/>
              <a:t>inkluzivní </a:t>
            </a:r>
            <a:r>
              <a:rPr lang="cs-CZ" dirty="0"/>
              <a:t>pojetí lidské důstojnosti </a:t>
            </a:r>
          </a:p>
          <a:p>
            <a:r>
              <a:rPr lang="pl-PL" dirty="0"/>
              <a:t>vztahuje se na všechny lidi </a:t>
            </a:r>
          </a:p>
          <a:p>
            <a:r>
              <a:rPr lang="cs-CZ" dirty="0"/>
              <a:t>konkretizuje se v realizaci etických požadavků </a:t>
            </a:r>
          </a:p>
          <a:p>
            <a:r>
              <a:rPr lang="cs-CZ" dirty="0"/>
              <a:t>má se projevovat odpovídajícími činy důstojným myšlením a jednáním </a:t>
            </a:r>
          </a:p>
          <a:p>
            <a:endParaRPr lang="cs-CZ" dirty="0"/>
          </a:p>
        </p:txBody>
      </p:sp>
    </p:spTree>
    <p:extLst>
      <p:ext uri="{BB962C8B-B14F-4D97-AF65-F5344CB8AC3E}">
        <p14:creationId xmlns:p14="http://schemas.microsoft.com/office/powerpoint/2010/main" val="2803492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Hlavní struktura:</a:t>
            </a:r>
          </a:p>
        </p:txBody>
      </p:sp>
      <p:sp>
        <p:nvSpPr>
          <p:cNvPr id="3" name="Zástupný symbol pro obsah 2"/>
          <p:cNvSpPr>
            <a:spLocks noGrp="1"/>
          </p:cNvSpPr>
          <p:nvPr>
            <p:ph sz="quarter" idx="1"/>
          </p:nvPr>
        </p:nvSpPr>
        <p:spPr/>
        <p:txBody>
          <a:bodyPr/>
          <a:lstStyle/>
          <a:p>
            <a:endParaRPr lang="cs-CZ" dirty="0"/>
          </a:p>
          <a:p>
            <a:r>
              <a:rPr lang="cs-CZ" dirty="0"/>
              <a:t>1. Úvodem</a:t>
            </a:r>
          </a:p>
          <a:p>
            <a:r>
              <a:rPr lang="cs-CZ" dirty="0"/>
              <a:t>2. Lidská důstojnost</a:t>
            </a:r>
          </a:p>
          <a:p>
            <a:r>
              <a:rPr lang="cs-CZ" dirty="0"/>
              <a:t>3. Lidská důstojnost a dokumenty</a:t>
            </a:r>
          </a:p>
          <a:p>
            <a:r>
              <a:rPr lang="cs-CZ" dirty="0"/>
              <a:t>4. Důstojnost a lidská práva</a:t>
            </a:r>
          </a:p>
        </p:txBody>
      </p:sp>
    </p:spTree>
    <p:extLst>
      <p:ext uri="{BB962C8B-B14F-4D97-AF65-F5344CB8AC3E}">
        <p14:creationId xmlns:p14="http://schemas.microsoft.com/office/powerpoint/2010/main" val="4301415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29C987-F0F6-4F69-AE2D-84AE36BE9116}"/>
              </a:ext>
            </a:extLst>
          </p:cNvPr>
          <p:cNvSpPr>
            <a:spLocks noGrp="1"/>
          </p:cNvSpPr>
          <p:nvPr>
            <p:ph type="title"/>
          </p:nvPr>
        </p:nvSpPr>
        <p:spPr/>
        <p:txBody>
          <a:bodyPr/>
          <a:lstStyle/>
          <a:p>
            <a:r>
              <a:rPr lang="cs-CZ" dirty="0"/>
              <a:t>Lidská důstojnost</a:t>
            </a:r>
          </a:p>
        </p:txBody>
      </p:sp>
      <p:sp>
        <p:nvSpPr>
          <p:cNvPr id="3" name="Zástupný symbol pro obsah 2">
            <a:extLst>
              <a:ext uri="{FF2B5EF4-FFF2-40B4-BE49-F238E27FC236}">
                <a16:creationId xmlns:a16="http://schemas.microsoft.com/office/drawing/2014/main" id="{98DC009E-331D-4800-93CC-E0C2616DFF31}"/>
              </a:ext>
            </a:extLst>
          </p:cNvPr>
          <p:cNvSpPr>
            <a:spLocks noGrp="1"/>
          </p:cNvSpPr>
          <p:nvPr>
            <p:ph sz="quarter" idx="1"/>
          </p:nvPr>
        </p:nvSpPr>
        <p:spPr/>
        <p:txBody>
          <a:bodyPr>
            <a:normAutofit lnSpcReduction="10000"/>
          </a:bodyPr>
          <a:lstStyle/>
          <a:p>
            <a:endParaRPr lang="cs-CZ" dirty="0"/>
          </a:p>
          <a:p>
            <a:pPr marL="0" indent="0">
              <a:buNone/>
            </a:pPr>
            <a:r>
              <a:rPr lang="cs-CZ" b="1" dirty="0"/>
              <a:t>Kontingentní „sociální“</a:t>
            </a:r>
            <a:r>
              <a:rPr lang="cs-CZ" dirty="0"/>
              <a:t> </a:t>
            </a:r>
            <a:r>
              <a:rPr lang="cs-CZ" b="1" dirty="0"/>
              <a:t>nebo podmíněná: </a:t>
            </a:r>
          </a:p>
          <a:p>
            <a:pPr marL="0" indent="0">
              <a:buNone/>
            </a:pPr>
            <a:endParaRPr lang="cs-CZ" dirty="0"/>
          </a:p>
          <a:p>
            <a:r>
              <a:rPr lang="cs-CZ" dirty="0"/>
              <a:t>ocenění osobních kvalit či zásluh jednotlivce </a:t>
            </a:r>
          </a:p>
          <a:p>
            <a:r>
              <a:rPr lang="cs-CZ" dirty="0"/>
              <a:t>privilegované společenské postavení člověka </a:t>
            </a:r>
          </a:p>
          <a:p>
            <a:r>
              <a:rPr lang="pt-BR" dirty="0"/>
              <a:t>připisuje se jen vybraným lidem </a:t>
            </a:r>
            <a:r>
              <a:rPr lang="pt-BR" i="1" dirty="0"/>
              <a:t>(exkluzivita) </a:t>
            </a:r>
            <a:endParaRPr lang="pt-BR" dirty="0"/>
          </a:p>
          <a:p>
            <a:r>
              <a:rPr lang="cs-CZ" dirty="0"/>
              <a:t>může být získána, ztracena či znovu osvojena </a:t>
            </a:r>
          </a:p>
          <a:p>
            <a:r>
              <a:rPr lang="cs-CZ" dirty="0"/>
              <a:t>váže na sebe požadavek rozličného respektu a úcty </a:t>
            </a:r>
          </a:p>
          <a:p>
            <a:r>
              <a:rPr lang="cs-CZ" dirty="0"/>
              <a:t>není mravním požadavkem </a:t>
            </a:r>
          </a:p>
          <a:p>
            <a:r>
              <a:rPr lang="cs-CZ" dirty="0"/>
              <a:t>nemusí se výlučně vztahovat na člověka </a:t>
            </a:r>
          </a:p>
          <a:p>
            <a:pPr marL="0" indent="0">
              <a:buNone/>
            </a:pPr>
            <a:r>
              <a:rPr lang="cs-CZ" dirty="0"/>
              <a:t>(živočichové, rostliny, příroda, lidské výtvory) </a:t>
            </a:r>
          </a:p>
        </p:txBody>
      </p:sp>
    </p:spTree>
    <p:extLst>
      <p:ext uri="{BB962C8B-B14F-4D97-AF65-F5344CB8AC3E}">
        <p14:creationId xmlns:p14="http://schemas.microsoft.com/office/powerpoint/2010/main" val="11187661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1EA1B0-5F43-44C7-BEBF-29BAB9E0DDD1}"/>
              </a:ext>
            </a:extLst>
          </p:cNvPr>
          <p:cNvSpPr>
            <a:spLocks noGrp="1"/>
          </p:cNvSpPr>
          <p:nvPr>
            <p:ph type="title"/>
          </p:nvPr>
        </p:nvSpPr>
        <p:spPr/>
        <p:txBody>
          <a:bodyPr/>
          <a:lstStyle/>
          <a:p>
            <a:r>
              <a:rPr lang="cs-CZ" dirty="0"/>
              <a:t>Lidská důstojnost</a:t>
            </a:r>
          </a:p>
        </p:txBody>
      </p:sp>
      <p:sp>
        <p:nvSpPr>
          <p:cNvPr id="3" name="Zástupný symbol pro obsah 2">
            <a:extLst>
              <a:ext uri="{FF2B5EF4-FFF2-40B4-BE49-F238E27FC236}">
                <a16:creationId xmlns:a16="http://schemas.microsoft.com/office/drawing/2014/main" id="{4EEDA14D-4FF0-4F1D-AB00-2119160F6BE1}"/>
              </a:ext>
            </a:extLst>
          </p:cNvPr>
          <p:cNvSpPr>
            <a:spLocks noGrp="1"/>
          </p:cNvSpPr>
          <p:nvPr>
            <p:ph sz="quarter" idx="1"/>
          </p:nvPr>
        </p:nvSpPr>
        <p:spPr/>
        <p:txBody>
          <a:bodyPr>
            <a:normAutofit fontScale="92500" lnSpcReduction="10000"/>
          </a:bodyPr>
          <a:lstStyle/>
          <a:p>
            <a:pPr marL="0" indent="0">
              <a:buNone/>
            </a:pPr>
            <a:r>
              <a:rPr lang="cs-CZ" dirty="0"/>
              <a:t>Tři formy kontingentní důstojnosti:</a:t>
            </a:r>
          </a:p>
          <a:p>
            <a:r>
              <a:rPr lang="cs-CZ" dirty="0"/>
              <a:t>1. Její </a:t>
            </a:r>
            <a:r>
              <a:rPr lang="cs-CZ" b="1" dirty="0"/>
              <a:t>první forma </a:t>
            </a:r>
            <a:r>
              <a:rPr lang="cs-CZ" dirty="0"/>
              <a:t>se muže identifikovat s estetickými vlastnostmi, vážnosti a v sobě spočívající velkoleposti, která může být připisována nejen člověku, nýbrž také zvířatům, rostlinám a dokonce věcem (sloni, vzácné stromy, hory nebo katedrály).</a:t>
            </a:r>
          </a:p>
          <a:p>
            <a:r>
              <a:rPr lang="cs-CZ" dirty="0"/>
              <a:t>2. Ve </a:t>
            </a:r>
            <a:r>
              <a:rPr lang="cs-CZ" b="1" dirty="0"/>
              <a:t>druhé form</a:t>
            </a:r>
            <a:r>
              <a:rPr lang="cs-CZ" dirty="0"/>
              <a:t>ě kontingentní důstojnosti jde o důstojnost osob, které zaujímají nějaké vysoké společenské postavení nebo úřad (důstojnost právníka či soudce, lékařská důstojnost, důstojnost biskupa…).</a:t>
            </a:r>
          </a:p>
          <a:p>
            <a:r>
              <a:rPr lang="cs-CZ" dirty="0"/>
              <a:t>3. </a:t>
            </a:r>
            <a:r>
              <a:rPr lang="cs-CZ" b="1" dirty="0"/>
              <a:t>T</a:t>
            </a:r>
            <a:r>
              <a:rPr lang="cs-CZ" dirty="0"/>
              <a:t>ř</a:t>
            </a:r>
            <a:r>
              <a:rPr lang="cs-CZ" b="1" dirty="0"/>
              <a:t>etí  formou </a:t>
            </a:r>
            <a:r>
              <a:rPr lang="cs-CZ" dirty="0"/>
              <a:t>kontingentní důstojnosti je </a:t>
            </a:r>
            <a:r>
              <a:rPr lang="cs-CZ" b="1" dirty="0"/>
              <a:t>expresivní </a:t>
            </a:r>
            <a:r>
              <a:rPr lang="cs-CZ" dirty="0"/>
              <a:t>(vyjadřovací) důstojnost, která spočívá v tom, že se někdo chová váženě nebo že je v jeho jednání vyjádřena důstojnost, (např. když někdo říká: „Hokejisté nesli porážku se ctí).</a:t>
            </a:r>
          </a:p>
        </p:txBody>
      </p:sp>
    </p:spTree>
    <p:extLst>
      <p:ext uri="{BB962C8B-B14F-4D97-AF65-F5344CB8AC3E}">
        <p14:creationId xmlns:p14="http://schemas.microsoft.com/office/powerpoint/2010/main" val="1480322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E87B9A-A44F-42A9-A099-B7BE855F31CC}"/>
              </a:ext>
            </a:extLst>
          </p:cNvPr>
          <p:cNvSpPr>
            <a:spLocks noGrp="1"/>
          </p:cNvSpPr>
          <p:nvPr>
            <p:ph type="title"/>
          </p:nvPr>
        </p:nvSpPr>
        <p:spPr/>
        <p:txBody>
          <a:bodyPr/>
          <a:lstStyle/>
          <a:p>
            <a:r>
              <a:rPr lang="cs-CZ" dirty="0"/>
              <a:t>Lidská důstojnost</a:t>
            </a:r>
          </a:p>
        </p:txBody>
      </p:sp>
      <p:sp>
        <p:nvSpPr>
          <p:cNvPr id="3" name="Zástupný symbol pro obsah 2">
            <a:extLst>
              <a:ext uri="{FF2B5EF4-FFF2-40B4-BE49-F238E27FC236}">
                <a16:creationId xmlns:a16="http://schemas.microsoft.com/office/drawing/2014/main" id="{E34A9EE0-3F62-4FC9-B834-36F3C96EABC7}"/>
              </a:ext>
            </a:extLst>
          </p:cNvPr>
          <p:cNvSpPr>
            <a:spLocks noGrp="1"/>
          </p:cNvSpPr>
          <p:nvPr>
            <p:ph sz="quarter" idx="1"/>
          </p:nvPr>
        </p:nvSpPr>
        <p:spPr/>
        <p:txBody>
          <a:bodyPr/>
          <a:lstStyle/>
          <a:p>
            <a:endParaRPr lang="cs-CZ" dirty="0"/>
          </a:p>
          <a:p>
            <a:r>
              <a:rPr lang="cs-CZ" dirty="0"/>
              <a:t>Tyto tři formy kontingentní důstojnosti se liší od inherentní důstojnosti. Zatímco inherentní důstojnost přísluší všem lidem bez toho, že by mohla být ztracena nebo osvojena, jsou tři formy kontingentní důstojnosti rozděleny nerovnoměrně a mohou být získány, ztraceny a opět získány.</a:t>
            </a:r>
          </a:p>
        </p:txBody>
      </p:sp>
    </p:spTree>
    <p:extLst>
      <p:ext uri="{BB962C8B-B14F-4D97-AF65-F5344CB8AC3E}">
        <p14:creationId xmlns:p14="http://schemas.microsoft.com/office/powerpoint/2010/main" val="3580038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97D46E-A011-4D10-A12F-2E861D716CED}"/>
              </a:ext>
            </a:extLst>
          </p:cNvPr>
          <p:cNvSpPr>
            <a:spLocks noGrp="1"/>
          </p:cNvSpPr>
          <p:nvPr>
            <p:ph type="title"/>
          </p:nvPr>
        </p:nvSpPr>
        <p:spPr/>
        <p:txBody>
          <a:bodyPr/>
          <a:lstStyle/>
          <a:p>
            <a:r>
              <a:rPr lang="cs-CZ" dirty="0"/>
              <a:t>Lidská důstojnost</a:t>
            </a:r>
          </a:p>
        </p:txBody>
      </p:sp>
      <p:sp>
        <p:nvSpPr>
          <p:cNvPr id="3" name="Zástupný symbol pro obsah 2">
            <a:extLst>
              <a:ext uri="{FF2B5EF4-FFF2-40B4-BE49-F238E27FC236}">
                <a16:creationId xmlns:a16="http://schemas.microsoft.com/office/drawing/2014/main" id="{915C19EB-E5BC-47DD-BB84-15907EE183FE}"/>
              </a:ext>
            </a:extLst>
          </p:cNvPr>
          <p:cNvSpPr>
            <a:spLocks noGrp="1"/>
          </p:cNvSpPr>
          <p:nvPr>
            <p:ph sz="quarter" idx="1"/>
          </p:nvPr>
        </p:nvSpPr>
        <p:spPr/>
        <p:txBody>
          <a:bodyPr/>
          <a:lstStyle/>
          <a:p>
            <a:endParaRPr lang="cs-CZ" dirty="0"/>
          </a:p>
          <a:p>
            <a:endParaRPr lang="cs-CZ" dirty="0"/>
          </a:p>
          <a:p>
            <a:r>
              <a:rPr lang="cs-CZ" dirty="0"/>
              <a:t>V průběhu dějin se koncipují dvě podstatné výkladové formy lidské důstojnosti – kontingentní a inherentní pojetí. </a:t>
            </a:r>
          </a:p>
          <a:p>
            <a:r>
              <a:rPr lang="cs-CZ" dirty="0"/>
              <a:t>V západních dějinách se tyto dva výkladové přístupy doplňují. Člověk jako důstojná bytost, má svým životem tuto důstojnost osvědčovat a prohlubovat. </a:t>
            </a:r>
          </a:p>
          <a:p>
            <a:endParaRPr lang="cs-CZ" dirty="0"/>
          </a:p>
        </p:txBody>
      </p:sp>
    </p:spTree>
    <p:extLst>
      <p:ext uri="{BB962C8B-B14F-4D97-AF65-F5344CB8AC3E}">
        <p14:creationId xmlns:p14="http://schemas.microsoft.com/office/powerpoint/2010/main" val="3700582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AD6CC0-0DAE-40A9-A3E1-4D30971BF34D}"/>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05305CB6-4D80-4E60-9DAE-F030A65B437A}"/>
              </a:ext>
            </a:extLst>
          </p:cNvPr>
          <p:cNvSpPr>
            <a:spLocks noGrp="1"/>
          </p:cNvSpPr>
          <p:nvPr>
            <p:ph sz="quarter" idx="1"/>
          </p:nvPr>
        </p:nvSpPr>
        <p:spPr/>
        <p:txBody>
          <a:bodyPr>
            <a:normAutofit fontScale="92500" lnSpcReduction="10000"/>
          </a:bodyPr>
          <a:lstStyle/>
          <a:p>
            <a:pPr marL="0" indent="0">
              <a:buNone/>
            </a:pPr>
            <a:r>
              <a:rPr lang="cs-CZ" dirty="0"/>
              <a:t>Byly vymezeny</a:t>
            </a:r>
            <a:r>
              <a:rPr lang="cs-CZ" b="1" u="sng" dirty="0">
                <a:solidFill>
                  <a:srgbClr val="FF0000"/>
                </a:solidFill>
              </a:rPr>
              <a:t> čtyři typy důstojnosti člověka</a:t>
            </a:r>
            <a:r>
              <a:rPr lang="cs-CZ" dirty="0"/>
              <a:t>:</a:t>
            </a:r>
          </a:p>
          <a:p>
            <a:pPr marL="0" indent="0">
              <a:buNone/>
            </a:pPr>
            <a:endParaRPr lang="cs-CZ" dirty="0"/>
          </a:p>
          <a:p>
            <a:r>
              <a:rPr lang="cs-CZ" dirty="0"/>
              <a:t>a) </a:t>
            </a:r>
            <a:r>
              <a:rPr lang="cs-CZ" b="1" dirty="0"/>
              <a:t>důstojnost zásluh</a:t>
            </a:r>
            <a:r>
              <a:rPr lang="cs-CZ" dirty="0"/>
              <a:t>, která odráží postavení člověka podle jeho ekonomických a sociálních zásluh. Kdy jedinci je připisována nějak důstojnost v závislosti na jeho roli ve společnosti. Jde tedy o důstojnost, která je člověku přičítána, aniž by se o ni nějak významně zasadil.</a:t>
            </a:r>
          </a:p>
          <a:p>
            <a:r>
              <a:rPr lang="cs-CZ" dirty="0"/>
              <a:t>b) </a:t>
            </a:r>
            <a:r>
              <a:rPr lang="cs-CZ" b="1" dirty="0"/>
              <a:t>důstojnost mravní síly</a:t>
            </a:r>
            <a:r>
              <a:rPr lang="cs-CZ" dirty="0"/>
              <a:t>, jenž je odvozována především od autonomie každého jedince. Je vysvětlována tak, že člověk, který jedná mravně a správně může být na sebe patřičně hrdý. Naopak jedinec, který se chová nepatřičně vůči vnějšímu světu, může velmi snadno pozbýt svou sebeúctu, stejně tak může jakoukoliv úctu ztratit v očích třetích lidí.</a:t>
            </a:r>
          </a:p>
          <a:p>
            <a:pPr marL="0" indent="0">
              <a:buNone/>
            </a:pPr>
            <a:endParaRPr lang="cs-CZ" dirty="0"/>
          </a:p>
        </p:txBody>
      </p:sp>
    </p:spTree>
    <p:extLst>
      <p:ext uri="{BB962C8B-B14F-4D97-AF65-F5344CB8AC3E}">
        <p14:creationId xmlns:p14="http://schemas.microsoft.com/office/powerpoint/2010/main" val="10428242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3976F5-F2F0-4D8E-9416-9B52D99B9D6E}"/>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5139F35D-E1B8-4206-BB1D-EB3CB8B84CE6}"/>
              </a:ext>
            </a:extLst>
          </p:cNvPr>
          <p:cNvSpPr>
            <a:spLocks noGrp="1"/>
          </p:cNvSpPr>
          <p:nvPr>
            <p:ph sz="quarter" idx="1"/>
          </p:nvPr>
        </p:nvSpPr>
        <p:spPr/>
        <p:txBody>
          <a:bodyPr/>
          <a:lstStyle/>
          <a:p>
            <a:r>
              <a:rPr lang="cs-CZ" dirty="0"/>
              <a:t>c) </a:t>
            </a:r>
            <a:r>
              <a:rPr lang="cs-CZ" b="1" dirty="0"/>
              <a:t>důstojnost osobní identity</a:t>
            </a:r>
            <a:r>
              <a:rPr lang="cs-CZ" dirty="0"/>
              <a:t>, která je chápána v rovině osobní identity každého jedince. Úzce souvisí s integritou jedince, s jeho vědomím vlastního já. Často bývá narušována z vnějšku (např. šikana), kdy pod vlivem jednotlivých útoků jedinec ztrácí vědomí vlastní ceny a sebedůvěru. Člověk disponující důstojností osobní identity dokáže svůj život vést pozitivním způsobem.</a:t>
            </a:r>
          </a:p>
          <a:p>
            <a:r>
              <a:rPr lang="cs-CZ" dirty="0"/>
              <a:t>d) </a:t>
            </a:r>
            <a:r>
              <a:rPr lang="cs-CZ" b="1" dirty="0"/>
              <a:t>nezcizitelné hodnoty jedince</a:t>
            </a:r>
            <a:r>
              <a:rPr lang="cs-CZ" dirty="0"/>
              <a:t> – </a:t>
            </a:r>
            <a:r>
              <a:rPr lang="cs-CZ" dirty="0" err="1"/>
              <a:t>Menschenwürde</a:t>
            </a:r>
            <a:r>
              <a:rPr lang="cs-CZ" dirty="0"/>
              <a:t>, je vůbec nejširším pojetím důstojnosti, která je odvozována ze samotné podstaty lidské existence, bez ohledu na tělesný, duševní či sociální stav.</a:t>
            </a:r>
          </a:p>
          <a:p>
            <a:endParaRPr lang="cs-CZ" dirty="0"/>
          </a:p>
        </p:txBody>
      </p:sp>
    </p:spTree>
    <p:extLst>
      <p:ext uri="{BB962C8B-B14F-4D97-AF65-F5344CB8AC3E}">
        <p14:creationId xmlns:p14="http://schemas.microsoft.com/office/powerpoint/2010/main" val="24875399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2. Lidská důstojnost a dokumenty.</a:t>
            </a:r>
          </a:p>
        </p:txBody>
      </p:sp>
      <p:sp>
        <p:nvSpPr>
          <p:cNvPr id="3" name="Zástupný symbol pro obsah 2"/>
          <p:cNvSpPr>
            <a:spLocks noGrp="1"/>
          </p:cNvSpPr>
          <p:nvPr>
            <p:ph sz="quarter" idx="1"/>
          </p:nvPr>
        </p:nvSpPr>
        <p:spPr/>
        <p:txBody>
          <a:bodyPr/>
          <a:lstStyle/>
          <a:p>
            <a:pPr marL="0" indent="0">
              <a:buNone/>
            </a:pPr>
            <a:r>
              <a:rPr lang="cs-CZ" b="1" dirty="0"/>
              <a:t>Všeobecná deklarace lidských prav, 1948.</a:t>
            </a:r>
          </a:p>
          <a:p>
            <a:pPr marL="0" indent="0">
              <a:buNone/>
            </a:pPr>
            <a:endParaRPr lang="cs-CZ" dirty="0"/>
          </a:p>
          <a:p>
            <a:r>
              <a:rPr lang="cs-CZ" dirty="0"/>
              <a:t>Preambule:</a:t>
            </a:r>
          </a:p>
          <a:p>
            <a:r>
              <a:rPr lang="cs-CZ" dirty="0"/>
              <a:t>„…uznání </a:t>
            </a:r>
            <a:r>
              <a:rPr lang="cs-CZ" b="1" dirty="0"/>
              <a:t>přirozené/inherentní důstojnosti </a:t>
            </a:r>
            <a:r>
              <a:rPr lang="cs-CZ" dirty="0"/>
              <a:t>a rovných a nezcizitelných práv všech členů lidské rodiny je základem svobody, spravedlnosti a míru ve světě, (Preambule)</a:t>
            </a:r>
          </a:p>
          <a:p>
            <a:endParaRPr lang="cs-CZ" dirty="0"/>
          </a:p>
          <a:p>
            <a:r>
              <a:rPr lang="cs-CZ" dirty="0"/>
              <a:t>Inherentní – vrozená/přirozená</a:t>
            </a:r>
          </a:p>
        </p:txBody>
      </p:sp>
    </p:spTree>
    <p:extLst>
      <p:ext uri="{BB962C8B-B14F-4D97-AF65-F5344CB8AC3E}">
        <p14:creationId xmlns:p14="http://schemas.microsoft.com/office/powerpoint/2010/main" val="4416792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Lidská důstojnost a dokumenty.</a:t>
            </a:r>
          </a:p>
        </p:txBody>
      </p:sp>
      <p:sp>
        <p:nvSpPr>
          <p:cNvPr id="3" name="Zástupný symbol pro obsah 2"/>
          <p:cNvSpPr>
            <a:spLocks noGrp="1"/>
          </p:cNvSpPr>
          <p:nvPr>
            <p:ph sz="quarter" idx="1"/>
          </p:nvPr>
        </p:nvSpPr>
        <p:spPr/>
        <p:txBody>
          <a:bodyPr/>
          <a:lstStyle/>
          <a:p>
            <a:r>
              <a:rPr lang="cs-CZ" dirty="0"/>
              <a:t>Článek 1:</a:t>
            </a:r>
          </a:p>
          <a:p>
            <a:r>
              <a:rPr lang="cs-CZ" dirty="0"/>
              <a:t>„ „Všichni lidé rodí se svobodní a sobě rovní v </a:t>
            </a:r>
            <a:r>
              <a:rPr lang="cs-CZ" b="1" dirty="0"/>
              <a:t>důstojnosti</a:t>
            </a:r>
            <a:r>
              <a:rPr lang="cs-CZ" dirty="0"/>
              <a:t> i právech. Jsou nadáni rozumem a svědomím a mají spolu jednat v duchu bratrství“</a:t>
            </a:r>
          </a:p>
          <a:p>
            <a:r>
              <a:rPr lang="cs-CZ" dirty="0"/>
              <a:t>Pokračuje výčet lidských prav</a:t>
            </a:r>
          </a:p>
          <a:p>
            <a:endParaRPr lang="cs-CZ" dirty="0"/>
          </a:p>
          <a:p>
            <a:r>
              <a:rPr lang="cs-CZ" dirty="0"/>
              <a:t>Vztah důstojnosti a lidských prav / lidské práva jako konkretizace lidské důstojnosti</a:t>
            </a:r>
          </a:p>
          <a:p>
            <a:r>
              <a:rPr lang="cs-CZ" dirty="0"/>
              <a:t>Důstojnost: základ a cíl lidských prav</a:t>
            </a:r>
          </a:p>
        </p:txBody>
      </p:sp>
    </p:spTree>
    <p:extLst>
      <p:ext uri="{BB962C8B-B14F-4D97-AF65-F5344CB8AC3E}">
        <p14:creationId xmlns:p14="http://schemas.microsoft.com/office/powerpoint/2010/main" val="37079324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Lidská důstojnost a dokumenty.</a:t>
            </a:r>
          </a:p>
        </p:txBody>
      </p:sp>
      <p:sp>
        <p:nvSpPr>
          <p:cNvPr id="3" name="Zástupný symbol pro obsah 2"/>
          <p:cNvSpPr>
            <a:spLocks noGrp="1"/>
          </p:cNvSpPr>
          <p:nvPr>
            <p:ph sz="quarter" idx="1"/>
          </p:nvPr>
        </p:nvSpPr>
        <p:spPr/>
        <p:txBody>
          <a:bodyPr/>
          <a:lstStyle/>
          <a:p>
            <a:r>
              <a:rPr lang="cs-CZ" dirty="0"/>
              <a:t>Podobně i v jiných dokumentech: </a:t>
            </a:r>
          </a:p>
          <a:p>
            <a:endParaRPr lang="cs-CZ" dirty="0"/>
          </a:p>
          <a:p>
            <a:r>
              <a:rPr lang="cs-CZ" dirty="0"/>
              <a:t>- Úmluva o právech dítěte</a:t>
            </a:r>
          </a:p>
          <a:p>
            <a:r>
              <a:rPr lang="cs-CZ" dirty="0"/>
              <a:t>- Úmluva o právech osob s postižením: diskriminace či sociální znevýhodnění je porušením lidské důstojnosti / sociální znevýhodněni znamená porušeni lidské důstojnosti</a:t>
            </a:r>
          </a:p>
          <a:p>
            <a:endParaRPr lang="cs-CZ" dirty="0"/>
          </a:p>
        </p:txBody>
      </p:sp>
    </p:spTree>
    <p:extLst>
      <p:ext uri="{BB962C8B-B14F-4D97-AF65-F5344CB8AC3E}">
        <p14:creationId xmlns:p14="http://schemas.microsoft.com/office/powerpoint/2010/main" val="32998004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Lidská důstojnost a dokumenty.</a:t>
            </a:r>
          </a:p>
        </p:txBody>
      </p:sp>
      <p:sp>
        <p:nvSpPr>
          <p:cNvPr id="3" name="Zástupný symbol pro obsah 2"/>
          <p:cNvSpPr>
            <a:spLocks noGrp="1"/>
          </p:cNvSpPr>
          <p:nvPr>
            <p:ph sz="quarter" idx="1"/>
          </p:nvPr>
        </p:nvSpPr>
        <p:spPr/>
        <p:txBody>
          <a:bodyPr>
            <a:normAutofit/>
          </a:bodyPr>
          <a:lstStyle/>
          <a:p>
            <a:pPr marL="0" indent="0">
              <a:buNone/>
            </a:pPr>
            <a:r>
              <a:rPr lang="cs-CZ" b="1" dirty="0"/>
              <a:t>Charta základních prav EU (2000)</a:t>
            </a:r>
          </a:p>
          <a:p>
            <a:endParaRPr lang="cs-CZ" sz="2400" dirty="0"/>
          </a:p>
          <a:p>
            <a:r>
              <a:rPr lang="cs-CZ" sz="2400" dirty="0"/>
              <a:t>Preambule:</a:t>
            </a:r>
          </a:p>
          <a:p>
            <a:r>
              <a:rPr lang="cs-CZ" sz="2400" dirty="0"/>
              <a:t>„ Unie, vědoma si svého duchovního a morálního dědictví, se zakládá na nedělitelných a všeobecných principech lidské důstojnosti, svobody, rovnosti a solidarity; spočívá na zásadách demokracie a právního státu“</a:t>
            </a:r>
          </a:p>
          <a:p>
            <a:pPr>
              <a:lnSpc>
                <a:spcPct val="80000"/>
              </a:lnSpc>
              <a:defRPr/>
            </a:pPr>
            <a:endParaRPr lang="cs-CZ" sz="2400" dirty="0"/>
          </a:p>
          <a:p>
            <a:endParaRPr lang="cs-CZ" sz="2400" dirty="0"/>
          </a:p>
        </p:txBody>
      </p:sp>
    </p:spTree>
    <p:extLst>
      <p:ext uri="{BB962C8B-B14F-4D97-AF65-F5344CB8AC3E}">
        <p14:creationId xmlns:p14="http://schemas.microsoft.com/office/powerpoint/2010/main" val="1135133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1. Úvodem.</a:t>
            </a:r>
          </a:p>
        </p:txBody>
      </p:sp>
      <p:sp>
        <p:nvSpPr>
          <p:cNvPr id="3" name="Zástupný symbol pro obsah 2"/>
          <p:cNvSpPr>
            <a:spLocks noGrp="1"/>
          </p:cNvSpPr>
          <p:nvPr>
            <p:ph sz="quarter" idx="1"/>
          </p:nvPr>
        </p:nvSpPr>
        <p:spPr/>
        <p:txBody>
          <a:bodyPr/>
          <a:lstStyle/>
          <a:p>
            <a:endParaRPr lang="cs-CZ" dirty="0"/>
          </a:p>
          <a:p>
            <a:r>
              <a:rPr lang="cs-CZ" dirty="0"/>
              <a:t>Důstojnost jako pojem</a:t>
            </a:r>
          </a:p>
          <a:p>
            <a:r>
              <a:rPr lang="cs-CZ" dirty="0"/>
              <a:t>Dignity.  </a:t>
            </a:r>
            <a:r>
              <a:rPr lang="cs-CZ" dirty="0" err="1"/>
              <a:t>Würde</a:t>
            </a:r>
            <a:r>
              <a:rPr lang="cs-CZ" dirty="0"/>
              <a:t>.</a:t>
            </a:r>
          </a:p>
          <a:p>
            <a:r>
              <a:rPr lang="cs-CZ" dirty="0"/>
              <a:t>Co označuje?</a:t>
            </a:r>
          </a:p>
          <a:p>
            <a:pPr>
              <a:defRPr/>
            </a:pPr>
            <a:r>
              <a:rPr lang="cs-CZ" sz="2800" dirty="0"/>
              <a:t>Jak jí rozumět? Jak interpretovat?</a:t>
            </a:r>
          </a:p>
          <a:p>
            <a:pPr>
              <a:defRPr/>
            </a:pPr>
            <a:r>
              <a:rPr lang="cs-CZ" sz="2800" dirty="0"/>
              <a:t>Kde se s tím pojmem/principem setkáme?</a:t>
            </a:r>
          </a:p>
          <a:p>
            <a:pPr>
              <a:defRPr/>
            </a:pPr>
            <a:endParaRPr lang="cs-CZ" sz="2800" dirty="0"/>
          </a:p>
          <a:p>
            <a:endParaRPr lang="cs-CZ" dirty="0"/>
          </a:p>
        </p:txBody>
      </p:sp>
    </p:spTree>
    <p:extLst>
      <p:ext uri="{BB962C8B-B14F-4D97-AF65-F5344CB8AC3E}">
        <p14:creationId xmlns:p14="http://schemas.microsoft.com/office/powerpoint/2010/main" val="10035082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Lidská důstojnost a dokumenty.</a:t>
            </a:r>
          </a:p>
        </p:txBody>
      </p:sp>
      <p:sp>
        <p:nvSpPr>
          <p:cNvPr id="3" name="Zástupný symbol pro obsah 2"/>
          <p:cNvSpPr>
            <a:spLocks noGrp="1"/>
          </p:cNvSpPr>
          <p:nvPr>
            <p:ph sz="quarter" idx="1"/>
          </p:nvPr>
        </p:nvSpPr>
        <p:spPr>
          <a:xfrm>
            <a:off x="457200" y="1219200"/>
            <a:ext cx="8435280" cy="4937760"/>
          </a:xfrm>
        </p:spPr>
        <p:txBody>
          <a:bodyPr>
            <a:normAutofit/>
          </a:bodyPr>
          <a:lstStyle/>
          <a:p>
            <a:pPr marL="0" indent="0">
              <a:lnSpc>
                <a:spcPct val="120000"/>
              </a:lnSpc>
              <a:spcBef>
                <a:spcPts val="0"/>
              </a:spcBef>
              <a:buNone/>
              <a:defRPr/>
            </a:pPr>
            <a:endParaRPr lang="cs-CZ" sz="2400" dirty="0"/>
          </a:p>
          <a:p>
            <a:pPr marL="0" indent="0">
              <a:lnSpc>
                <a:spcPct val="120000"/>
              </a:lnSpc>
              <a:spcBef>
                <a:spcPts val="0"/>
              </a:spcBef>
              <a:buNone/>
              <a:defRPr/>
            </a:pPr>
            <a:r>
              <a:rPr lang="cs-CZ" sz="2400" dirty="0"/>
              <a:t>HLAVA I - DŮSTOJNOST </a:t>
            </a:r>
          </a:p>
          <a:p>
            <a:pPr marL="0" indent="-288000">
              <a:lnSpc>
                <a:spcPct val="120000"/>
              </a:lnSpc>
              <a:spcBef>
                <a:spcPts val="0"/>
              </a:spcBef>
              <a:defRPr/>
            </a:pPr>
            <a:r>
              <a:rPr lang="cs-CZ" sz="2400" b="1" dirty="0"/>
              <a:t>Článek 1 Lidská důstojnost </a:t>
            </a:r>
          </a:p>
          <a:p>
            <a:pPr marL="0" indent="-288000">
              <a:lnSpc>
                <a:spcPct val="120000"/>
              </a:lnSpc>
              <a:spcBef>
                <a:spcPts val="0"/>
              </a:spcBef>
              <a:defRPr/>
            </a:pPr>
            <a:r>
              <a:rPr lang="cs-CZ" sz="2400" dirty="0"/>
              <a:t>„Lidská důstojnost je nedotknutelná. Musí být respektována a chráněna.“  </a:t>
            </a:r>
            <a:endParaRPr lang="cs-CZ" sz="2400" b="1" dirty="0"/>
          </a:p>
          <a:p>
            <a:pPr marL="0" indent="-288000">
              <a:lnSpc>
                <a:spcPct val="120000"/>
              </a:lnSpc>
              <a:spcBef>
                <a:spcPts val="0"/>
              </a:spcBef>
              <a:defRPr/>
            </a:pPr>
            <a:r>
              <a:rPr lang="cs-CZ" sz="2400" b="1" dirty="0"/>
              <a:t>Článek 2 Právo na život</a:t>
            </a:r>
          </a:p>
          <a:p>
            <a:pPr marL="0" indent="-288000">
              <a:lnSpc>
                <a:spcPct val="120000"/>
              </a:lnSpc>
              <a:spcBef>
                <a:spcPts val="0"/>
              </a:spcBef>
              <a:defRPr/>
            </a:pPr>
            <a:r>
              <a:rPr lang="cs-CZ" sz="2400" dirty="0"/>
              <a:t>1.   Každý má právo na život.</a:t>
            </a:r>
          </a:p>
          <a:p>
            <a:pPr marL="0" indent="-288000">
              <a:lnSpc>
                <a:spcPct val="120000"/>
              </a:lnSpc>
              <a:spcBef>
                <a:spcPts val="0"/>
              </a:spcBef>
              <a:defRPr/>
            </a:pPr>
            <a:r>
              <a:rPr lang="cs-CZ" sz="2400" dirty="0"/>
              <a:t>2.   Nikdo nesmí být odsouzen k trestu smrti ani popraven.</a:t>
            </a:r>
          </a:p>
          <a:p>
            <a:pPr marL="0" indent="-288000">
              <a:lnSpc>
                <a:spcPct val="120000"/>
              </a:lnSpc>
              <a:spcBef>
                <a:spcPts val="0"/>
              </a:spcBef>
              <a:defRPr/>
            </a:pPr>
            <a:r>
              <a:rPr lang="cs-CZ" sz="2400" b="1" dirty="0"/>
              <a:t>Článek 3 Právo na nedotknutelnost lidské osobnosti</a:t>
            </a:r>
          </a:p>
          <a:p>
            <a:pPr marL="0" indent="-288000">
              <a:lnSpc>
                <a:spcPct val="120000"/>
              </a:lnSpc>
              <a:spcBef>
                <a:spcPts val="0"/>
              </a:spcBef>
              <a:defRPr/>
            </a:pPr>
            <a:r>
              <a:rPr lang="cs-CZ" sz="2400" dirty="0"/>
              <a:t>1.   Každý má právo na to, aby byla respektována jeho fyzická a duševní nedotknutelnost…</a:t>
            </a:r>
          </a:p>
        </p:txBody>
      </p:sp>
    </p:spTree>
    <p:extLst>
      <p:ext uri="{BB962C8B-B14F-4D97-AF65-F5344CB8AC3E}">
        <p14:creationId xmlns:p14="http://schemas.microsoft.com/office/powerpoint/2010/main" val="14240125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Lidská důstojnost a dokumenty.</a:t>
            </a:r>
          </a:p>
        </p:txBody>
      </p:sp>
      <p:sp>
        <p:nvSpPr>
          <p:cNvPr id="3" name="Zástupný symbol pro obsah 2"/>
          <p:cNvSpPr>
            <a:spLocks noGrp="1"/>
          </p:cNvSpPr>
          <p:nvPr>
            <p:ph sz="quarter" idx="1"/>
          </p:nvPr>
        </p:nvSpPr>
        <p:spPr/>
        <p:txBody>
          <a:bodyPr/>
          <a:lstStyle/>
          <a:p>
            <a:endParaRPr lang="cs-CZ" dirty="0"/>
          </a:p>
          <a:p>
            <a:r>
              <a:rPr lang="cs-CZ" dirty="0"/>
              <a:t>Princip lidské důstojnosti konstituuje Chartu, kterou předchází a vůči niž se označuje jako nadčasová.</a:t>
            </a:r>
          </a:p>
          <a:p>
            <a:endParaRPr lang="cs-CZ" dirty="0"/>
          </a:p>
          <a:p>
            <a:r>
              <a:rPr lang="cs-CZ" dirty="0"/>
              <a:t>Kdo je </a:t>
            </a:r>
            <a:r>
              <a:rPr lang="pl-PL" dirty="0"/>
              <a:t>nositelem lidske důstojnosti, ma pravo na rovne zachazeni, na prava a svobody.</a:t>
            </a:r>
          </a:p>
          <a:p>
            <a:endParaRPr lang="pl-PL" dirty="0"/>
          </a:p>
          <a:p>
            <a:endParaRPr lang="cs-CZ" dirty="0"/>
          </a:p>
        </p:txBody>
      </p:sp>
    </p:spTree>
    <p:extLst>
      <p:ext uri="{BB962C8B-B14F-4D97-AF65-F5344CB8AC3E}">
        <p14:creationId xmlns:p14="http://schemas.microsoft.com/office/powerpoint/2010/main" val="18995955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Lidská důstojnost a dokumenty.</a:t>
            </a:r>
          </a:p>
        </p:txBody>
      </p:sp>
      <p:sp>
        <p:nvSpPr>
          <p:cNvPr id="3" name="Zástupný symbol pro obsah 2"/>
          <p:cNvSpPr>
            <a:spLocks noGrp="1"/>
          </p:cNvSpPr>
          <p:nvPr>
            <p:ph sz="quarter" idx="1"/>
          </p:nvPr>
        </p:nvSpPr>
        <p:spPr/>
        <p:txBody>
          <a:bodyPr/>
          <a:lstStyle/>
          <a:p>
            <a:pPr marL="0" indent="0">
              <a:buNone/>
            </a:pPr>
            <a:r>
              <a:rPr lang="cs-CZ" b="1" dirty="0"/>
              <a:t>Listina základních práv a svobod ČR.</a:t>
            </a:r>
          </a:p>
          <a:p>
            <a:endParaRPr lang="cs-CZ" b="1" dirty="0"/>
          </a:p>
          <a:p>
            <a:pPr>
              <a:defRPr/>
            </a:pPr>
            <a:r>
              <a:rPr lang="cs-CZ" dirty="0"/>
              <a:t>Součást ústavního pořádku</a:t>
            </a:r>
          </a:p>
          <a:p>
            <a:r>
              <a:rPr lang="cs-CZ" dirty="0"/>
              <a:t>Článek1: „Lide jsou svobodni a rovni v důstojnosti i v právech. Základní pravá a svobody jsou nezadatelné, nezcizitelné, nepromlčitelné a nezrušitelné“</a:t>
            </a:r>
          </a:p>
          <a:p>
            <a:pPr>
              <a:defRPr/>
            </a:pPr>
            <a:r>
              <a:rPr lang="cs-CZ" dirty="0"/>
              <a:t>LD jako výkladové kritérium, které se promítá do všech základních práv a svobod</a:t>
            </a:r>
          </a:p>
          <a:p>
            <a:endParaRPr lang="cs-CZ" dirty="0"/>
          </a:p>
        </p:txBody>
      </p:sp>
    </p:spTree>
    <p:extLst>
      <p:ext uri="{BB962C8B-B14F-4D97-AF65-F5344CB8AC3E}">
        <p14:creationId xmlns:p14="http://schemas.microsoft.com/office/powerpoint/2010/main" val="661592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Lidská důstojnost a dokumenty.</a:t>
            </a:r>
          </a:p>
        </p:txBody>
      </p:sp>
      <p:sp>
        <p:nvSpPr>
          <p:cNvPr id="3" name="Zástupný symbol pro obsah 2"/>
          <p:cNvSpPr>
            <a:spLocks noGrp="1"/>
          </p:cNvSpPr>
          <p:nvPr>
            <p:ph sz="quarter" idx="1"/>
          </p:nvPr>
        </p:nvSpPr>
        <p:spPr/>
        <p:txBody>
          <a:bodyPr>
            <a:normAutofit lnSpcReduction="10000"/>
          </a:bodyPr>
          <a:lstStyle/>
          <a:p>
            <a:endParaRPr lang="cs-CZ" dirty="0"/>
          </a:p>
          <a:p>
            <a:r>
              <a:rPr lang="cs-CZ" dirty="0"/>
              <a:t>Článek 10.</a:t>
            </a:r>
          </a:p>
          <a:p>
            <a:r>
              <a:rPr lang="pl-PL" dirty="0"/>
              <a:t>„Každy ma pravo, aby byla zachovana jeho lidska důstojnost, </a:t>
            </a:r>
            <a:r>
              <a:rPr lang="cs-CZ" dirty="0"/>
              <a:t>osobni čest, dobra pověst a chráněno jeho jméno.“</a:t>
            </a:r>
          </a:p>
          <a:p>
            <a:endParaRPr lang="cs-CZ" b="1" dirty="0"/>
          </a:p>
          <a:p>
            <a:r>
              <a:rPr lang="cs-CZ" dirty="0"/>
              <a:t>Lidská důstojnost není tedy jen jedním ze základních právo.</a:t>
            </a:r>
          </a:p>
          <a:p>
            <a:endParaRPr lang="cs-CZ" b="1" dirty="0"/>
          </a:p>
          <a:p>
            <a:pPr marL="0" indent="0">
              <a:buNone/>
            </a:pPr>
            <a:r>
              <a:rPr lang="cs-CZ" b="1" dirty="0"/>
              <a:t>Trestní zákoník ČR.</a:t>
            </a:r>
          </a:p>
          <a:p>
            <a:r>
              <a:rPr lang="cs-CZ" dirty="0"/>
              <a:t>Hlava III. (lidská důstojnost v sexuální oblasti)</a:t>
            </a:r>
          </a:p>
        </p:txBody>
      </p:sp>
    </p:spTree>
    <p:extLst>
      <p:ext uri="{BB962C8B-B14F-4D97-AF65-F5344CB8AC3E}">
        <p14:creationId xmlns:p14="http://schemas.microsoft.com/office/powerpoint/2010/main" val="23664134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Lidská důstojnost a dokumenty.</a:t>
            </a:r>
          </a:p>
        </p:txBody>
      </p:sp>
      <p:sp>
        <p:nvSpPr>
          <p:cNvPr id="3" name="Zástupný symbol pro obsah 2"/>
          <p:cNvSpPr>
            <a:spLocks noGrp="1"/>
          </p:cNvSpPr>
          <p:nvPr>
            <p:ph sz="quarter" idx="1"/>
          </p:nvPr>
        </p:nvSpPr>
        <p:spPr/>
        <p:txBody>
          <a:bodyPr/>
          <a:lstStyle/>
          <a:p>
            <a:pPr marL="0" indent="0">
              <a:buNone/>
            </a:pPr>
            <a:r>
              <a:rPr lang="cs-CZ" b="1" dirty="0"/>
              <a:t>Charta prav umírajících </a:t>
            </a:r>
            <a:r>
              <a:rPr lang="cs-CZ" dirty="0"/>
              <a:t>(1999)</a:t>
            </a:r>
          </a:p>
          <a:p>
            <a:endParaRPr lang="cs-CZ" dirty="0"/>
          </a:p>
          <a:p>
            <a:r>
              <a:rPr lang="cs-CZ" dirty="0"/>
              <a:t>Standardy v kontextu biomedicíny</a:t>
            </a:r>
          </a:p>
          <a:p>
            <a:r>
              <a:rPr lang="cs-CZ" dirty="0"/>
              <a:t>nedotknutelnost lidská důstojnost ve všech obdobích života </a:t>
            </a:r>
          </a:p>
          <a:p>
            <a:r>
              <a:rPr lang="cs-CZ" dirty="0"/>
              <a:t> univerzalita lidská důstojnost </a:t>
            </a:r>
          </a:p>
          <a:p>
            <a:r>
              <a:rPr lang="cs-CZ" dirty="0"/>
              <a:t> lidská důstojnost + právo na život</a:t>
            </a:r>
          </a:p>
          <a:p>
            <a:endParaRPr lang="cs-CZ" dirty="0"/>
          </a:p>
        </p:txBody>
      </p:sp>
    </p:spTree>
    <p:extLst>
      <p:ext uri="{BB962C8B-B14F-4D97-AF65-F5344CB8AC3E}">
        <p14:creationId xmlns:p14="http://schemas.microsoft.com/office/powerpoint/2010/main" val="17939860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Lidská důstojnost a dokumenty.</a:t>
            </a:r>
          </a:p>
        </p:txBody>
      </p:sp>
      <p:sp>
        <p:nvSpPr>
          <p:cNvPr id="3" name="Zástupný symbol pro obsah 2"/>
          <p:cNvSpPr>
            <a:spLocks noGrp="1"/>
          </p:cNvSpPr>
          <p:nvPr>
            <p:ph sz="quarter" idx="1"/>
          </p:nvPr>
        </p:nvSpPr>
        <p:spPr/>
        <p:txBody>
          <a:bodyPr>
            <a:noAutofit/>
          </a:bodyPr>
          <a:lstStyle/>
          <a:p>
            <a:pPr marL="0" indent="0">
              <a:spcBef>
                <a:spcPts val="0"/>
              </a:spcBef>
              <a:defRPr/>
            </a:pPr>
            <a:endParaRPr lang="cs-CZ" sz="2400" b="1" dirty="0"/>
          </a:p>
          <a:p>
            <a:pPr marL="0" indent="0">
              <a:spcBef>
                <a:spcPts val="0"/>
              </a:spcBef>
              <a:defRPr/>
            </a:pPr>
            <a:r>
              <a:rPr lang="cs-CZ" sz="2400" b="1" dirty="0"/>
              <a:t>1.</a:t>
            </a:r>
            <a:r>
              <a:rPr lang="cs-CZ" sz="2400" dirty="0"/>
              <a:t> „Posláním Rady Evropy je chránit důstojnost všech lidí a práva, jež z ní lze odvodit...“</a:t>
            </a:r>
          </a:p>
          <a:p>
            <a:pPr marL="0" indent="0">
              <a:spcBef>
                <a:spcPts val="0"/>
              </a:spcBef>
              <a:defRPr/>
            </a:pPr>
            <a:endParaRPr lang="cs-CZ" sz="2400" dirty="0"/>
          </a:p>
          <a:p>
            <a:pPr marL="0" indent="0">
              <a:spcBef>
                <a:spcPts val="0"/>
              </a:spcBef>
              <a:defRPr/>
            </a:pPr>
            <a:r>
              <a:rPr lang="cs-CZ" sz="2400" dirty="0"/>
              <a:t>5. „Povinnost respektovat a chránit důstojnost všech smrtelně nemocných a umírajících osob je odvozena z nedotknutelnosti lidské důstojnosti </a:t>
            </a:r>
            <a:r>
              <a:rPr lang="cs-CZ" sz="2400" i="1" u="sng" dirty="0"/>
              <a:t>ve všech obdobích života</a:t>
            </a:r>
            <a:r>
              <a:rPr lang="cs-CZ" sz="2400" dirty="0"/>
              <a:t>. Respekt a ochrana nacházejí svůj výraz v poskytnutí přiměřeného prostředí, umožňujícího člověku důstojné umírání...“</a:t>
            </a:r>
          </a:p>
          <a:p>
            <a:pPr marL="0" indent="0">
              <a:spcBef>
                <a:spcPts val="0"/>
              </a:spcBef>
              <a:defRPr/>
            </a:pPr>
            <a:endParaRPr lang="cs-CZ" sz="2400" dirty="0"/>
          </a:p>
          <a:p>
            <a:pPr marL="0" indent="0">
              <a:spcBef>
                <a:spcPts val="0"/>
              </a:spcBef>
              <a:defRPr/>
            </a:pPr>
            <a:r>
              <a:rPr lang="cs-CZ" sz="2400" dirty="0"/>
              <a:t>7. „Základní práva odvozená z důstojnosti smrtelně nemocných nebo umírajících osob jsou dnes ohrožena mnoha faktory:...“</a:t>
            </a:r>
          </a:p>
        </p:txBody>
      </p:sp>
    </p:spTree>
    <p:extLst>
      <p:ext uri="{BB962C8B-B14F-4D97-AF65-F5344CB8AC3E}">
        <p14:creationId xmlns:p14="http://schemas.microsoft.com/office/powerpoint/2010/main" val="21064450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Lidská důstojnost a dokumenty.</a:t>
            </a:r>
          </a:p>
        </p:txBody>
      </p:sp>
      <p:sp>
        <p:nvSpPr>
          <p:cNvPr id="3" name="Zástupný symbol pro obsah 2"/>
          <p:cNvSpPr>
            <a:spLocks noGrp="1"/>
          </p:cNvSpPr>
          <p:nvPr>
            <p:ph sz="quarter" idx="1"/>
          </p:nvPr>
        </p:nvSpPr>
        <p:spPr/>
        <p:txBody>
          <a:bodyPr>
            <a:normAutofit fontScale="92500"/>
          </a:bodyPr>
          <a:lstStyle/>
          <a:p>
            <a:endParaRPr lang="cs-CZ" dirty="0"/>
          </a:p>
          <a:p>
            <a:pPr marL="0" indent="0">
              <a:spcBef>
                <a:spcPts val="0"/>
              </a:spcBef>
              <a:defRPr/>
            </a:pPr>
            <a:r>
              <a:rPr lang="cs-CZ" sz="2800" dirty="0"/>
              <a:t>8. „aby ve všech ohledech respektovala a chránila </a:t>
            </a:r>
            <a:r>
              <a:rPr lang="cs-CZ" sz="2800" u="sng" dirty="0"/>
              <a:t>důstojnost smrtelně nemocných nebo umírajících </a:t>
            </a:r>
            <a:r>
              <a:rPr lang="cs-CZ" sz="2800" dirty="0"/>
              <a:t>lidí, a to tím:</a:t>
            </a:r>
          </a:p>
          <a:p>
            <a:pPr marL="0" indent="0">
              <a:spcBef>
                <a:spcPts val="0"/>
              </a:spcBef>
              <a:defRPr/>
            </a:pPr>
            <a:r>
              <a:rPr lang="cs-CZ" sz="2800" dirty="0"/>
              <a:t>a. že uznají a budou hájit nárok smrtelně nemocných nebo umírajících lidí na komplexní paliativní péči a že přijmou příslušná opatření:</a:t>
            </a:r>
            <a:br>
              <a:rPr lang="cs-CZ" sz="2800" dirty="0"/>
            </a:br>
            <a:r>
              <a:rPr lang="cs-CZ" sz="2800" dirty="0"/>
              <a:t>b. tím, že budou chránit právo smrtelně nemocných a umírajících osob na sebeurčení a že pro to přijmou nutná opatření:…</a:t>
            </a:r>
          </a:p>
          <a:p>
            <a:pPr marL="0" indent="0">
              <a:spcBef>
                <a:spcPts val="0"/>
              </a:spcBef>
              <a:defRPr/>
            </a:pPr>
            <a:r>
              <a:rPr lang="cs-CZ" sz="2800" dirty="0"/>
              <a:t>c. že zachovají předpis, zakazující úmyslné usmrcení smrtelně nemocných nebo umírajících osob a že zároveň:…</a:t>
            </a:r>
          </a:p>
          <a:p>
            <a:endParaRPr lang="cs-CZ" dirty="0"/>
          </a:p>
        </p:txBody>
      </p:sp>
    </p:spTree>
    <p:extLst>
      <p:ext uri="{BB962C8B-B14F-4D97-AF65-F5344CB8AC3E}">
        <p14:creationId xmlns:p14="http://schemas.microsoft.com/office/powerpoint/2010/main" val="25311462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Lidská důstojnost a dokumenty.</a:t>
            </a:r>
          </a:p>
        </p:txBody>
      </p:sp>
      <p:sp>
        <p:nvSpPr>
          <p:cNvPr id="3" name="Zástupný symbol pro obsah 2"/>
          <p:cNvSpPr>
            <a:spLocks noGrp="1"/>
          </p:cNvSpPr>
          <p:nvPr>
            <p:ph sz="quarter" idx="1"/>
          </p:nvPr>
        </p:nvSpPr>
        <p:spPr/>
        <p:txBody>
          <a:bodyPr/>
          <a:lstStyle/>
          <a:p>
            <a:endParaRPr lang="cs-CZ" dirty="0"/>
          </a:p>
          <a:p>
            <a:pPr marL="0" indent="0">
              <a:buNone/>
            </a:pPr>
            <a:r>
              <a:rPr lang="cs-CZ" dirty="0"/>
              <a:t>Viz další dokumenty:</a:t>
            </a:r>
          </a:p>
          <a:p>
            <a:r>
              <a:rPr lang="cs-CZ" dirty="0"/>
              <a:t>Úmluva o lidských Pravech a biomedicíně (1997)</a:t>
            </a:r>
          </a:p>
          <a:p>
            <a:pPr marL="0" indent="0">
              <a:buNone/>
            </a:pPr>
            <a:r>
              <a:rPr lang="cs-CZ" dirty="0"/>
              <a:t>	- zneužití medicíny ohrožuje LD</a:t>
            </a:r>
          </a:p>
          <a:p>
            <a:endParaRPr lang="cs-CZ" dirty="0"/>
          </a:p>
          <a:p>
            <a:r>
              <a:rPr lang="cs-CZ" dirty="0"/>
              <a:t>Všeobecnou deklarace bioetice a lidských Pravech (2005)</a:t>
            </a:r>
          </a:p>
          <a:p>
            <a:pPr marL="0" indent="0">
              <a:buNone/>
            </a:pPr>
            <a:r>
              <a:rPr lang="cs-CZ" dirty="0"/>
              <a:t>	- podporovat respekt k LD a chránit lidská práva</a:t>
            </a:r>
          </a:p>
        </p:txBody>
      </p:sp>
    </p:spTree>
    <p:extLst>
      <p:ext uri="{BB962C8B-B14F-4D97-AF65-F5344CB8AC3E}">
        <p14:creationId xmlns:p14="http://schemas.microsoft.com/office/powerpoint/2010/main" val="34780524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Lidská důstojnost a dokumenty.</a:t>
            </a:r>
          </a:p>
        </p:txBody>
      </p:sp>
      <p:sp>
        <p:nvSpPr>
          <p:cNvPr id="3" name="Zástupný symbol pro obsah 2"/>
          <p:cNvSpPr>
            <a:spLocks noGrp="1"/>
          </p:cNvSpPr>
          <p:nvPr>
            <p:ph sz="quarter" idx="1"/>
          </p:nvPr>
        </p:nvSpPr>
        <p:spPr>
          <a:xfrm>
            <a:off x="457200" y="1219200"/>
            <a:ext cx="8229600" cy="5234136"/>
          </a:xfrm>
        </p:spPr>
        <p:txBody>
          <a:bodyPr>
            <a:normAutofit fontScale="70000" lnSpcReduction="20000"/>
          </a:bodyPr>
          <a:lstStyle/>
          <a:p>
            <a:r>
              <a:rPr lang="pl-PL" sz="3700" b="1" dirty="0"/>
              <a:t>Mezinarodni eticky kodex socialnich pracovniků, 2004</a:t>
            </a:r>
          </a:p>
          <a:p>
            <a:endParaRPr lang="pl-PL" sz="3400" b="1" dirty="0"/>
          </a:p>
          <a:p>
            <a:r>
              <a:rPr lang="cs-CZ" sz="3400" dirty="0"/>
              <a:t>Článek 4:</a:t>
            </a:r>
          </a:p>
          <a:p>
            <a:r>
              <a:rPr lang="cs-CZ" sz="3400" dirty="0"/>
              <a:t>„</a:t>
            </a:r>
            <a:r>
              <a:rPr lang="pl-PL" sz="3400" dirty="0"/>
              <a:t> „Socialni prace je založena na respektu k hodnotě a důstojnosti všech lidi a na pravech, ktera z toho vyplyvaji.</a:t>
            </a:r>
            <a:r>
              <a:rPr lang="cs-CZ" sz="3400" dirty="0"/>
              <a:t>“</a:t>
            </a:r>
          </a:p>
          <a:p>
            <a:endParaRPr lang="cs-CZ" sz="3400" dirty="0"/>
          </a:p>
          <a:p>
            <a:r>
              <a:rPr lang="cs-CZ" sz="3400" dirty="0"/>
              <a:t>„Sociální pracovnici podporuji a chrání fyzickou, duševní, emocionální a duchovni integritu a blaho každého člověka.“</a:t>
            </a:r>
          </a:p>
          <a:p>
            <a:pPr marL="0" indent="0">
              <a:buNone/>
            </a:pPr>
            <a:endParaRPr lang="cs-CZ" sz="3400" dirty="0"/>
          </a:p>
          <a:p>
            <a:pPr marL="0" indent="0">
              <a:buNone/>
            </a:pPr>
            <a:r>
              <a:rPr lang="cs-CZ" sz="3400" dirty="0"/>
              <a:t>- identita osoby zahrnuje biologickou, psychologickou, sociální, kulturní a spirituální dimenzi</a:t>
            </a:r>
          </a:p>
          <a:p>
            <a:pPr marL="0" indent="0">
              <a:buNone/>
            </a:pPr>
            <a:r>
              <a:rPr lang="cs-CZ" sz="3400" dirty="0"/>
              <a:t>-respektovat důstojnost člověka znamená chránit a podporovat všechny rozměry celostního pojetí člověka</a:t>
            </a:r>
          </a:p>
          <a:p>
            <a:endParaRPr lang="cs-CZ" dirty="0"/>
          </a:p>
        </p:txBody>
      </p:sp>
    </p:spTree>
    <p:extLst>
      <p:ext uri="{BB962C8B-B14F-4D97-AF65-F5344CB8AC3E}">
        <p14:creationId xmlns:p14="http://schemas.microsoft.com/office/powerpoint/2010/main" val="13700822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Lidská důstojnost a dokumenty.</a:t>
            </a:r>
          </a:p>
        </p:txBody>
      </p:sp>
      <p:sp>
        <p:nvSpPr>
          <p:cNvPr id="3" name="Zástupný symbol pro obsah 2"/>
          <p:cNvSpPr>
            <a:spLocks noGrp="1"/>
          </p:cNvSpPr>
          <p:nvPr>
            <p:ph sz="quarter" idx="1"/>
          </p:nvPr>
        </p:nvSpPr>
        <p:spPr/>
        <p:txBody>
          <a:bodyPr/>
          <a:lstStyle/>
          <a:p>
            <a:pPr marL="0" indent="0">
              <a:buNone/>
            </a:pPr>
            <a:r>
              <a:rPr lang="cs-CZ" sz="2400" b="1" dirty="0"/>
              <a:t>Význam pro sociální práci:</a:t>
            </a:r>
          </a:p>
          <a:p>
            <a:endParaRPr lang="cs-CZ" sz="2400" b="1" dirty="0"/>
          </a:p>
          <a:p>
            <a:pPr>
              <a:lnSpc>
                <a:spcPct val="80000"/>
              </a:lnSpc>
              <a:defRPr/>
            </a:pPr>
            <a:r>
              <a:rPr lang="cs-CZ" sz="2400" dirty="0"/>
              <a:t>1. </a:t>
            </a:r>
            <a:r>
              <a:rPr lang="cs-CZ" sz="2400" b="1" dirty="0"/>
              <a:t>Respektovat právo na sebeurčení</a:t>
            </a:r>
            <a:r>
              <a:rPr lang="cs-CZ" sz="2400" dirty="0"/>
              <a:t> </a:t>
            </a:r>
          </a:p>
          <a:p>
            <a:pPr>
              <a:lnSpc>
                <a:spcPct val="80000"/>
              </a:lnSpc>
              <a:buFontTx/>
              <a:buChar char="-"/>
              <a:defRPr/>
            </a:pPr>
            <a:r>
              <a:rPr lang="cs-CZ" sz="2400" dirty="0"/>
              <a:t>sociální pracovníci respektují a podporují právo lidí na provádění vlastních výběrů a rozhodnutí, nezávisle na jejich hodnotách a životních rozhodnutích, za předpokladu, že to neohrozí práva a legitimní zájmy druhých. </a:t>
            </a:r>
          </a:p>
          <a:p>
            <a:pPr>
              <a:lnSpc>
                <a:spcPct val="80000"/>
              </a:lnSpc>
              <a:buFontTx/>
              <a:buChar char="-"/>
              <a:defRPr/>
            </a:pPr>
            <a:endParaRPr lang="cs-CZ" sz="2400" dirty="0"/>
          </a:p>
          <a:p>
            <a:pPr>
              <a:lnSpc>
                <a:spcPct val="80000"/>
              </a:lnSpc>
              <a:defRPr/>
            </a:pPr>
            <a:r>
              <a:rPr lang="cs-CZ" sz="2400" dirty="0"/>
              <a:t>2. </a:t>
            </a:r>
            <a:r>
              <a:rPr lang="cs-CZ" sz="2400" b="1" dirty="0"/>
              <a:t>Podporovat právo na participaci</a:t>
            </a:r>
            <a:r>
              <a:rPr lang="cs-CZ" sz="2400" dirty="0"/>
              <a:t> </a:t>
            </a:r>
          </a:p>
          <a:p>
            <a:pPr>
              <a:lnSpc>
                <a:spcPct val="80000"/>
              </a:lnSpc>
              <a:buFontTx/>
              <a:buChar char="-"/>
              <a:defRPr/>
            </a:pPr>
            <a:r>
              <a:rPr lang="cs-CZ" sz="2400" dirty="0"/>
              <a:t>sociální pracovníci podporují plné zapojení a účast lidí, kteří používají jejich služby, takovými způsoby, aby mohli dosáhnout zmocnění ve všech aspektech rozhodování a jednání, které ovlivňuje jejich život. </a:t>
            </a:r>
          </a:p>
          <a:p>
            <a:pPr>
              <a:lnSpc>
                <a:spcPct val="80000"/>
              </a:lnSpc>
              <a:buFontTx/>
              <a:buChar char="-"/>
              <a:defRPr/>
            </a:pPr>
            <a:endParaRPr lang="cs-CZ" sz="2400" dirty="0"/>
          </a:p>
          <a:p>
            <a:endParaRPr lang="cs-CZ" dirty="0"/>
          </a:p>
        </p:txBody>
      </p:sp>
    </p:spTree>
    <p:extLst>
      <p:ext uri="{BB962C8B-B14F-4D97-AF65-F5344CB8AC3E}">
        <p14:creationId xmlns:p14="http://schemas.microsoft.com/office/powerpoint/2010/main" val="3460624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44873B-CBF9-4A4F-BAA0-C70C732FD038}"/>
              </a:ext>
            </a:extLst>
          </p:cNvPr>
          <p:cNvSpPr>
            <a:spLocks noGrp="1"/>
          </p:cNvSpPr>
          <p:nvPr>
            <p:ph type="title"/>
          </p:nvPr>
        </p:nvSpPr>
        <p:spPr/>
        <p:txBody>
          <a:bodyPr/>
          <a:lstStyle/>
          <a:p>
            <a:r>
              <a:rPr lang="cs-CZ" dirty="0"/>
              <a:t>Lidská důstojnost</a:t>
            </a:r>
          </a:p>
        </p:txBody>
      </p:sp>
      <p:sp>
        <p:nvSpPr>
          <p:cNvPr id="3" name="Zástupný symbol pro obsah 2">
            <a:extLst>
              <a:ext uri="{FF2B5EF4-FFF2-40B4-BE49-F238E27FC236}">
                <a16:creationId xmlns:a16="http://schemas.microsoft.com/office/drawing/2014/main" id="{A223F21D-9CA0-463C-A851-F8A376683ADB}"/>
              </a:ext>
            </a:extLst>
          </p:cNvPr>
          <p:cNvSpPr>
            <a:spLocks noGrp="1"/>
          </p:cNvSpPr>
          <p:nvPr>
            <p:ph sz="quarter" idx="1"/>
          </p:nvPr>
        </p:nvSpPr>
        <p:spPr/>
        <p:txBody>
          <a:bodyPr/>
          <a:lstStyle/>
          <a:p>
            <a:endParaRPr lang="cs-CZ" dirty="0"/>
          </a:p>
          <a:p>
            <a:pPr marL="0" indent="0">
              <a:buNone/>
            </a:pPr>
            <a:r>
              <a:rPr lang="cs-CZ" b="1" dirty="0"/>
              <a:t>Pojem lidská důstojnost: </a:t>
            </a:r>
          </a:p>
          <a:p>
            <a:pPr marL="0" indent="0">
              <a:buNone/>
            </a:pPr>
            <a:endParaRPr lang="cs-CZ" dirty="0"/>
          </a:p>
          <a:p>
            <a:r>
              <a:rPr lang="cs-CZ" dirty="0"/>
              <a:t>je zatížen růzností výkladů </a:t>
            </a:r>
          </a:p>
          <a:p>
            <a:r>
              <a:rPr lang="cs-CZ" dirty="0"/>
              <a:t>těší se pozornosti rozličných disciplín </a:t>
            </a:r>
          </a:p>
          <a:p>
            <a:pPr marL="0" indent="0">
              <a:buNone/>
            </a:pPr>
            <a:r>
              <a:rPr lang="cs-CZ" dirty="0"/>
              <a:t>(filosofie, teologie, náboženství, etiky, politiky, práva, psychologie, sociální práce, literatury, umění aj.) </a:t>
            </a:r>
          </a:p>
        </p:txBody>
      </p:sp>
    </p:spTree>
    <p:extLst>
      <p:ext uri="{BB962C8B-B14F-4D97-AF65-F5344CB8AC3E}">
        <p14:creationId xmlns:p14="http://schemas.microsoft.com/office/powerpoint/2010/main" val="21942330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Lidská důstojnost a dokumenty.</a:t>
            </a:r>
          </a:p>
        </p:txBody>
      </p:sp>
      <p:sp>
        <p:nvSpPr>
          <p:cNvPr id="3" name="Zástupný symbol pro obsah 2"/>
          <p:cNvSpPr>
            <a:spLocks noGrp="1"/>
          </p:cNvSpPr>
          <p:nvPr>
            <p:ph sz="quarter" idx="1"/>
          </p:nvPr>
        </p:nvSpPr>
        <p:spPr/>
        <p:txBody>
          <a:bodyPr/>
          <a:lstStyle/>
          <a:p>
            <a:pPr>
              <a:lnSpc>
                <a:spcPct val="80000"/>
              </a:lnSpc>
              <a:defRPr/>
            </a:pPr>
            <a:endParaRPr lang="cs-CZ" dirty="0"/>
          </a:p>
          <a:p>
            <a:pPr>
              <a:lnSpc>
                <a:spcPct val="80000"/>
              </a:lnSpc>
              <a:defRPr/>
            </a:pPr>
            <a:r>
              <a:rPr lang="cs-CZ" sz="2400" dirty="0"/>
              <a:t>3. </a:t>
            </a:r>
            <a:r>
              <a:rPr lang="cs-CZ" sz="2400" b="1" dirty="0"/>
              <a:t>Jednat s každým člověkem jako s celostní bytostí</a:t>
            </a:r>
            <a:r>
              <a:rPr lang="cs-CZ" sz="2400" dirty="0"/>
              <a:t> –</a:t>
            </a:r>
          </a:p>
          <a:p>
            <a:pPr marL="0" indent="0">
              <a:lnSpc>
                <a:spcPct val="80000"/>
              </a:lnSpc>
              <a:buNone/>
              <a:defRPr/>
            </a:pPr>
            <a:r>
              <a:rPr lang="cs-CZ" sz="2400" dirty="0"/>
              <a:t> - sociální pracovníci se zajímají o celého člověka v rámci rodiny, komunity a společenského a přirozeného prostředí a usilují o rozpoznání všech aspektů života člověka.</a:t>
            </a:r>
          </a:p>
          <a:p>
            <a:pPr marL="0" indent="0">
              <a:lnSpc>
                <a:spcPct val="80000"/>
              </a:lnSpc>
              <a:buNone/>
              <a:defRPr/>
            </a:pPr>
            <a:endParaRPr lang="cs-CZ" sz="2400" dirty="0"/>
          </a:p>
          <a:p>
            <a:pPr>
              <a:lnSpc>
                <a:spcPct val="80000"/>
              </a:lnSpc>
              <a:defRPr/>
            </a:pPr>
            <a:r>
              <a:rPr lang="cs-CZ" sz="2400" dirty="0"/>
              <a:t>4. </a:t>
            </a:r>
            <a:r>
              <a:rPr lang="cs-CZ" sz="2400" b="1" dirty="0"/>
              <a:t>Identifikovat a rozvinout silné stránky</a:t>
            </a:r>
          </a:p>
          <a:p>
            <a:pPr marL="0" indent="0">
              <a:lnSpc>
                <a:spcPct val="80000"/>
              </a:lnSpc>
              <a:buNone/>
              <a:defRPr/>
            </a:pPr>
            <a:r>
              <a:rPr lang="cs-CZ" sz="2400" dirty="0"/>
              <a:t> - sociální pracovníci se zaměřují na silné stránky jednotlivců, skupin a komunit, a tak podporují jejich zmocnění (</a:t>
            </a:r>
            <a:r>
              <a:rPr lang="cs-CZ" sz="2400" dirty="0" err="1"/>
              <a:t>empowerment</a:t>
            </a:r>
            <a:r>
              <a:rPr lang="cs-CZ" sz="2400" dirty="0"/>
              <a:t>)</a:t>
            </a:r>
          </a:p>
          <a:p>
            <a:pPr marL="0" indent="0">
              <a:lnSpc>
                <a:spcPct val="80000"/>
              </a:lnSpc>
              <a:buNone/>
              <a:defRPr/>
            </a:pPr>
            <a:endParaRPr lang="cs-CZ" sz="2400" dirty="0"/>
          </a:p>
          <a:p>
            <a:endParaRPr lang="cs-CZ" dirty="0"/>
          </a:p>
        </p:txBody>
      </p:sp>
    </p:spTree>
    <p:extLst>
      <p:ext uri="{BB962C8B-B14F-4D97-AF65-F5344CB8AC3E}">
        <p14:creationId xmlns:p14="http://schemas.microsoft.com/office/powerpoint/2010/main" val="5998703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Lidská důstojnost a dokumenty.</a:t>
            </a:r>
          </a:p>
        </p:txBody>
      </p:sp>
      <p:sp>
        <p:nvSpPr>
          <p:cNvPr id="3" name="Zástupný symbol pro obsah 2"/>
          <p:cNvSpPr>
            <a:spLocks noGrp="1"/>
          </p:cNvSpPr>
          <p:nvPr>
            <p:ph sz="quarter" idx="1"/>
          </p:nvPr>
        </p:nvSpPr>
        <p:spPr/>
        <p:txBody>
          <a:bodyPr>
            <a:normAutofit/>
          </a:bodyPr>
          <a:lstStyle/>
          <a:p>
            <a:r>
              <a:rPr lang="cs-CZ" dirty="0"/>
              <a:t>Církevní dokumenty.</a:t>
            </a:r>
          </a:p>
          <a:p>
            <a:endParaRPr lang="cs-CZ" dirty="0"/>
          </a:p>
          <a:p>
            <a:r>
              <a:rPr lang="cs-CZ" b="1" dirty="0" err="1"/>
              <a:t>Gaudium</a:t>
            </a:r>
            <a:r>
              <a:rPr lang="cs-CZ" b="1" dirty="0"/>
              <a:t> et </a:t>
            </a:r>
            <a:r>
              <a:rPr lang="cs-CZ" b="1" dirty="0" err="1"/>
              <a:t>Spes</a:t>
            </a:r>
            <a:r>
              <a:rPr lang="cs-CZ" b="1" dirty="0"/>
              <a:t>:</a:t>
            </a:r>
          </a:p>
          <a:p>
            <a:r>
              <a:rPr lang="cs-CZ" dirty="0"/>
              <a:t>- důstojnost +  člověk je stvořen k Božímu obrazu / vtělení Krista -&gt; vznešená důstojnost</a:t>
            </a:r>
          </a:p>
          <a:p>
            <a:endParaRPr lang="cs-CZ" dirty="0"/>
          </a:p>
          <a:p>
            <a:r>
              <a:rPr lang="cs-CZ" b="1" dirty="0"/>
              <a:t>Instrukce </a:t>
            </a:r>
            <a:r>
              <a:rPr lang="cs-CZ" b="1" dirty="0" err="1"/>
              <a:t>Dignitas</a:t>
            </a:r>
            <a:r>
              <a:rPr lang="cs-CZ" b="1" dirty="0"/>
              <a:t> </a:t>
            </a:r>
            <a:r>
              <a:rPr lang="cs-CZ" b="1" dirty="0" err="1"/>
              <a:t>Personae</a:t>
            </a:r>
            <a:r>
              <a:rPr lang="cs-CZ" b="1" dirty="0"/>
              <a:t>, 2009: </a:t>
            </a:r>
          </a:p>
          <a:p>
            <a:r>
              <a:rPr lang="cs-CZ" b="1" dirty="0"/>
              <a:t>- </a:t>
            </a:r>
            <a:r>
              <a:rPr lang="cs-CZ" dirty="0"/>
              <a:t>důstojnost od početí do smrti / univerzalita LD / LD + ochrana života / důstojnost je vtisknutá každému člověku</a:t>
            </a:r>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28781588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Lidská důstojnost a dokumenty.</a:t>
            </a:r>
          </a:p>
        </p:txBody>
      </p:sp>
      <p:sp>
        <p:nvSpPr>
          <p:cNvPr id="3" name="Zástupný symbol pro obsah 2"/>
          <p:cNvSpPr>
            <a:spLocks noGrp="1"/>
          </p:cNvSpPr>
          <p:nvPr>
            <p:ph sz="quarter" idx="1"/>
          </p:nvPr>
        </p:nvSpPr>
        <p:spPr/>
        <p:txBody>
          <a:bodyPr>
            <a:normAutofit fontScale="92500" lnSpcReduction="10000"/>
          </a:bodyPr>
          <a:lstStyle/>
          <a:p>
            <a:pPr marL="0" indent="0">
              <a:buNone/>
              <a:defRPr/>
            </a:pPr>
            <a:r>
              <a:rPr lang="cs-CZ" sz="2800" dirty="0"/>
              <a:t>Prozatímní zjištění:</a:t>
            </a:r>
          </a:p>
          <a:p>
            <a:pPr>
              <a:defRPr/>
            </a:pPr>
            <a:endParaRPr lang="cs-CZ" sz="2800" dirty="0"/>
          </a:p>
          <a:p>
            <a:pPr>
              <a:defRPr/>
            </a:pPr>
            <a:r>
              <a:rPr lang="cs-CZ" sz="2800" dirty="0"/>
              <a:t>Významné postavení v různých dokumentech: Lidskoprávních i profesních…</a:t>
            </a:r>
          </a:p>
          <a:p>
            <a:pPr>
              <a:defRPr/>
            </a:pPr>
            <a:r>
              <a:rPr lang="cs-CZ" sz="2800" dirty="0"/>
              <a:t>Základ lidských práv</a:t>
            </a:r>
          </a:p>
          <a:p>
            <a:pPr>
              <a:defRPr/>
            </a:pPr>
            <a:r>
              <a:rPr lang="cs-CZ" sz="2800" dirty="0"/>
              <a:t>„Blízkost“ se svobodou, rovností, solidaritou</a:t>
            </a:r>
          </a:p>
          <a:p>
            <a:pPr>
              <a:defRPr/>
            </a:pPr>
            <a:r>
              <a:rPr lang="cs-CZ" sz="2800" dirty="0"/>
              <a:t>Napětí, různé důsledky z jejího používání (hlavně biomedicína): komu? Odkdy? Dokdy?</a:t>
            </a:r>
          </a:p>
          <a:p>
            <a:pPr>
              <a:defRPr/>
            </a:pPr>
            <a:r>
              <a:rPr lang="cs-CZ" sz="2800" dirty="0"/>
              <a:t>Přesto: vlastně neodůvodněna a blíže (až na výjimky) neinterpretována…</a:t>
            </a:r>
          </a:p>
          <a:p>
            <a:pPr>
              <a:defRPr/>
            </a:pPr>
            <a:r>
              <a:rPr lang="cs-CZ" sz="2800" dirty="0"/>
              <a:t>I přes potřebu konkretizace a aktualizace není LD</a:t>
            </a:r>
            <a:r>
              <a:rPr lang="cs-CZ" sz="2800" b="1" dirty="0"/>
              <a:t> </a:t>
            </a:r>
            <a:r>
              <a:rPr lang="cs-CZ" sz="2800" dirty="0"/>
              <a:t>prázdným pojmem, který se může libovolně naplňovat.</a:t>
            </a:r>
          </a:p>
          <a:p>
            <a:pPr>
              <a:defRPr/>
            </a:pPr>
            <a:endParaRPr lang="cs-CZ" sz="2800" dirty="0"/>
          </a:p>
          <a:p>
            <a:endParaRPr lang="cs-CZ" dirty="0"/>
          </a:p>
        </p:txBody>
      </p:sp>
    </p:spTree>
    <p:extLst>
      <p:ext uri="{BB962C8B-B14F-4D97-AF65-F5344CB8AC3E}">
        <p14:creationId xmlns:p14="http://schemas.microsoft.com/office/powerpoint/2010/main" val="25029145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b="1" dirty="0"/>
          </a:p>
        </p:txBody>
      </p:sp>
      <p:sp>
        <p:nvSpPr>
          <p:cNvPr id="3" name="Zástupný symbol pro obsah 2"/>
          <p:cNvSpPr>
            <a:spLocks noGrp="1"/>
          </p:cNvSpPr>
          <p:nvPr>
            <p:ph sz="quarter" idx="1"/>
          </p:nvPr>
        </p:nvSpPr>
        <p:spPr/>
        <p:txBody>
          <a:bodyPr>
            <a:normAutofit lnSpcReduction="10000"/>
          </a:bodyPr>
          <a:lstStyle/>
          <a:p>
            <a:pPr marL="0" indent="0">
              <a:buNone/>
            </a:pPr>
            <a:r>
              <a:rPr lang="cs-CZ" dirty="0"/>
              <a:t>TEORIE.</a:t>
            </a:r>
          </a:p>
          <a:p>
            <a:endParaRPr lang="cs-CZ" dirty="0"/>
          </a:p>
          <a:p>
            <a:r>
              <a:rPr lang="cs-CZ" u="sng" dirty="0"/>
              <a:t>Vrozená důstojnost člověka</a:t>
            </a:r>
            <a:r>
              <a:rPr lang="cs-CZ" dirty="0"/>
              <a:t>?</a:t>
            </a:r>
          </a:p>
          <a:p>
            <a:endParaRPr lang="cs-CZ" dirty="0"/>
          </a:p>
          <a:p>
            <a:r>
              <a:rPr lang="cs-CZ" dirty="0"/>
              <a:t>„Všichni lide </a:t>
            </a:r>
            <a:r>
              <a:rPr lang="cs-CZ" u="sng" dirty="0"/>
              <a:t>rodí se </a:t>
            </a:r>
            <a:r>
              <a:rPr lang="cs-CZ" dirty="0"/>
              <a:t>svobodni a sobě rovni v důstojnosti i právech“ (</a:t>
            </a:r>
            <a:r>
              <a:rPr lang="cs-CZ" dirty="0" err="1"/>
              <a:t>Všeob</a:t>
            </a:r>
            <a:r>
              <a:rPr lang="cs-CZ" dirty="0"/>
              <a:t>. deklarace lidských prav)</a:t>
            </a:r>
          </a:p>
          <a:p>
            <a:endParaRPr lang="cs-CZ" dirty="0"/>
          </a:p>
          <a:p>
            <a:r>
              <a:rPr lang="cs-CZ" dirty="0"/>
              <a:t>Je tomu tak v skutečnosti ve světě? Ne.</a:t>
            </a:r>
          </a:p>
          <a:p>
            <a:r>
              <a:rPr lang="cs-CZ" dirty="0"/>
              <a:t>Normativně kritické určení, o jehož naplňovaní se má usilovat, k němuž je potřeba se stále vice přibližovat a jež slouží jako silný eticko-právní nastroj pro kritiku praktik a po</a:t>
            </a:r>
            <a:r>
              <a:rPr lang="pl-PL" dirty="0"/>
              <a:t>měrů, ktere jsou s nim v rozporu.</a:t>
            </a:r>
            <a:endParaRPr lang="cs-CZ" dirty="0"/>
          </a:p>
          <a:p>
            <a:endParaRPr lang="cs-CZ" dirty="0"/>
          </a:p>
        </p:txBody>
      </p:sp>
    </p:spTree>
    <p:extLst>
      <p:ext uri="{BB962C8B-B14F-4D97-AF65-F5344CB8AC3E}">
        <p14:creationId xmlns:p14="http://schemas.microsoft.com/office/powerpoint/2010/main" val="25200796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sz="quarter" idx="1"/>
          </p:nvPr>
        </p:nvSpPr>
        <p:spPr/>
        <p:txBody>
          <a:bodyPr/>
          <a:lstStyle/>
          <a:p>
            <a:r>
              <a:rPr lang="cs-CZ" dirty="0"/>
              <a:t>NE, lidská důstojnost jako přirozená výbava</a:t>
            </a:r>
          </a:p>
          <a:p>
            <a:r>
              <a:rPr lang="cs-CZ" dirty="0"/>
              <a:t>Inherentní – metafora</a:t>
            </a:r>
          </a:p>
          <a:p>
            <a:endParaRPr lang="cs-CZ" dirty="0"/>
          </a:p>
          <a:p>
            <a:r>
              <a:rPr lang="cs-CZ" u="sng" dirty="0"/>
              <a:t>Teorie uznání</a:t>
            </a:r>
            <a:r>
              <a:rPr lang="cs-CZ" dirty="0"/>
              <a:t>: </a:t>
            </a:r>
          </a:p>
          <a:p>
            <a:r>
              <a:rPr lang="cs-CZ" dirty="0"/>
              <a:t>- lidská důstojnost se uznává ve společnosti</a:t>
            </a:r>
          </a:p>
          <a:p>
            <a:r>
              <a:rPr lang="cs-CZ" dirty="0"/>
              <a:t>- také nedokonalá, jenom společensky užiteční mají uznanou důstojnost</a:t>
            </a:r>
          </a:p>
          <a:p>
            <a:r>
              <a:rPr lang="cs-CZ" dirty="0"/>
              <a:t>- riziko svévole</a:t>
            </a:r>
          </a:p>
          <a:p>
            <a:r>
              <a:rPr lang="cs-CZ" dirty="0"/>
              <a:t>- procesy společenského uznání přece můžu důstojnost jenom potvrdit, ne konstituovat</a:t>
            </a:r>
          </a:p>
        </p:txBody>
      </p:sp>
    </p:spTree>
    <p:extLst>
      <p:ext uri="{BB962C8B-B14F-4D97-AF65-F5344CB8AC3E}">
        <p14:creationId xmlns:p14="http://schemas.microsoft.com/office/powerpoint/2010/main" val="438680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sz="quarter" idx="1"/>
          </p:nvPr>
        </p:nvSpPr>
        <p:spPr/>
        <p:txBody>
          <a:bodyPr/>
          <a:lstStyle/>
          <a:p>
            <a:r>
              <a:rPr lang="cs-CZ" u="sng" dirty="0"/>
              <a:t>Modifikovaná teorie uznání</a:t>
            </a:r>
            <a:r>
              <a:rPr lang="cs-CZ" dirty="0"/>
              <a:t>. (střední cesta)</a:t>
            </a:r>
          </a:p>
          <a:p>
            <a:endParaRPr lang="cs-CZ" dirty="0"/>
          </a:p>
          <a:p>
            <a:r>
              <a:rPr lang="cs-CZ" dirty="0"/>
              <a:t>- inherentní (vrozená/přirozená) důstojnost</a:t>
            </a:r>
          </a:p>
          <a:p>
            <a:r>
              <a:rPr lang="cs-CZ" dirty="0"/>
              <a:t>- zároveň nepřehlíží společenské procesy</a:t>
            </a:r>
          </a:p>
          <a:p>
            <a:r>
              <a:rPr lang="cs-CZ" dirty="0"/>
              <a:t>- důstojnost jako „základní pozice vrozeného sociálního postaveni“</a:t>
            </a:r>
          </a:p>
          <a:p>
            <a:r>
              <a:rPr lang="cs-CZ" dirty="0"/>
              <a:t>- odpor vůči svévoli společenského přidělování</a:t>
            </a:r>
          </a:p>
          <a:p>
            <a:r>
              <a:rPr lang="cs-CZ" dirty="0"/>
              <a:t>- závaznost, </a:t>
            </a:r>
            <a:r>
              <a:rPr lang="cs-CZ" u="sng" dirty="0"/>
              <a:t>nutnost potvrzovat </a:t>
            </a:r>
            <a:r>
              <a:rPr lang="cs-CZ" dirty="0"/>
              <a:t>a udržovat důstojnost</a:t>
            </a:r>
          </a:p>
        </p:txBody>
      </p:sp>
    </p:spTree>
    <p:extLst>
      <p:ext uri="{BB962C8B-B14F-4D97-AF65-F5344CB8AC3E}">
        <p14:creationId xmlns:p14="http://schemas.microsoft.com/office/powerpoint/2010/main" val="5214837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b="1" dirty="0"/>
              <a:t>Odůvodnění a interpretace na základě biblického poselství.</a:t>
            </a:r>
          </a:p>
          <a:p>
            <a:endParaRPr lang="cs-CZ" b="1" dirty="0"/>
          </a:p>
          <a:p>
            <a:pPr>
              <a:defRPr/>
            </a:pPr>
            <a:r>
              <a:rPr lang="cs-CZ" sz="2800" dirty="0"/>
              <a:t>Idea člověka stvořeného k Božímu obrazu a podobenství</a:t>
            </a:r>
          </a:p>
          <a:p>
            <a:pPr>
              <a:defRPr/>
            </a:pPr>
            <a:r>
              <a:rPr lang="cs-CZ" sz="2800" dirty="0"/>
              <a:t>Nepřekonatelný příklad Božího obrazu a podobenství=Ježíš Kristus (imago Christi=k obrazu a podobenství Ježíše Krista) –</a:t>
            </a:r>
          </a:p>
          <a:p>
            <a:pPr>
              <a:defRPr/>
            </a:pPr>
            <a:r>
              <a:rPr lang="cs-CZ" sz="2800" dirty="0"/>
              <a:t>Přisouzení důstojnosti člověku na základě ospravedlnění z milosti, inkarnace –</a:t>
            </a:r>
          </a:p>
          <a:p>
            <a:pPr>
              <a:defRPr/>
            </a:pPr>
            <a:r>
              <a:rPr lang="cs-CZ" sz="2800" dirty="0"/>
              <a:t>Boží příklon bez předchozích předpokladů výkonu, vlastností, kvalit, znaků –</a:t>
            </a:r>
          </a:p>
          <a:p>
            <a:pPr>
              <a:defRPr/>
            </a:pPr>
            <a:r>
              <a:rPr lang="cs-CZ" sz="2800" dirty="0"/>
              <a:t>Plyne ochrana těch nejslabších, zranitelných, neschopných vyjádřit své zájmy…</a:t>
            </a:r>
          </a:p>
          <a:p>
            <a:endParaRPr lang="cs-CZ" dirty="0"/>
          </a:p>
        </p:txBody>
      </p:sp>
    </p:spTree>
    <p:extLst>
      <p:ext uri="{BB962C8B-B14F-4D97-AF65-F5344CB8AC3E}">
        <p14:creationId xmlns:p14="http://schemas.microsoft.com/office/powerpoint/2010/main" val="26540698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3. Důstojnost a lidská práva.</a:t>
            </a:r>
          </a:p>
        </p:txBody>
      </p:sp>
      <p:sp>
        <p:nvSpPr>
          <p:cNvPr id="3" name="Zástupný symbol pro obsah 2"/>
          <p:cNvSpPr>
            <a:spLocks noGrp="1"/>
          </p:cNvSpPr>
          <p:nvPr>
            <p:ph sz="quarter" idx="1"/>
          </p:nvPr>
        </p:nvSpPr>
        <p:spPr/>
        <p:txBody>
          <a:bodyPr>
            <a:normAutofit lnSpcReduction="10000"/>
          </a:bodyPr>
          <a:lstStyle/>
          <a:p>
            <a:pPr>
              <a:defRPr/>
            </a:pPr>
            <a:r>
              <a:rPr lang="cs-CZ" sz="2800" dirty="0"/>
              <a:t>Důvod (základ) práva</a:t>
            </a:r>
          </a:p>
          <a:p>
            <a:pPr>
              <a:defRPr/>
            </a:pPr>
            <a:r>
              <a:rPr lang="cs-CZ" sz="2800" dirty="0"/>
              <a:t>Zejména v lidských právech se stává předmětem explicitního (zřetelného, výslovného, přesného) právního uznání</a:t>
            </a:r>
          </a:p>
          <a:p>
            <a:pPr marL="0" indent="0">
              <a:buNone/>
              <a:defRPr/>
            </a:pPr>
            <a:r>
              <a:rPr lang="cs-CZ" sz="2800" dirty="0"/>
              <a:t>Příklad přiblížení z filozoficko-etické tradice:</a:t>
            </a:r>
          </a:p>
          <a:p>
            <a:pPr>
              <a:defRPr/>
            </a:pPr>
            <a:r>
              <a:rPr lang="cs-CZ" sz="2800" dirty="0"/>
              <a:t>Uznání vyžaduje, aby se člověk nikdy úplně ne-</a:t>
            </a:r>
            <a:r>
              <a:rPr lang="cs-CZ" sz="2800" dirty="0" err="1"/>
              <a:t>instrumentalizoval</a:t>
            </a:r>
            <a:r>
              <a:rPr lang="cs-CZ" sz="2800" dirty="0"/>
              <a:t>, ale vždy se s ním jednalo taky jako </a:t>
            </a:r>
            <a:br>
              <a:rPr lang="cs-CZ" sz="2800" dirty="0"/>
            </a:br>
            <a:r>
              <a:rPr lang="cs-CZ" sz="2800" dirty="0"/>
              <a:t>s účelem o sobě.</a:t>
            </a:r>
          </a:p>
          <a:p>
            <a:pPr>
              <a:defRPr/>
            </a:pPr>
            <a:r>
              <a:rPr lang="cs-CZ" sz="2800" dirty="0"/>
              <a:t>Přes všechny role, funkce, rozdíly se může člověk vnímat jako svébytný subjekt – </a:t>
            </a:r>
          </a:p>
          <a:p>
            <a:pPr>
              <a:defRPr/>
            </a:pPr>
            <a:r>
              <a:rPr lang="cs-CZ" sz="2800" dirty="0"/>
              <a:t>Jeho základní práva se musí zajistit</a:t>
            </a:r>
          </a:p>
          <a:p>
            <a:endParaRPr lang="cs-CZ" dirty="0"/>
          </a:p>
        </p:txBody>
      </p:sp>
    </p:spTree>
    <p:extLst>
      <p:ext uri="{BB962C8B-B14F-4D97-AF65-F5344CB8AC3E}">
        <p14:creationId xmlns:p14="http://schemas.microsoft.com/office/powerpoint/2010/main" val="11306503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Důstojnost a lidská práva.</a:t>
            </a:r>
          </a:p>
        </p:txBody>
      </p:sp>
      <p:sp>
        <p:nvSpPr>
          <p:cNvPr id="3" name="Zástupný symbol pro obsah 2"/>
          <p:cNvSpPr>
            <a:spLocks noGrp="1"/>
          </p:cNvSpPr>
          <p:nvPr>
            <p:ph sz="quarter" idx="1"/>
          </p:nvPr>
        </p:nvSpPr>
        <p:spPr>
          <a:xfrm>
            <a:off x="483840" y="1143000"/>
            <a:ext cx="8229600" cy="4937760"/>
          </a:xfrm>
        </p:spPr>
        <p:txBody>
          <a:bodyPr/>
          <a:lstStyle/>
          <a:p>
            <a:pPr marL="0" indent="0">
              <a:buNone/>
            </a:pPr>
            <a:r>
              <a:rPr lang="cs-CZ" b="1" dirty="0"/>
              <a:t>Nezbytnost pojmu důstojnosti pro porozumění lidských práv.</a:t>
            </a:r>
          </a:p>
          <a:p>
            <a:pPr marL="0" indent="0">
              <a:buNone/>
            </a:pPr>
            <a:endParaRPr lang="cs-CZ" b="1" dirty="0"/>
          </a:p>
          <a:p>
            <a:pPr>
              <a:defRPr/>
            </a:pPr>
            <a:r>
              <a:rPr lang="cs-CZ" dirty="0"/>
              <a:t>Odvolání na lidskou důstojnost umožňuje dát jednotlivé lidskoprávní normy do spojité závazné smysluplné souvislosti – vnitřní jednota</a:t>
            </a:r>
          </a:p>
          <a:p>
            <a:r>
              <a:rPr lang="pl-PL" dirty="0"/>
              <a:t>respektovani, ochrana a zajištěni jednotlivych zakladnich lidskych </a:t>
            </a:r>
            <a:r>
              <a:rPr lang="cs-CZ" dirty="0"/>
              <a:t>prav znamená respektovat, chránit a zajišťovat lidskou důstojnost</a:t>
            </a:r>
            <a:endParaRPr lang="cs-CZ" sz="2800" b="1" dirty="0">
              <a:solidFill>
                <a:srgbClr val="FFFF00"/>
              </a:solidFill>
            </a:endParaRPr>
          </a:p>
          <a:p>
            <a:endParaRPr lang="cs-CZ" sz="2800" b="1" dirty="0">
              <a:solidFill>
                <a:srgbClr val="FFFF00"/>
              </a:solidFill>
            </a:endParaRPr>
          </a:p>
          <a:p>
            <a:endParaRPr lang="cs-CZ" dirty="0"/>
          </a:p>
        </p:txBody>
      </p:sp>
    </p:spTree>
    <p:extLst>
      <p:ext uri="{BB962C8B-B14F-4D97-AF65-F5344CB8AC3E}">
        <p14:creationId xmlns:p14="http://schemas.microsoft.com/office/powerpoint/2010/main" val="32456617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Důstojnost a lidská práva.</a:t>
            </a:r>
          </a:p>
        </p:txBody>
      </p:sp>
      <p:sp>
        <p:nvSpPr>
          <p:cNvPr id="3" name="Zástupný symbol pro obsah 2"/>
          <p:cNvSpPr>
            <a:spLocks noGrp="1"/>
          </p:cNvSpPr>
          <p:nvPr>
            <p:ph sz="quarter" idx="1"/>
          </p:nvPr>
        </p:nvSpPr>
        <p:spPr/>
        <p:txBody>
          <a:bodyPr/>
          <a:lstStyle/>
          <a:p>
            <a:r>
              <a:rPr lang="cs-CZ" dirty="0"/>
              <a:t>Hranice:</a:t>
            </a:r>
          </a:p>
          <a:p>
            <a:endParaRPr lang="cs-CZ" dirty="0"/>
          </a:p>
          <a:p>
            <a:r>
              <a:rPr lang="cs-CZ" dirty="0"/>
              <a:t>- ne každé omezení lidských prav porušuje lidskou důstojnost – viz vězeň a právo na svobodu pohybu</a:t>
            </a:r>
          </a:p>
          <a:p>
            <a:endParaRPr lang="cs-CZ" dirty="0"/>
          </a:p>
          <a:p>
            <a:pPr marL="0" indent="0">
              <a:buNone/>
            </a:pPr>
            <a:r>
              <a:rPr lang="cs-CZ" dirty="0"/>
              <a:t>Vztahy mezi důstojností a lidskými právy:</a:t>
            </a:r>
          </a:p>
          <a:p>
            <a:r>
              <a:rPr lang="cs-CZ" dirty="0"/>
              <a:t>- redukcionistický: </a:t>
            </a:r>
          </a:p>
          <a:p>
            <a:r>
              <a:rPr lang="cs-CZ" dirty="0"/>
              <a:t>- Ne-redukcionistický:</a:t>
            </a:r>
          </a:p>
          <a:p>
            <a:endParaRPr lang="cs-CZ" dirty="0"/>
          </a:p>
        </p:txBody>
      </p:sp>
    </p:spTree>
    <p:extLst>
      <p:ext uri="{BB962C8B-B14F-4D97-AF65-F5344CB8AC3E}">
        <p14:creationId xmlns:p14="http://schemas.microsoft.com/office/powerpoint/2010/main" val="3544610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D92D1E-EF7E-4C14-9F7C-31D6263C2322}"/>
              </a:ext>
            </a:extLst>
          </p:cNvPr>
          <p:cNvSpPr>
            <a:spLocks noGrp="1"/>
          </p:cNvSpPr>
          <p:nvPr>
            <p:ph type="title"/>
          </p:nvPr>
        </p:nvSpPr>
        <p:spPr/>
        <p:txBody>
          <a:bodyPr/>
          <a:lstStyle/>
          <a:p>
            <a:r>
              <a:rPr lang="cs-CZ" dirty="0"/>
              <a:t>Lidská důstojnost</a:t>
            </a:r>
          </a:p>
        </p:txBody>
      </p:sp>
      <p:sp>
        <p:nvSpPr>
          <p:cNvPr id="3" name="Zástupný symbol pro obsah 2">
            <a:extLst>
              <a:ext uri="{FF2B5EF4-FFF2-40B4-BE49-F238E27FC236}">
                <a16:creationId xmlns:a16="http://schemas.microsoft.com/office/drawing/2014/main" id="{6D3239F6-C1EF-4AF0-909C-738F6FF869A3}"/>
              </a:ext>
            </a:extLst>
          </p:cNvPr>
          <p:cNvSpPr>
            <a:spLocks noGrp="1"/>
          </p:cNvSpPr>
          <p:nvPr>
            <p:ph sz="quarter" idx="1"/>
          </p:nvPr>
        </p:nvSpPr>
        <p:spPr/>
        <p:txBody>
          <a:bodyPr/>
          <a:lstStyle/>
          <a:p>
            <a:endParaRPr lang="cs-CZ" dirty="0"/>
          </a:p>
          <a:p>
            <a:pPr marL="0" indent="0">
              <a:buNone/>
            </a:pPr>
            <a:r>
              <a:rPr lang="cs-CZ" dirty="0"/>
              <a:t>Etymologická otázka:</a:t>
            </a:r>
          </a:p>
          <a:p>
            <a:pPr marL="0" indent="0">
              <a:buNone/>
            </a:pPr>
            <a:endParaRPr lang="cs-CZ" dirty="0"/>
          </a:p>
          <a:p>
            <a:pPr marL="0" indent="0">
              <a:buNone/>
            </a:pPr>
            <a:r>
              <a:rPr lang="cs-CZ" b="1" dirty="0"/>
              <a:t>„lidská důstojnost“ </a:t>
            </a:r>
            <a:endParaRPr lang="cs-CZ" dirty="0"/>
          </a:p>
          <a:p>
            <a:pPr marL="0" indent="0">
              <a:buNone/>
            </a:pPr>
            <a:endParaRPr lang="cs-CZ" dirty="0"/>
          </a:p>
          <a:p>
            <a:pPr marL="0" indent="0">
              <a:buNone/>
            </a:pPr>
            <a:r>
              <a:rPr lang="cs-CZ" dirty="0"/>
              <a:t>nebo </a:t>
            </a:r>
          </a:p>
          <a:p>
            <a:pPr marL="0" indent="0">
              <a:buNone/>
            </a:pPr>
            <a:endParaRPr lang="cs-CZ" b="1" dirty="0"/>
          </a:p>
          <a:p>
            <a:pPr marL="0" indent="0">
              <a:buNone/>
            </a:pPr>
            <a:r>
              <a:rPr lang="cs-CZ" b="1" dirty="0"/>
              <a:t>„důstojnost člověka“ </a:t>
            </a:r>
            <a:endParaRPr lang="cs-CZ" dirty="0"/>
          </a:p>
        </p:txBody>
      </p:sp>
    </p:spTree>
    <p:extLst>
      <p:ext uri="{BB962C8B-B14F-4D97-AF65-F5344CB8AC3E}">
        <p14:creationId xmlns:p14="http://schemas.microsoft.com/office/powerpoint/2010/main" val="9661256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Důstojnost a lidská práva.</a:t>
            </a:r>
          </a:p>
        </p:txBody>
      </p:sp>
      <p:sp>
        <p:nvSpPr>
          <p:cNvPr id="3" name="Zástupný symbol pro obsah 2"/>
          <p:cNvSpPr>
            <a:spLocks noGrp="1"/>
          </p:cNvSpPr>
          <p:nvPr>
            <p:ph sz="quarter" idx="1"/>
          </p:nvPr>
        </p:nvSpPr>
        <p:spPr/>
        <p:txBody>
          <a:bodyPr>
            <a:normAutofit fontScale="85000" lnSpcReduction="20000"/>
          </a:bodyPr>
          <a:lstStyle/>
          <a:p>
            <a:pPr>
              <a:defRPr/>
            </a:pPr>
            <a:r>
              <a:rPr lang="cs-CZ" sz="2800" dirty="0"/>
              <a:t>Elementární nárok každého člověka na respekt (úctu)</a:t>
            </a:r>
          </a:p>
          <a:p>
            <a:pPr>
              <a:defRPr/>
            </a:pPr>
            <a:r>
              <a:rPr lang="cs-CZ" sz="2800" dirty="0"/>
              <a:t>Tento nárok je předpokladem (pramenem) všech normativních závazností</a:t>
            </a:r>
          </a:p>
          <a:p>
            <a:pPr>
              <a:defRPr/>
            </a:pPr>
            <a:endParaRPr lang="cs-CZ" sz="2800" dirty="0"/>
          </a:p>
          <a:p>
            <a:pPr>
              <a:defRPr/>
            </a:pPr>
            <a:r>
              <a:rPr lang="cs-CZ" sz="2800" dirty="0"/>
              <a:t>Všichni lidé patří do pletiva vzájemného elementárního nároku na respekt, který staví na lidském bytí a zakládá celou oblast práva a mravnosti – </a:t>
            </a:r>
          </a:p>
          <a:p>
            <a:pPr>
              <a:defRPr/>
            </a:pPr>
            <a:r>
              <a:rPr lang="cs-CZ" sz="2800" dirty="0"/>
              <a:t>Proto je myslitelná jen jako jedna a rovná důstojnost každého člověka (na základě lidského bytí, lidství, oné „pocty“ subjektu zodpovědnosti) – </a:t>
            </a:r>
          </a:p>
          <a:p>
            <a:pPr>
              <a:defRPr/>
            </a:pPr>
            <a:r>
              <a:rPr lang="cs-CZ" sz="2800" dirty="0"/>
              <a:t>To se označuje jako </a:t>
            </a:r>
            <a:r>
              <a:rPr lang="cs-CZ" sz="2800" b="1" u="sng" dirty="0"/>
              <a:t>normativní univerzalismus lidských prav</a:t>
            </a:r>
          </a:p>
          <a:p>
            <a:pPr>
              <a:defRPr/>
            </a:pPr>
            <a:r>
              <a:rPr lang="cs-CZ" sz="2800" dirty="0"/>
              <a:t>Proto je nezávislá na vnějších kritériích, znacích, hodnoceních, odstupňování (např. osobní výkon, společenská užitečnost, šarm, inteligence, chování, fáze života…).</a:t>
            </a:r>
          </a:p>
          <a:p>
            <a:pPr>
              <a:defRPr/>
            </a:pPr>
            <a:endParaRPr lang="cs-CZ" sz="2800" dirty="0"/>
          </a:p>
          <a:p>
            <a:endParaRPr lang="cs-CZ" dirty="0"/>
          </a:p>
        </p:txBody>
      </p:sp>
    </p:spTree>
    <p:extLst>
      <p:ext uri="{BB962C8B-B14F-4D97-AF65-F5344CB8AC3E}">
        <p14:creationId xmlns:p14="http://schemas.microsoft.com/office/powerpoint/2010/main" val="28989714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Důstojnost a lidská práva.</a:t>
            </a:r>
          </a:p>
        </p:txBody>
      </p:sp>
      <p:sp>
        <p:nvSpPr>
          <p:cNvPr id="3" name="Zástupný symbol pro obsah 2"/>
          <p:cNvSpPr>
            <a:spLocks noGrp="1"/>
          </p:cNvSpPr>
          <p:nvPr>
            <p:ph sz="quarter" idx="1"/>
          </p:nvPr>
        </p:nvSpPr>
        <p:spPr/>
        <p:txBody>
          <a:bodyPr/>
          <a:lstStyle/>
          <a:p>
            <a:endParaRPr lang="cs-CZ" dirty="0"/>
          </a:p>
          <a:p>
            <a:r>
              <a:rPr lang="cs-CZ" dirty="0"/>
              <a:t>Nezcizitelná lidská práva.</a:t>
            </a:r>
          </a:p>
          <a:p>
            <a:endParaRPr lang="cs-CZ" dirty="0"/>
          </a:p>
          <a:p>
            <a:r>
              <a:rPr lang="cs-CZ" dirty="0"/>
              <a:t>Lidskoprávní princip lidské důstojnosti naleží každému pouze na základě lidství.</a:t>
            </a:r>
          </a:p>
          <a:p>
            <a:r>
              <a:rPr lang="pl-PL" dirty="0"/>
              <a:t>Každemu je možno a nutno ji jen uznat a nikomu ji nelze odebrat a nikdo ji ne</a:t>
            </a:r>
            <a:r>
              <a:rPr lang="cs-CZ" dirty="0"/>
              <a:t>může ztratit či se ji zřící.</a:t>
            </a:r>
          </a:p>
        </p:txBody>
      </p:sp>
    </p:spTree>
    <p:extLst>
      <p:ext uri="{BB962C8B-B14F-4D97-AF65-F5344CB8AC3E}">
        <p14:creationId xmlns:p14="http://schemas.microsoft.com/office/powerpoint/2010/main" val="39344632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endParaRPr lang="cs-CZ"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sz="quarter" idx="1"/>
          </p:nvPr>
        </p:nvSpPr>
        <p:spPr/>
        <p:txBody>
          <a:bodyPr/>
          <a:lstStyle/>
          <a:p>
            <a:endParaRPr lang="cs-CZ" dirty="0"/>
          </a:p>
          <a:p>
            <a:r>
              <a:rPr lang="cs-CZ" dirty="0"/>
              <a:t>Případné otázky, konzultace, dodatečné informace na </a:t>
            </a:r>
            <a:r>
              <a:rPr lang="cs-CZ" dirty="0">
                <a:hlinkClick r:id="rId3"/>
              </a:rPr>
              <a:t>sirka@jabok.cz</a:t>
            </a:r>
            <a:r>
              <a:rPr lang="cs-CZ" dirty="0"/>
              <a:t> </a:t>
            </a:r>
          </a:p>
          <a:p>
            <a:endParaRPr lang="cs-CZ" dirty="0"/>
          </a:p>
        </p:txBody>
      </p:sp>
    </p:spTree>
    <p:extLst>
      <p:ext uri="{BB962C8B-B14F-4D97-AF65-F5344CB8AC3E}">
        <p14:creationId xmlns:p14="http://schemas.microsoft.com/office/powerpoint/2010/main" val="288770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E68557-2569-4F83-AEA6-72EAB4C79E6E}"/>
              </a:ext>
            </a:extLst>
          </p:cNvPr>
          <p:cNvSpPr>
            <a:spLocks noGrp="1"/>
          </p:cNvSpPr>
          <p:nvPr>
            <p:ph type="title"/>
          </p:nvPr>
        </p:nvSpPr>
        <p:spPr/>
        <p:txBody>
          <a:bodyPr/>
          <a:lstStyle/>
          <a:p>
            <a:r>
              <a:rPr lang="cs-CZ" dirty="0"/>
              <a:t>Lidská důstojnost</a:t>
            </a:r>
          </a:p>
        </p:txBody>
      </p:sp>
      <p:sp>
        <p:nvSpPr>
          <p:cNvPr id="3" name="Zástupný symbol pro obsah 2">
            <a:extLst>
              <a:ext uri="{FF2B5EF4-FFF2-40B4-BE49-F238E27FC236}">
                <a16:creationId xmlns:a16="http://schemas.microsoft.com/office/drawing/2014/main" id="{391C5946-6A83-45DA-A094-2646F08706BD}"/>
              </a:ext>
            </a:extLst>
          </p:cNvPr>
          <p:cNvSpPr>
            <a:spLocks noGrp="1"/>
          </p:cNvSpPr>
          <p:nvPr>
            <p:ph sz="quarter" idx="1"/>
          </p:nvPr>
        </p:nvSpPr>
        <p:spPr/>
        <p:txBody>
          <a:bodyPr/>
          <a:lstStyle/>
          <a:p>
            <a:endParaRPr lang="cs-CZ" dirty="0"/>
          </a:p>
          <a:p>
            <a:r>
              <a:rPr lang="cs-CZ" dirty="0"/>
              <a:t>Lidská důstojnost je </a:t>
            </a:r>
            <a:r>
              <a:rPr lang="cs-CZ" b="1" dirty="0"/>
              <a:t>Těžko definovatelná </a:t>
            </a:r>
          </a:p>
          <a:p>
            <a:endParaRPr lang="cs-CZ" dirty="0"/>
          </a:p>
          <a:p>
            <a:pPr marL="0" indent="0">
              <a:buNone/>
            </a:pPr>
            <a:r>
              <a:rPr lang="cs-CZ" dirty="0"/>
              <a:t>Nebezpečí: </a:t>
            </a:r>
          </a:p>
          <a:p>
            <a:r>
              <a:rPr lang="cs-CZ" dirty="0"/>
              <a:t>často omílané, vysmívané, bezobsažné fráze, </a:t>
            </a:r>
          </a:p>
          <a:p>
            <a:r>
              <a:rPr lang="cs-CZ" dirty="0"/>
              <a:t>hezké floskule, prázdného slova. </a:t>
            </a:r>
          </a:p>
          <a:p>
            <a:r>
              <a:rPr lang="cs-CZ" dirty="0"/>
              <a:t>Používáme ho vždy, když postrádáme věcné argumenty. </a:t>
            </a:r>
          </a:p>
          <a:p>
            <a:pPr marL="0" indent="0">
              <a:buNone/>
            </a:pPr>
            <a:r>
              <a:rPr lang="cs-CZ" dirty="0"/>
              <a:t>Důležité otázky: </a:t>
            </a:r>
          </a:p>
          <a:p>
            <a:r>
              <a:rPr lang="cs-CZ" dirty="0"/>
              <a:t>Má vůbec pojem lidské důstojnosti normativní sílu? </a:t>
            </a:r>
          </a:p>
          <a:p>
            <a:r>
              <a:rPr lang="cs-CZ" dirty="0"/>
              <a:t>Je pojem lidské důstojnosti jednotně vykládán? </a:t>
            </a:r>
          </a:p>
        </p:txBody>
      </p:sp>
    </p:spTree>
    <p:extLst>
      <p:ext uri="{BB962C8B-B14F-4D97-AF65-F5344CB8AC3E}">
        <p14:creationId xmlns:p14="http://schemas.microsoft.com/office/powerpoint/2010/main" val="2516140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2. Lidská důstojnost</a:t>
            </a:r>
          </a:p>
        </p:txBody>
      </p:sp>
      <p:sp>
        <p:nvSpPr>
          <p:cNvPr id="3" name="Zástupný symbol pro obsah 2"/>
          <p:cNvSpPr>
            <a:spLocks noGrp="1"/>
          </p:cNvSpPr>
          <p:nvPr>
            <p:ph sz="quarter" idx="1"/>
          </p:nvPr>
        </p:nvSpPr>
        <p:spPr/>
        <p:txBody>
          <a:bodyPr>
            <a:normAutofit/>
          </a:bodyPr>
          <a:lstStyle/>
          <a:p>
            <a:endParaRPr lang="cs-CZ" dirty="0"/>
          </a:p>
          <a:p>
            <a:pPr marL="0" indent="0">
              <a:buNone/>
            </a:pPr>
            <a:r>
              <a:rPr lang="cs-CZ" b="1" dirty="0"/>
              <a:t>Různé výklady: </a:t>
            </a:r>
          </a:p>
          <a:p>
            <a:pPr marL="0" indent="0">
              <a:buNone/>
            </a:pPr>
            <a:endParaRPr lang="cs-CZ" b="1" dirty="0"/>
          </a:p>
          <a:p>
            <a:r>
              <a:rPr lang="cs-CZ" dirty="0"/>
              <a:t>–jako ochranu sebeurčeni; jako vztah uznaní;</a:t>
            </a:r>
          </a:p>
          <a:p>
            <a:r>
              <a:rPr lang="pl-PL" dirty="0"/>
              <a:t>–pravo na zajištěni a uspokojeni jinych zakladnich životnich potřeb (tzv. socialni koncept);</a:t>
            </a:r>
          </a:p>
          <a:p>
            <a:r>
              <a:rPr lang="cs-CZ" dirty="0"/>
              <a:t>– jako ochranu před ponižovaným a před narušením sebeúcty</a:t>
            </a:r>
          </a:p>
        </p:txBody>
      </p:sp>
    </p:spTree>
    <p:extLst>
      <p:ext uri="{BB962C8B-B14F-4D97-AF65-F5344CB8AC3E}">
        <p14:creationId xmlns:p14="http://schemas.microsoft.com/office/powerpoint/2010/main" val="3232478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AF96A1-6DBB-42E0-8187-144CE522CD0A}"/>
              </a:ext>
            </a:extLst>
          </p:cNvPr>
          <p:cNvSpPr>
            <a:spLocks noGrp="1"/>
          </p:cNvSpPr>
          <p:nvPr>
            <p:ph type="title"/>
          </p:nvPr>
        </p:nvSpPr>
        <p:spPr/>
        <p:txBody>
          <a:bodyPr/>
          <a:lstStyle/>
          <a:p>
            <a:r>
              <a:rPr lang="cs-CZ" dirty="0"/>
              <a:t>Lidská důstojnost</a:t>
            </a:r>
          </a:p>
        </p:txBody>
      </p:sp>
      <p:sp>
        <p:nvSpPr>
          <p:cNvPr id="3" name="Zástupný symbol pro obsah 2">
            <a:extLst>
              <a:ext uri="{FF2B5EF4-FFF2-40B4-BE49-F238E27FC236}">
                <a16:creationId xmlns:a16="http://schemas.microsoft.com/office/drawing/2014/main" id="{C0D184C9-DE8E-4B69-868D-B4DE373F6029}"/>
              </a:ext>
            </a:extLst>
          </p:cNvPr>
          <p:cNvSpPr>
            <a:spLocks noGrp="1"/>
          </p:cNvSpPr>
          <p:nvPr>
            <p:ph sz="quarter" idx="1"/>
          </p:nvPr>
        </p:nvSpPr>
        <p:spPr/>
        <p:txBody>
          <a:bodyPr/>
          <a:lstStyle/>
          <a:p>
            <a:endParaRPr lang="cs-CZ" sz="2400" dirty="0"/>
          </a:p>
          <a:p>
            <a:r>
              <a:rPr lang="cs-CZ" sz="2400" dirty="0"/>
              <a:t>Argument v etických diskusích / porušení důstojnosti</a:t>
            </a:r>
            <a:endParaRPr lang="cs-CZ" dirty="0"/>
          </a:p>
          <a:p>
            <a:endParaRPr lang="cs-CZ" dirty="0"/>
          </a:p>
          <a:p>
            <a:r>
              <a:rPr lang="cs-CZ" dirty="0"/>
              <a:t>Základ lidské existence, pokojného soužití mezi lidmi, platforma diskuse kontroverzních (naléhavých) otázek. </a:t>
            </a:r>
          </a:p>
          <a:p>
            <a:endParaRPr lang="cs-CZ" dirty="0"/>
          </a:p>
          <a:p>
            <a:r>
              <a:rPr lang="cs-CZ" dirty="0"/>
              <a:t>Lidské důstojnosti (důstojnosti člověka) se dovoláváme, když je: pošlapávána nebo ohrožována. </a:t>
            </a:r>
          </a:p>
          <a:p>
            <a:endParaRPr lang="cs-CZ" dirty="0"/>
          </a:p>
        </p:txBody>
      </p:sp>
    </p:spTree>
    <p:extLst>
      <p:ext uri="{BB962C8B-B14F-4D97-AF65-F5344CB8AC3E}">
        <p14:creationId xmlns:p14="http://schemas.microsoft.com/office/powerpoint/2010/main" val="1952455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Lidská důstojnost</a:t>
            </a:r>
          </a:p>
        </p:txBody>
      </p:sp>
      <p:sp>
        <p:nvSpPr>
          <p:cNvPr id="3" name="Zástupný symbol pro obsah 2"/>
          <p:cNvSpPr>
            <a:spLocks noGrp="1"/>
          </p:cNvSpPr>
          <p:nvPr>
            <p:ph sz="quarter" idx="1"/>
          </p:nvPr>
        </p:nvSpPr>
        <p:spPr/>
        <p:txBody>
          <a:bodyPr/>
          <a:lstStyle/>
          <a:p>
            <a:endParaRPr lang="cs-CZ" dirty="0"/>
          </a:p>
          <a:p>
            <a:pPr marL="0" indent="0">
              <a:buNone/>
            </a:pPr>
            <a:r>
              <a:rPr lang="cs-CZ" dirty="0"/>
              <a:t>Příklady porušování:</a:t>
            </a:r>
          </a:p>
          <a:p>
            <a:endParaRPr lang="cs-CZ" dirty="0"/>
          </a:p>
          <a:p>
            <a:pPr>
              <a:defRPr/>
            </a:pPr>
            <a:r>
              <a:rPr lang="cs-CZ" dirty="0"/>
              <a:t>Obchod s lidmi do sexuálního průmyslu – </a:t>
            </a:r>
          </a:p>
          <a:p>
            <a:pPr>
              <a:defRPr/>
            </a:pPr>
            <a:r>
              <a:rPr lang="cs-CZ" dirty="0"/>
              <a:t>proč je morálně zavrženíhodný? a trestným činem?</a:t>
            </a:r>
          </a:p>
          <a:p>
            <a:pPr>
              <a:defRPr/>
            </a:pPr>
            <a:r>
              <a:rPr lang="cs-CZ" dirty="0"/>
              <a:t>V čem spočívá porušení lidské důstojnosti?</a:t>
            </a:r>
          </a:p>
          <a:p>
            <a:endParaRPr lang="cs-CZ" dirty="0"/>
          </a:p>
        </p:txBody>
      </p:sp>
    </p:spTree>
    <p:extLst>
      <p:ext uri="{BB962C8B-B14F-4D97-AF65-F5344CB8AC3E}">
        <p14:creationId xmlns:p14="http://schemas.microsoft.com/office/powerpoint/2010/main" val="4459733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ůvod">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A82912-2D86-4F50-9E2B-8B60C2F73EE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Prezentace Školicí seminář</Template>
  <TotalTime>0</TotalTime>
  <Words>2412</Words>
  <Application>Microsoft Office PowerPoint</Application>
  <PresentationFormat>Předvádění na obrazovce (4:3)</PresentationFormat>
  <Paragraphs>364</Paragraphs>
  <Slides>52</Slides>
  <Notes>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52</vt:i4>
      </vt:variant>
    </vt:vector>
  </HeadingPairs>
  <TitlesOfParts>
    <vt:vector size="58" baseType="lpstr">
      <vt:lpstr>Bookman Old Style</vt:lpstr>
      <vt:lpstr>Calibri</vt:lpstr>
      <vt:lpstr>Gill Sans MT</vt:lpstr>
      <vt:lpstr>Wingdings</vt:lpstr>
      <vt:lpstr>Wingdings 3</vt:lpstr>
      <vt:lpstr>Původ</vt:lpstr>
      <vt:lpstr>Lidská důstojnost jako hlavní etický a lidskoprávní princip </vt:lpstr>
      <vt:lpstr>Hlavní struktura:</vt:lpstr>
      <vt:lpstr>1. Úvodem.</vt:lpstr>
      <vt:lpstr>Lidská důstojnost</vt:lpstr>
      <vt:lpstr>Lidská důstojnost</vt:lpstr>
      <vt:lpstr>Lidská důstojnost</vt:lpstr>
      <vt:lpstr>2. Lidská důstojnost</vt:lpstr>
      <vt:lpstr>Lidská důstojnost</vt:lpstr>
      <vt:lpstr>Lidská důstojnost</vt:lpstr>
      <vt:lpstr>Lidská důstojnost</vt:lpstr>
      <vt:lpstr>Lidská důstojnost</vt:lpstr>
      <vt:lpstr>Lidská důstojnost</vt:lpstr>
      <vt:lpstr>Lidská důstojnost</vt:lpstr>
      <vt:lpstr>Lidská důstojnost</vt:lpstr>
      <vt:lpstr>Lidská důstojnost</vt:lpstr>
      <vt:lpstr>Lidská důstojnost</vt:lpstr>
      <vt:lpstr>Lidská důstojnost</vt:lpstr>
      <vt:lpstr>Lidská důstojnost</vt:lpstr>
      <vt:lpstr>Lidská důstojnost</vt:lpstr>
      <vt:lpstr>Lidská důstojnost</vt:lpstr>
      <vt:lpstr>Lidská důstojnost</vt:lpstr>
      <vt:lpstr>Lidská důstojnost</vt:lpstr>
      <vt:lpstr>Lidská důstojnost</vt:lpstr>
      <vt:lpstr>Prezentace aplikace PowerPoint</vt:lpstr>
      <vt:lpstr>Prezentace aplikace PowerPoint</vt:lpstr>
      <vt:lpstr>2. Lidská důstojnost a dokumenty.</vt:lpstr>
      <vt:lpstr>Lidská důstojnost a dokumenty.</vt:lpstr>
      <vt:lpstr>Lidská důstojnost a dokumenty.</vt:lpstr>
      <vt:lpstr>Lidská důstojnost a dokumenty.</vt:lpstr>
      <vt:lpstr>Lidská důstojnost a dokumenty.</vt:lpstr>
      <vt:lpstr>Lidská důstojnost a dokumenty.</vt:lpstr>
      <vt:lpstr>Lidská důstojnost a dokumenty.</vt:lpstr>
      <vt:lpstr>Lidská důstojnost a dokumenty.</vt:lpstr>
      <vt:lpstr>Lidská důstojnost a dokumenty.</vt:lpstr>
      <vt:lpstr>Lidská důstojnost a dokumenty.</vt:lpstr>
      <vt:lpstr>Lidská důstojnost a dokumenty.</vt:lpstr>
      <vt:lpstr>Lidská důstojnost a dokumenty.</vt:lpstr>
      <vt:lpstr>Lidská důstojnost a dokumenty.</vt:lpstr>
      <vt:lpstr>Lidská důstojnost a dokumenty.</vt:lpstr>
      <vt:lpstr>Lidská důstojnost a dokumenty.</vt:lpstr>
      <vt:lpstr>Lidská důstojnost a dokumenty.</vt:lpstr>
      <vt:lpstr>Lidská důstojnost a dokumenty.</vt:lpstr>
      <vt:lpstr>Prezentace aplikace PowerPoint</vt:lpstr>
      <vt:lpstr>Prezentace aplikace PowerPoint</vt:lpstr>
      <vt:lpstr>Prezentace aplikace PowerPoint</vt:lpstr>
      <vt:lpstr>Prezentace aplikace PowerPoint</vt:lpstr>
      <vt:lpstr>3. Důstojnost a lidská práva.</vt:lpstr>
      <vt:lpstr>Důstojnost a lidská práva.</vt:lpstr>
      <vt:lpstr>Důstojnost a lidská práva.</vt:lpstr>
      <vt:lpstr>Důstojnost a lidská práva.</vt:lpstr>
      <vt:lpstr>Důstojnost a lidská práva.</vt:lpstr>
      <vt:lpstr>Prezentace aplikace PowerPoint</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2015-11-22T16:03:58Z</dcterms:created>
  <dcterms:modified xsi:type="dcterms:W3CDTF">2018-11-27T00:26:40Z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TC101671269990</vt:lpwstr>
  </property>
</Properties>
</file>