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2"/>
  </p:notesMasterIdLst>
  <p:sldIdLst>
    <p:sldId id="256" r:id="rId3"/>
    <p:sldId id="281" r:id="rId4"/>
    <p:sldId id="257" r:id="rId5"/>
    <p:sldId id="258" r:id="rId6"/>
    <p:sldId id="276" r:id="rId7"/>
    <p:sldId id="267" r:id="rId8"/>
    <p:sldId id="268" r:id="rId9"/>
    <p:sldId id="270" r:id="rId10"/>
    <p:sldId id="271" r:id="rId11"/>
    <p:sldId id="272" r:id="rId12"/>
    <p:sldId id="273" r:id="rId13"/>
    <p:sldId id="269" r:id="rId14"/>
    <p:sldId id="274" r:id="rId15"/>
    <p:sldId id="275" r:id="rId16"/>
    <p:sldId id="277" r:id="rId17"/>
    <p:sldId id="278" r:id="rId18"/>
    <p:sldId id="279" r:id="rId19"/>
    <p:sldId id="280" r:id="rId20"/>
    <p:sldId id="266" r:id="rId21"/>
  </p:sldIdLst>
  <p:sldSz cx="9144000" cy="6858000" type="screen4x3"/>
  <p:notesSz cx="7099300" cy="10234613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81"/>
          </p14:sldIdLst>
        </p14:section>
        <p14:section name="Oddíl bez názvu" id="{1E33ECAF-0E81-472B-B84F-EFDABC2C6A2D}">
          <p14:sldIdLst>
            <p14:sldId id="257"/>
            <p14:sldId id="258"/>
            <p14:sldId id="276"/>
            <p14:sldId id="267"/>
            <p14:sldId id="268"/>
            <p14:sldId id="270"/>
            <p14:sldId id="271"/>
            <p14:sldId id="272"/>
            <p14:sldId id="273"/>
            <p14:sldId id="269"/>
            <p14:sldId id="274"/>
            <p14:sldId id="275"/>
            <p14:sldId id="277"/>
            <p14:sldId id="278"/>
            <p14:sldId id="279"/>
            <p14:sldId id="280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3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4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354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72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12/12/2017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12/12/2017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11560" y="3573016"/>
            <a:ext cx="7632848" cy="1296144"/>
          </a:xfrm>
        </p:spPr>
        <p:txBody>
          <a:bodyPr>
            <a:normAutofit fontScale="90000"/>
          </a:bodyPr>
          <a:lstStyle/>
          <a:p>
            <a:r>
              <a:rPr lang="cs-CZ" sz="3000" b="1" dirty="0"/>
              <a:t>Etický postoj k životu před narozením</a:t>
            </a:r>
            <a:br>
              <a:rPr lang="cs-CZ" dirty="0"/>
            </a:br>
            <a:r>
              <a:rPr lang="cs-CZ" sz="2600" dirty="0"/>
              <a:t>T322 Teologická </a:t>
            </a:r>
            <a:r>
              <a:rPr lang="cs-CZ" sz="2500" dirty="0"/>
              <a:t>etika 1</a:t>
            </a:r>
            <a:br>
              <a:rPr lang="cs-CZ" sz="2500" dirty="0"/>
            </a:br>
            <a:r>
              <a:rPr lang="cs-CZ" sz="2500" dirty="0"/>
              <a:t>VOŠ Jabok</a:t>
            </a: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098376" y="5190563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7. </a:t>
            </a:r>
            <a:r>
              <a:rPr lang="cs-CZ" dirty="0"/>
              <a:t>Teze individuace od nidace:</a:t>
            </a:r>
          </a:p>
          <a:p>
            <a:r>
              <a:rPr lang="cs-CZ" dirty="0"/>
              <a:t>- K argumentům, které nepřiznávají důstojnost nově vzniklému lidskému životu od oplodněni, patři snaha posunout uznaní tohoto </a:t>
            </a:r>
            <a:r>
              <a:rPr lang="cs-CZ" dirty="0" err="1"/>
              <a:t>moralně-pravního</a:t>
            </a:r>
            <a:r>
              <a:rPr lang="cs-CZ" dirty="0"/>
              <a:t> statusu do pozdějšího okamžiku, a sice cca do 14. dne nebo do nidace.</a:t>
            </a:r>
          </a:p>
          <a:p>
            <a:r>
              <a:rPr lang="cs-CZ" dirty="0"/>
              <a:t>- argumentace: do 14. dne se ještě můžu vyvinout dvojčata a vysoké procento raných embryi odumírá na cestě do dělohy</a:t>
            </a:r>
          </a:p>
          <a:p>
            <a:r>
              <a:rPr lang="cs-CZ" dirty="0"/>
              <a:t>Kritika: vztah mezi embryem a matkou / lidskou osobu nekonstituje její existence v nějakém místě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35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8. </a:t>
            </a:r>
            <a:r>
              <a:rPr lang="cs-CZ" dirty="0"/>
              <a:t>Argumentace SKIP</a:t>
            </a:r>
          </a:p>
          <a:p>
            <a:r>
              <a:rPr lang="cs-CZ" dirty="0"/>
              <a:t>SKIP: species (druh), kontinuita, identita, potencialita</a:t>
            </a:r>
          </a:p>
          <a:p>
            <a:r>
              <a:rPr lang="cs-CZ" dirty="0"/>
              <a:t>- Existuje souvislost mezi embryem a lidskými bytostmi s uznaným morálním statusem</a:t>
            </a:r>
          </a:p>
          <a:p>
            <a:r>
              <a:rPr lang="cs-CZ" dirty="0"/>
              <a:t>- vystihuje vztah embrya s pozdějším nositelem lidské důstojnosti: příslušnost k druhu, kontinuita vývoje, identita mezi budoucí osobou a embryem, potenciál embrya se rozvít do osoby</a:t>
            </a:r>
          </a:p>
          <a:p>
            <a:r>
              <a:rPr lang="cs-CZ" dirty="0"/>
              <a:t>- rozšiřování okruhu morálních závazku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0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 - shrnutí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Společným hlavním jmenovatelem eticko-právních diskusí spojených s počátkem lidského života je morální a právní status embrya od oplodnění vaječné buňky</a:t>
            </a:r>
          </a:p>
          <a:p>
            <a:r>
              <a:rPr lang="cs-CZ" dirty="0"/>
              <a:t>kdy je zde někdo nebo něco?</a:t>
            </a:r>
          </a:p>
          <a:p>
            <a:r>
              <a:rPr lang="cs-CZ" dirty="0"/>
              <a:t>individuální lidský život nebo shluk buněk?</a:t>
            </a:r>
          </a:p>
          <a:p>
            <a:r>
              <a:rPr lang="cs-CZ" dirty="0"/>
              <a:t>subjekt s vlastní důstojností či objekt zájmů druhých?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100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 - výsledek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450160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„Embryo tedy představuje lidské individuum, třebaže se mu zatím nepodoba a nelze u něj hovořit o žádné mozkové činnosti. Z cele řady experimentů se totiž ukazuje, že embryo se již od prvních okamžiků svého života nechová jako pouhý shluk buněk, jako kdyby se jednalo o pouhý shluk vajíček či třeba krevní sraženinu. Jeho aktivita je vlastně činnosti jedinečného organismu, který prostřednictvím koordinovaného sledu buněčných a molekulárních procesů, řízených a kontrolovaných svým genomem, začíná proces postupného vývoje, který je teleologicky zaměřeny k manifestaci oné morfologie a vlastnosti, které chápeme jako typicky lidské.“ </a:t>
            </a:r>
            <a:r>
              <a:rPr lang="cs-CZ" i="1" dirty="0" err="1"/>
              <a:t>Carbone</a:t>
            </a:r>
            <a:r>
              <a:rPr lang="cs-CZ" i="1" dirty="0"/>
              <a:t> Giorgio </a:t>
            </a:r>
          </a:p>
          <a:p>
            <a:pPr algn="just"/>
            <a:r>
              <a:rPr lang="cs-CZ" i="1" dirty="0"/>
              <a:t>Viz </a:t>
            </a:r>
            <a:r>
              <a:rPr lang="cs-CZ" dirty="0"/>
              <a:t>německá Národní etická rada (2001) a komise </a:t>
            </a:r>
            <a:r>
              <a:rPr lang="cs-CZ" dirty="0" err="1"/>
              <a:t>Warnock</a:t>
            </a:r>
            <a:r>
              <a:rPr lang="cs-CZ" dirty="0"/>
              <a:t> ve VB</a:t>
            </a:r>
          </a:p>
          <a:p>
            <a:pPr algn="just"/>
            <a:r>
              <a:rPr lang="cs-CZ" dirty="0"/>
              <a:t>Lidská bytost jako celistvá</a:t>
            </a:r>
            <a:endParaRPr lang="en-US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037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Umělé přerušení těhotenství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/>
          </a:bodyPr>
          <a:lstStyle/>
          <a:p>
            <a:r>
              <a:rPr lang="cs-CZ" dirty="0"/>
              <a:t>Listina základních práv a svobod</a:t>
            </a:r>
          </a:p>
          <a:p>
            <a:r>
              <a:rPr lang="cs-CZ" dirty="0"/>
              <a:t>Úmluva o právech dítěte</a:t>
            </a:r>
          </a:p>
          <a:p>
            <a:r>
              <a:rPr lang="cs-CZ" b="1" dirty="0"/>
              <a:t>Trestní zákoník </a:t>
            </a:r>
            <a:r>
              <a:rPr lang="cs-CZ" dirty="0"/>
              <a:t>ČR:</a:t>
            </a:r>
          </a:p>
          <a:p>
            <a:r>
              <a:rPr lang="cs-CZ" dirty="0"/>
              <a:t>Hlavě I. Trestné činy proti životu a zdraví</a:t>
            </a:r>
          </a:p>
          <a:p>
            <a:r>
              <a:rPr lang="cs-CZ" dirty="0"/>
              <a:t>Díl 4. Trestné činy proti těhotenství ženy </a:t>
            </a:r>
          </a:p>
          <a:p>
            <a:r>
              <a:rPr lang="cs-CZ" dirty="0"/>
              <a:t>Díl 5. Trestné činy související s neoprávněným nakládáním s lidskými tkáněmi a orgány, lidským embryem a lidským genomem</a:t>
            </a:r>
          </a:p>
          <a:p>
            <a:endParaRPr lang="cs-CZ" dirty="0"/>
          </a:p>
          <a:p>
            <a:r>
              <a:rPr lang="cs-CZ" dirty="0"/>
              <a:t>Potraty jsou podle zákoníku negativní/patologický sociální jev / žena je těhotná od nidace / je tam právo ženy na sebeurčení – obsahuje ale právo na zabití lidského života před narozením?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129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Umělé přerušení těhotenství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Ukončeni těhotenství je zákonem pouze dovoleno za daných právních podmínek</a:t>
            </a:r>
          </a:p>
          <a:p>
            <a:endParaRPr lang="cs-CZ" dirty="0"/>
          </a:p>
          <a:p>
            <a:r>
              <a:rPr lang="cs-CZ" dirty="0"/>
              <a:t>Důvody:</a:t>
            </a:r>
          </a:p>
          <a:p>
            <a:r>
              <a:rPr lang="cs-CZ" dirty="0"/>
              <a:t>- eugenické: je pravděpodobné, že se narodí dítě s těžkým postižením</a:t>
            </a:r>
          </a:p>
          <a:p>
            <a:r>
              <a:rPr lang="cs-CZ" dirty="0"/>
              <a:t>- Etické: dítě bylo počatu v důsledku trestného činu</a:t>
            </a:r>
          </a:p>
          <a:p>
            <a:r>
              <a:rPr lang="cs-CZ" dirty="0"/>
              <a:t>- Sociální: další dítě by bylo pro rodinu neúnosnou zátěží</a:t>
            </a:r>
          </a:p>
          <a:p>
            <a:r>
              <a:rPr lang="cs-CZ" dirty="0"/>
              <a:t>- terapeutické: stav, když dítě ohrožuje život matky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372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Umělé přerušení těhotenství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Vyhlášky: ČNR 66/1986 a 75/1986 (potratový zákon)</a:t>
            </a:r>
          </a:p>
          <a:p>
            <a:pPr marL="0" indent="0">
              <a:buNone/>
            </a:pPr>
            <a:r>
              <a:rPr lang="cs-CZ" dirty="0"/>
              <a:t>Zákon stanovuje podmínky pro provádění potratů:</a:t>
            </a:r>
          </a:p>
          <a:p>
            <a:r>
              <a:rPr lang="cs-CZ" dirty="0"/>
              <a:t>„se zřetelem na ochranu života a zdraví ženy a v zajmu plánovaného a zodpovědného rodičovství“ (§ 1); </a:t>
            </a:r>
          </a:p>
          <a:p>
            <a:r>
              <a:rPr lang="cs-CZ" dirty="0"/>
              <a:t>Potrat lze provést, jestliže o něj žena písemně požádá (nad 16 let), jestliže nepřesahuje těhotenství 12 týdnů a jestliže tomu nebráni její zdravotní důvody (§ 4); </a:t>
            </a:r>
          </a:p>
          <a:p>
            <a:r>
              <a:rPr lang="cs-CZ" dirty="0"/>
              <a:t>těhotenství lze „přerušit“ ze zdravotních důvodů, jestliže je „ohrožen její život a zdraví nebo zdravý vývoj plodu nebo jestliže jde o geneticky vadný vývoj plodu“ (§ 5). </a:t>
            </a:r>
          </a:p>
          <a:p>
            <a:r>
              <a:rPr lang="cs-CZ" dirty="0"/>
              <a:t>Z genetických důvodů lze ukončit těhotenství do 24 týdnů.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79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Umělé přerušení těhotenství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Absence ochrany nenarozeného života.</a:t>
            </a:r>
          </a:p>
          <a:p>
            <a:r>
              <a:rPr lang="cs-CZ" dirty="0"/>
              <a:t>Je 16 letá dívka schopná odpovědného rozhodnutí?</a:t>
            </a:r>
          </a:p>
          <a:p>
            <a:r>
              <a:rPr lang="cs-CZ" dirty="0"/>
              <a:t>Žena má rozhodovací volnost.</a:t>
            </a:r>
          </a:p>
          <a:p>
            <a:r>
              <a:rPr lang="cs-CZ" dirty="0"/>
              <a:t>Česká norma patří k nejliberálnějším ve světě.</a:t>
            </a:r>
          </a:p>
          <a:p>
            <a:endParaRPr lang="cs-CZ" dirty="0"/>
          </a:p>
          <a:p>
            <a:r>
              <a:rPr lang="cs-CZ" u="sng" dirty="0"/>
              <a:t>Shrnutí</a:t>
            </a:r>
            <a:r>
              <a:rPr lang="cs-CZ" dirty="0"/>
              <a:t>: demokratický právní stát nemůže ženě uznat morální právo na potrat</a:t>
            </a:r>
          </a:p>
          <a:p>
            <a:r>
              <a:rPr lang="cs-CZ" dirty="0"/>
              <a:t>proto buď degraduje/odstupňuje morálně-právní status embrya, anebo z práva ženy na sebeurčení vyvodí jej právo nad těhotenstvím (dítě = nevítaný host, právo dítěte na život vs. právo ženy na sebeurčení)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897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Umělé přerušení těhotenství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16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Příklad extrémně konfliktní situace: konfliktní situace matky vs. právo dítěte na život: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Život dítěte i matky je dle lékařského nálezu bezprostředně ohrožen / existuje jistota, že by v případě pokračování těhotenství musely zemřít oba, při zákroku je ještě možnost zachránit matku</a:t>
            </a:r>
          </a:p>
          <a:p>
            <a:r>
              <a:rPr lang="cs-CZ" sz="2400" dirty="0"/>
              <a:t>Jednání lékaře, jenž má jen volbu konat vs. nekonat, což má za následek v případě nekonání smrt matky i dítěte, v případě konání šanci zachránit matku / jeho lékařský étos jej směrují ke konání, aby zachránil život matky / nekonat už pro něho není z morálního hlediska alternativou. </a:t>
            </a:r>
          </a:p>
          <a:p>
            <a:r>
              <a:rPr lang="cs-CZ" sz="2400" dirty="0"/>
              <a:t>Zachránit matku je naopak morálním závazkem.</a:t>
            </a:r>
          </a:p>
        </p:txBody>
      </p:sp>
    </p:spTree>
    <p:extLst>
      <p:ext uri="{BB962C8B-B14F-4D97-AF65-F5344CB8AC3E}">
        <p14:creationId xmlns:p14="http://schemas.microsoft.com/office/powerpoint/2010/main" val="2707799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Úcta k životu</a:t>
            </a:r>
          </a:p>
          <a:p>
            <a:r>
              <a:rPr lang="cs-CZ" dirty="0"/>
              <a:t>2. Různé pozice</a:t>
            </a:r>
          </a:p>
          <a:p>
            <a:r>
              <a:rPr lang="cs-CZ" dirty="0"/>
              <a:t>3. Umělé přerušení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7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Úcta k životu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Lidské dějiny a jejích vztah k lidskému životu</a:t>
            </a:r>
          </a:p>
          <a:p>
            <a:r>
              <a:rPr lang="cs-CZ" dirty="0"/>
              <a:t>Nehumánní likvidaci slabých vs. láskyplná péče</a:t>
            </a:r>
          </a:p>
          <a:p>
            <a:r>
              <a:rPr lang="cs-CZ" dirty="0"/>
              <a:t>Atény: veřejní péče</a:t>
            </a:r>
          </a:p>
          <a:p>
            <a:r>
              <a:rPr lang="cs-CZ" dirty="0"/>
              <a:t>Sparta: slabí jedinci byli házení ze skal</a:t>
            </a:r>
          </a:p>
          <a:p>
            <a:r>
              <a:rPr lang="cs-CZ" dirty="0"/>
              <a:t>Řím: otec rozhoduje o osudu novorozence</a:t>
            </a:r>
          </a:p>
          <a:p>
            <a:r>
              <a:rPr lang="cs-CZ" b="1" dirty="0"/>
              <a:t>Křesťanství</a:t>
            </a:r>
            <a:r>
              <a:rPr lang="cs-CZ" dirty="0"/>
              <a:t> – obrat</a:t>
            </a:r>
          </a:p>
          <a:p>
            <a:r>
              <a:rPr lang="cs-CZ" dirty="0"/>
              <a:t>- život jako dar, svěřený člověku Bohem, člověk ho spravuje</a:t>
            </a:r>
          </a:p>
          <a:p>
            <a:r>
              <a:rPr lang="cs-CZ" dirty="0"/>
              <a:t>- „Žijeme </a:t>
            </a:r>
            <a:r>
              <a:rPr lang="cs-CZ" dirty="0" err="1"/>
              <a:t>li</a:t>
            </a:r>
            <a:r>
              <a:rPr lang="cs-CZ" dirty="0"/>
              <a:t>, žijeme Pánu, umíráme-li, umíráme Pánu“ (Řím: 14,7)</a:t>
            </a:r>
          </a:p>
          <a:p>
            <a:r>
              <a:rPr lang="cs-CZ" dirty="0"/>
              <a:t>- křesťanství dalo člověku důstojnost a formovalo vztah vůči slabým</a:t>
            </a:r>
          </a:p>
          <a:p>
            <a:r>
              <a:rPr lang="cs-CZ" dirty="0"/>
              <a:t>Viz také Horské kázaní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Úcta k životu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06144"/>
          </a:xfrm>
        </p:spPr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Současná (liberální) společnost </a:t>
            </a:r>
          </a:p>
          <a:p>
            <a:pPr marL="0" indent="0">
              <a:buNone/>
            </a:pPr>
            <a:r>
              <a:rPr lang="cs-CZ" dirty="0"/>
              <a:t>	- důraz na </a:t>
            </a:r>
            <a:r>
              <a:rPr lang="cs-CZ" i="1" dirty="0"/>
              <a:t>kvalitu</a:t>
            </a:r>
            <a:r>
              <a:rPr lang="cs-CZ" dirty="0"/>
              <a:t> života (a ne na samotný život)</a:t>
            </a:r>
          </a:p>
          <a:p>
            <a:pPr marL="0" indent="0">
              <a:buNone/>
            </a:pPr>
            <a:r>
              <a:rPr lang="cs-CZ" dirty="0"/>
              <a:t>	- etický pluralizmus</a:t>
            </a:r>
          </a:p>
          <a:p>
            <a:pPr marL="0" indent="0">
              <a:buNone/>
            </a:pPr>
            <a:r>
              <a:rPr lang="cs-CZ" dirty="0"/>
              <a:t>	- etická teorie kulturního relativizmu: univerzální morální 	  	pravidla jsou pouhým mýtem</a:t>
            </a:r>
          </a:p>
          <a:p>
            <a:endParaRPr lang="cs-CZ" dirty="0"/>
          </a:p>
          <a:p>
            <a:r>
              <a:rPr lang="cs-CZ" u="sng" dirty="0"/>
              <a:t>Listina základních práv a svobod </a:t>
            </a:r>
            <a:r>
              <a:rPr lang="cs-CZ" dirty="0"/>
              <a:t>(1993):</a:t>
            </a:r>
          </a:p>
          <a:p>
            <a:pPr algn="just"/>
            <a:r>
              <a:rPr lang="cs-CZ" dirty="0"/>
              <a:t>„</a:t>
            </a:r>
            <a:r>
              <a:rPr lang="cs-CZ" i="1" dirty="0"/>
              <a:t>Každý má právo na život. Život je hoden ochrany již před narozením. Nikdo nesmí být zbaven života</a:t>
            </a:r>
            <a:r>
              <a:rPr lang="cs-CZ" dirty="0"/>
              <a:t>.“ (Hl. II, čl. 6, </a:t>
            </a:r>
            <a:r>
              <a:rPr lang="cs-CZ" dirty="0" err="1"/>
              <a:t>ods</a:t>
            </a:r>
            <a:r>
              <a:rPr lang="cs-CZ" dirty="0"/>
              <a:t>. 1,2)</a:t>
            </a:r>
          </a:p>
          <a:p>
            <a:r>
              <a:rPr lang="cs-CZ" dirty="0"/>
              <a:t>Charta základních práv EU (kap.1 Důstojnost, čl.1 Lidská důstojnost, čl. 2 Právo na život)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Úcta k životu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Problém počátku lidského života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Prastará otázka: kdy začíná život?</a:t>
            </a:r>
          </a:p>
          <a:p>
            <a:r>
              <a:rPr lang="cs-CZ" dirty="0"/>
              <a:t>Řecké myšlení + křesťanství = Tomáš Akvinský – embryo žije vegetativně do psychického oživení kolem 6. týdnu</a:t>
            </a:r>
          </a:p>
          <a:p>
            <a:r>
              <a:rPr lang="cs-CZ" dirty="0"/>
              <a:t>Psychologie: 33. den po početí, lze zachytit aktivitu mozku na EEG</a:t>
            </a:r>
          </a:p>
          <a:p>
            <a:r>
              <a:rPr lang="cs-CZ" dirty="0"/>
              <a:t>Moderní biologie: člověk je individuem od okamžiku početí, obsahují kompletní genetický materiál.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Úcta k životu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Lidská důstojnost + ochrana života</a:t>
            </a:r>
          </a:p>
          <a:p>
            <a:r>
              <a:rPr lang="cs-CZ" dirty="0"/>
              <a:t>Instrukce </a:t>
            </a:r>
            <a:r>
              <a:rPr lang="cs-CZ" i="1" dirty="0" err="1"/>
              <a:t>Dignitas</a:t>
            </a:r>
            <a:r>
              <a:rPr lang="cs-CZ" i="1" dirty="0"/>
              <a:t> </a:t>
            </a:r>
            <a:r>
              <a:rPr lang="cs-CZ" i="1" dirty="0" err="1"/>
              <a:t>Personae</a:t>
            </a:r>
            <a:r>
              <a:rPr lang="cs-CZ" i="1" dirty="0"/>
              <a:t> </a:t>
            </a:r>
            <a:r>
              <a:rPr lang="cs-CZ" dirty="0"/>
              <a:t>(2008):</a:t>
            </a:r>
          </a:p>
          <a:p>
            <a:pPr algn="just"/>
            <a:r>
              <a:rPr lang="cs-CZ" dirty="0"/>
              <a:t>„Člověk musí byt od svého početí respektován jako osoba a takto se s nim musí jednat a v důsledku toho se mu musí od tohoto okamžiku uznat práva osoby a mezi nimi především nedotknutelné právo každého nevinného člověka na život.“</a:t>
            </a:r>
          </a:p>
          <a:p>
            <a:pPr algn="just"/>
            <a:r>
              <a:rPr lang="cs-CZ" dirty="0"/>
              <a:t>Lidská důstojnost: centrální právo, nedotknutelné u každého člověka, existují výjimky.</a:t>
            </a:r>
          </a:p>
        </p:txBody>
      </p:sp>
    </p:spTree>
    <p:extLst>
      <p:ext uri="{BB962C8B-B14F-4D97-AF65-F5344CB8AC3E}">
        <p14:creationId xmlns:p14="http://schemas.microsoft.com/office/powerpoint/2010/main" val="219558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Různé pozice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1. </a:t>
            </a:r>
            <a:r>
              <a:rPr lang="cs-CZ" dirty="0"/>
              <a:t>Lidské bytí a právní ochrana začíná  od nidace (= uhnízdění oplodněného vajíčka v děložní sliznici) / od početí do nidace = </a:t>
            </a:r>
            <a:r>
              <a:rPr lang="cs-CZ" dirty="0" err="1"/>
              <a:t>pre</a:t>
            </a:r>
            <a:r>
              <a:rPr lang="cs-CZ" dirty="0"/>
              <a:t>-embryo</a:t>
            </a:r>
          </a:p>
          <a:p>
            <a:r>
              <a:rPr lang="cs-CZ" dirty="0"/>
              <a:t>Umožněný je tak výzkum na embryonálních kmenových buňkách</a:t>
            </a:r>
          </a:p>
          <a:p>
            <a:endParaRPr lang="cs-CZ" dirty="0"/>
          </a:p>
          <a:p>
            <a:r>
              <a:rPr lang="cs-CZ" b="1" dirty="0"/>
              <a:t>2. </a:t>
            </a:r>
            <a:r>
              <a:rPr lang="cs-CZ" dirty="0"/>
              <a:t>Důstojnost před-osobního lidského života</a:t>
            </a:r>
          </a:p>
          <a:p>
            <a:r>
              <a:rPr lang="cs-CZ" dirty="0"/>
              <a:t>- rozlišuje mezi lidskou důstojností narozeného člověka a nenarozeného (před-osobního) života</a:t>
            </a:r>
          </a:p>
          <a:p>
            <a:r>
              <a:rPr lang="cs-CZ" dirty="0"/>
              <a:t>- před-osobní život je bez základních prav, ale má všeobecnou ne-disponibilitu</a:t>
            </a:r>
          </a:p>
          <a:p>
            <a:r>
              <a:rPr lang="cs-CZ" dirty="0"/>
              <a:t>- kritériem pro přiznání statusu důstojnosti je sebepojetí narozeného člověka / jak jednáme s lidským životem se dotýká našeho sebepojetí jako bytostí druhu / etické prostředí, které se nesmí zrušit, aby se nezhroutila morálka.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0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3. </a:t>
            </a:r>
            <a:r>
              <a:rPr lang="cs-CZ" dirty="0"/>
              <a:t>Oddělování lidské důstojnosti a práva na život</a:t>
            </a:r>
          </a:p>
          <a:p>
            <a:r>
              <a:rPr lang="cs-CZ" dirty="0"/>
              <a:t>- lidská důstojnost je redukovaná na zákaz ponižování a zbavení sebeúcty </a:t>
            </a:r>
          </a:p>
          <a:p>
            <a:r>
              <a:rPr lang="cs-CZ" dirty="0"/>
              <a:t>- důsledek: embryo nemá lidskou důstojnost, protože nemá pocit sebeúcty</a:t>
            </a:r>
          </a:p>
          <a:p>
            <a:r>
              <a:rPr lang="cs-CZ" dirty="0"/>
              <a:t>- Vyšší dobro (ne důstojnost) jako nejvyšší princip (např. zabít tyrana)</a:t>
            </a:r>
          </a:p>
          <a:p>
            <a:r>
              <a:rPr lang="cs-CZ" dirty="0"/>
              <a:t>- a co osoby s postižením, v kómatu apod.? Úmluva o právech osob s postižením (2006).</a:t>
            </a:r>
          </a:p>
          <a:p>
            <a:endParaRPr lang="cs-CZ" dirty="0"/>
          </a:p>
          <a:p>
            <a:r>
              <a:rPr lang="cs-CZ" b="1" dirty="0"/>
              <a:t>4</a:t>
            </a:r>
            <a:r>
              <a:rPr lang="cs-CZ" dirty="0"/>
              <a:t>. ztotožňování lidské důstojnosti a práva na život</a:t>
            </a:r>
          </a:p>
          <a:p>
            <a:r>
              <a:rPr lang="cs-CZ" dirty="0"/>
              <a:t>- lidská důstojnost = právo na život</a:t>
            </a:r>
          </a:p>
          <a:p>
            <a:r>
              <a:rPr lang="cs-CZ" dirty="0"/>
              <a:t>- Ochrana života je absolutní</a:t>
            </a:r>
          </a:p>
          <a:p>
            <a:r>
              <a:rPr lang="cs-CZ" dirty="0"/>
              <a:t>- a co s výjimkami zákazu úmyslného zabití?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30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Různé pozice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5. </a:t>
            </a:r>
            <a:r>
              <a:rPr lang="cs-CZ" dirty="0"/>
              <a:t>teze rozdílnosti</a:t>
            </a:r>
          </a:p>
          <a:p>
            <a:r>
              <a:rPr lang="cs-CZ" dirty="0"/>
              <a:t>- embryo má snížené tj. odstupňované právo na život</a:t>
            </a:r>
          </a:p>
          <a:p>
            <a:r>
              <a:rPr lang="cs-CZ" dirty="0"/>
              <a:t>- právo na život jenom od narození</a:t>
            </a:r>
          </a:p>
          <a:p>
            <a:r>
              <a:rPr lang="cs-CZ" dirty="0"/>
              <a:t>- embryo není nositelem lidského práva, existuje ale zákonní ochrana</a:t>
            </a:r>
          </a:p>
          <a:p>
            <a:endParaRPr lang="cs-CZ" dirty="0"/>
          </a:p>
          <a:p>
            <a:r>
              <a:rPr lang="cs-CZ" b="1" dirty="0"/>
              <a:t>6. </a:t>
            </a:r>
            <a:r>
              <a:rPr lang="cs-CZ" dirty="0"/>
              <a:t>Teze mozkového zrodu</a:t>
            </a:r>
          </a:p>
          <a:p>
            <a:r>
              <a:rPr lang="cs-CZ" dirty="0"/>
              <a:t>-  lidská důstojnost až od okamžiku činnosti mozku, tzn. od dvou měsíců po oplození (8 týdnů)</a:t>
            </a:r>
          </a:p>
          <a:p>
            <a:r>
              <a:rPr lang="cs-CZ" dirty="0"/>
              <a:t>- paralela se stanovením smrti člověka pomocí smrti mozku jako nositele vědomí a osobnosti</a:t>
            </a:r>
          </a:p>
          <a:p>
            <a:r>
              <a:rPr lang="cs-CZ" dirty="0"/>
              <a:t>- Znamená smrt celého mozku jako kritérium smrti člověka, že se lidský život kryje s mozkovou činností?</a:t>
            </a:r>
          </a:p>
        </p:txBody>
      </p:sp>
    </p:spTree>
    <p:extLst>
      <p:ext uri="{BB962C8B-B14F-4D97-AF65-F5344CB8AC3E}">
        <p14:creationId xmlns:p14="http://schemas.microsoft.com/office/powerpoint/2010/main" val="4185915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1201</Words>
  <Application>Microsoft Office PowerPoint</Application>
  <PresentationFormat>Předvádění na obrazovce (4:3)</PresentationFormat>
  <Paragraphs>139</Paragraphs>
  <Slides>19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Bookman Old Style</vt:lpstr>
      <vt:lpstr>Calibri</vt:lpstr>
      <vt:lpstr>Gill Sans MT</vt:lpstr>
      <vt:lpstr>Wingdings</vt:lpstr>
      <vt:lpstr>Wingdings 3</vt:lpstr>
      <vt:lpstr>Původ</vt:lpstr>
      <vt:lpstr>Etický postoj k životu před narozením T322 Teologická etika 1 VOŠ Jabok</vt:lpstr>
      <vt:lpstr>Hlavní struktura:</vt:lpstr>
      <vt:lpstr>1. Úcta k životu</vt:lpstr>
      <vt:lpstr>1. Úcta k životu</vt:lpstr>
      <vt:lpstr>1. Úcta k životu</vt:lpstr>
      <vt:lpstr>1. Úcta k životu</vt:lpstr>
      <vt:lpstr>2. Různé pozice</vt:lpstr>
      <vt:lpstr>2. Různé pozice</vt:lpstr>
      <vt:lpstr>2. Různé pozice</vt:lpstr>
      <vt:lpstr>2. Různé pozice</vt:lpstr>
      <vt:lpstr>2. Různé pozice</vt:lpstr>
      <vt:lpstr>2. Různé pozice - shrnutí</vt:lpstr>
      <vt:lpstr>2. Různé pozice - výsledek</vt:lpstr>
      <vt:lpstr>3. Umělé přerušení těhotenství</vt:lpstr>
      <vt:lpstr>3. Umělé přerušení těhotenství</vt:lpstr>
      <vt:lpstr>3. Umělé přerušení těhotenství</vt:lpstr>
      <vt:lpstr>3. Umělé přerušení těhotenství</vt:lpstr>
      <vt:lpstr>3. Umělé přerušení těhotenství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2017-12-12T01:12:11Z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