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38"/>
  </p:notesMasterIdLst>
  <p:sldIdLst>
    <p:sldId id="256" r:id="rId3"/>
    <p:sldId id="267" r:id="rId4"/>
    <p:sldId id="268" r:id="rId5"/>
    <p:sldId id="270" r:id="rId6"/>
    <p:sldId id="269" r:id="rId7"/>
    <p:sldId id="273" r:id="rId8"/>
    <p:sldId id="274" r:id="rId9"/>
    <p:sldId id="275" r:id="rId10"/>
    <p:sldId id="276" r:id="rId11"/>
    <p:sldId id="277" r:id="rId12"/>
    <p:sldId id="272" r:id="rId13"/>
    <p:sldId id="278" r:id="rId14"/>
    <p:sldId id="279" r:id="rId15"/>
    <p:sldId id="283" r:id="rId16"/>
    <p:sldId id="286" r:id="rId17"/>
    <p:sldId id="281" r:id="rId18"/>
    <p:sldId id="280" r:id="rId19"/>
    <p:sldId id="282" r:id="rId20"/>
    <p:sldId id="271" r:id="rId21"/>
    <p:sldId id="284" r:id="rId22"/>
    <p:sldId id="285" r:id="rId23"/>
    <p:sldId id="287" r:id="rId24"/>
    <p:sldId id="288" r:id="rId25"/>
    <p:sldId id="289" r:id="rId26"/>
    <p:sldId id="290" r:id="rId27"/>
    <p:sldId id="291" r:id="rId28"/>
    <p:sldId id="300" r:id="rId29"/>
    <p:sldId id="292" r:id="rId30"/>
    <p:sldId id="293" r:id="rId31"/>
    <p:sldId id="294" r:id="rId32"/>
    <p:sldId id="295" r:id="rId33"/>
    <p:sldId id="299" r:id="rId34"/>
    <p:sldId id="296" r:id="rId35"/>
    <p:sldId id="297" r:id="rId36"/>
    <p:sldId id="266" r:id="rId37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267"/>
            <p14:sldId id="268"/>
            <p14:sldId id="270"/>
            <p14:sldId id="269"/>
            <p14:sldId id="273"/>
            <p14:sldId id="274"/>
            <p14:sldId id="275"/>
            <p14:sldId id="276"/>
            <p14:sldId id="277"/>
            <p14:sldId id="272"/>
            <p14:sldId id="278"/>
            <p14:sldId id="279"/>
            <p14:sldId id="283"/>
            <p14:sldId id="286"/>
            <p14:sldId id="281"/>
            <p14:sldId id="280"/>
            <p14:sldId id="282"/>
            <p14:sldId id="271"/>
            <p14:sldId id="284"/>
            <p14:sldId id="285"/>
            <p14:sldId id="287"/>
            <p14:sldId id="288"/>
            <p14:sldId id="289"/>
            <p14:sldId id="290"/>
            <p14:sldId id="291"/>
            <p14:sldId id="300"/>
            <p14:sldId id="292"/>
            <p14:sldId id="293"/>
            <p14:sldId id="294"/>
            <p14:sldId id="295"/>
            <p14:sldId id="299"/>
            <p14:sldId id="296"/>
            <p14:sldId id="297"/>
          </p14:sldIdLst>
        </p14:section>
        <p14:section name="Oddíl bez názvu" id="{1E33ECAF-0E81-472B-B84F-EFDABC2C6A2D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1" autoAdjust="0"/>
    <p:restoredTop sz="94599" autoAdjust="0"/>
  </p:normalViewPr>
  <p:slideViewPr>
    <p:cSldViewPr>
      <p:cViewPr varScale="1">
        <p:scale>
          <a:sx n="72" d="100"/>
          <a:sy n="72" d="100"/>
        </p:scale>
        <p:origin x="4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940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10/27/2018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10/27/2018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enet.cz/b/Matt/25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127826" y="3645024"/>
            <a:ext cx="7116581" cy="122413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Člověk stvořený k Božímu obrazu jako východisko biblického étosu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</a:t>
            </a:r>
            <a:r>
              <a:rPr lang="cs-CZ" dirty="0"/>
              <a:t>, </a:t>
            </a:r>
            <a:r>
              <a:rPr lang="cs-CZ" dirty="0" err="1"/>
              <a:t>Th.D</a:t>
            </a:r>
            <a:r>
              <a:rPr lang="cs-CZ" dirty="0"/>
              <a:t>.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T322 Teologická etika 1</a:t>
            </a:r>
            <a:br>
              <a:rPr lang="cs-CZ" sz="2400" dirty="0"/>
            </a:br>
            <a:r>
              <a:rPr lang="cs-CZ" sz="2400" dirty="0"/>
              <a:t>VOŠ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Biblické východisko.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Důsledky:</a:t>
            </a:r>
          </a:p>
          <a:p>
            <a:endParaRPr lang="cs-CZ" dirty="0"/>
          </a:p>
          <a:p>
            <a:pPr>
              <a:defRPr/>
            </a:pPr>
            <a:r>
              <a:rPr lang="cs-CZ" dirty="0"/>
              <a:t>člověk je určen k tomu, aby zacházel s ostatním stvořením jako zodpovědný zmocněnec a správce, ne svévolně, protože jeho právo a závazek vládnout jsou zobrazující / každý člověk je cenný;</a:t>
            </a:r>
          </a:p>
          <a:p>
            <a:pPr>
              <a:defRPr/>
            </a:pPr>
            <a:r>
              <a:rPr lang="cs-CZ" dirty="0"/>
              <a:t>výraz ‚podoba‘ chce zdůraznit blízkost, důvěrný a přátelský vztah a příbuznost, ale také poukázat na rozdílnost.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571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Biblické východisko.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rmAutofit/>
          </a:bodyPr>
          <a:lstStyle/>
          <a:p>
            <a:endParaRPr lang="cs-CZ" dirty="0"/>
          </a:p>
          <a:p>
            <a:pPr>
              <a:buNone/>
            </a:pPr>
            <a:r>
              <a:rPr lang="cs-CZ" dirty="0"/>
              <a:t>Co znamená být člověkem? Etický rozměr:</a:t>
            </a:r>
          </a:p>
          <a:p>
            <a:endParaRPr lang="cs-CZ" dirty="0"/>
          </a:p>
          <a:p>
            <a:r>
              <a:rPr lang="cs-CZ" dirty="0"/>
              <a:t>pohled na jednotu těla a duše (psychosomatická jednota),</a:t>
            </a:r>
          </a:p>
          <a:p>
            <a:r>
              <a:rPr lang="cs-CZ" dirty="0"/>
              <a:t>jedinečnost člověka oproti jiným tvorům,</a:t>
            </a:r>
          </a:p>
          <a:p>
            <a:pPr>
              <a:buNone/>
            </a:pPr>
            <a:r>
              <a:rPr lang="cs-CZ" dirty="0"/>
              <a:t>  a) slobodná bytost</a:t>
            </a:r>
          </a:p>
          <a:p>
            <a:pPr>
              <a:buNone/>
            </a:pPr>
            <a:r>
              <a:rPr lang="cs-CZ" dirty="0"/>
              <a:t>  b) má mandát „vládnout“</a:t>
            </a:r>
          </a:p>
          <a:p>
            <a:pPr>
              <a:buNone/>
            </a:pPr>
            <a:r>
              <a:rPr lang="cs-CZ" dirty="0"/>
              <a:t>  c) re-prezentuje Boha na zemi</a:t>
            </a:r>
          </a:p>
          <a:p>
            <a:pPr>
              <a:buNone/>
            </a:pPr>
            <a:r>
              <a:rPr lang="cs-CZ" dirty="0"/>
              <a:t>  d) důstojnost člověka</a:t>
            </a:r>
          </a:p>
          <a:p>
            <a:r>
              <a:rPr lang="cs-CZ" dirty="0"/>
              <a:t>stvoření jako dar a úloha.</a:t>
            </a:r>
          </a:p>
        </p:txBody>
      </p:sp>
    </p:spTree>
    <p:extLst>
      <p:ext uri="{BB962C8B-B14F-4D97-AF65-F5344CB8AC3E}">
        <p14:creationId xmlns:p14="http://schemas.microsoft.com/office/powerpoint/2010/main" val="3535708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Biblické východisko.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/>
              <a:t>Přikázaní lásky </a:t>
            </a:r>
            <a:r>
              <a:rPr lang="cs-CZ" dirty="0"/>
              <a:t>jako důsledek:</a:t>
            </a:r>
          </a:p>
          <a:p>
            <a:endParaRPr lang="cs-CZ" dirty="0"/>
          </a:p>
          <a:p>
            <a:r>
              <a:rPr lang="cs-CZ" altLang="cs-CZ" dirty="0"/>
              <a:t>láska k bližnímu není odpovědí na nějaké tělesné, duševní či mravní hodnoty člověka (viz a srov. později ideu lidské důstojnosti); milovat nejen ctnostné a moudré, ale i zlé a nerozumné, neinteligentní (příklady dopadů: pachatelé, lidé s postižením, lidé v kómatu, kojenci, adresáti pomoci...)</a:t>
            </a:r>
          </a:p>
          <a:p>
            <a:endParaRPr lang="cs-CZ" altLang="cs-CZ" dirty="0"/>
          </a:p>
          <a:p>
            <a:r>
              <a:rPr lang="cs-CZ" altLang="cs-CZ" dirty="0"/>
              <a:t>Tato transcendentní důstojnost člověka znamená nezadatelná (nezcizitelná) práva a obrovskou zodpovědnost.</a:t>
            </a:r>
          </a:p>
          <a:p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0013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Biblické východisko.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dirty="0"/>
              <a:t>Morální důsledky z daru stvoření:</a:t>
            </a:r>
          </a:p>
          <a:p>
            <a:endParaRPr lang="cs-CZ" sz="2800" dirty="0"/>
          </a:p>
          <a:p>
            <a:pPr marL="0" indent="0">
              <a:buNone/>
            </a:pPr>
            <a:r>
              <a:rPr lang="cs-CZ" altLang="cs-CZ" sz="2800" dirty="0"/>
              <a:t>Hledat a nacházet způsoby jednání, které Stvořitel vepsal do člověka:</a:t>
            </a:r>
          </a:p>
          <a:p>
            <a:r>
              <a:rPr lang="cs-CZ" altLang="cs-CZ" sz="2800" dirty="0"/>
              <a:t>Zodpovědná svoboda a její vázanost na Stvořitele</a:t>
            </a:r>
          </a:p>
          <a:p>
            <a:r>
              <a:rPr lang="cs-CZ" altLang="cs-CZ" sz="2800" dirty="0"/>
              <a:t>Důstojnost, vděčnost, důvěra, vzájemné vztahy</a:t>
            </a:r>
          </a:p>
          <a:p>
            <a:r>
              <a:rPr lang="cs-CZ" altLang="cs-CZ" sz="2800" dirty="0"/>
              <a:t>Tvůrčí utváření světa s vazbou na Stvořitele</a:t>
            </a:r>
          </a:p>
          <a:p>
            <a:r>
              <a:rPr lang="cs-CZ" altLang="cs-CZ" sz="2800" dirty="0"/>
              <a:t>Úcta k lidskému životu a jeho ochrana</a:t>
            </a:r>
          </a:p>
          <a:p>
            <a:r>
              <a:rPr lang="cs-CZ" altLang="cs-CZ" sz="2800" dirty="0"/>
              <a:t>Svatost jako podstatný atribut Boha se může stávat vlastností člověka; to, co je lidské, se může stávat svatým…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077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Biblické východisko.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Žalm 8:</a:t>
            </a:r>
          </a:p>
          <a:p>
            <a:endParaRPr lang="cs-CZ" b="1" dirty="0"/>
          </a:p>
          <a:p>
            <a:pPr>
              <a:buNone/>
            </a:pPr>
            <a:r>
              <a:rPr lang="cs-CZ" sz="2800" dirty="0"/>
              <a:t>„Co je člověk, že na něho pamatuješ?“ (Ž 8,5a)</a:t>
            </a:r>
          </a:p>
          <a:p>
            <a:r>
              <a:rPr lang="cs-CZ" dirty="0"/>
              <a:t>Hospodin se ve svém jednání váže na člověka a skutečnost, že jej zahrnuje do svého působení, určuje úkol a postavení člověka ve světě. </a:t>
            </a:r>
          </a:p>
          <a:p>
            <a:r>
              <a:rPr lang="cs-CZ" dirty="0"/>
              <a:t>Hospodin (ú)činně přistupuje k člověku, zabývá se jím, a obsahem tohoto přístupu je požehnání a spása.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7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Biblické východisko.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i="1" dirty="0"/>
              <a:t>   ověnčit, opatřit korunou</a:t>
            </a:r>
            <a:r>
              <a:rPr lang="cs-CZ" dirty="0"/>
              <a:t> / </a:t>
            </a:r>
            <a:r>
              <a:rPr lang="cs-CZ" i="1" dirty="0"/>
              <a:t>učinit korunou (vrcholem)</a:t>
            </a:r>
            <a:r>
              <a:rPr lang="cs-CZ" dirty="0"/>
              <a:t> znamená trvalý stav </a:t>
            </a:r>
          </a:p>
          <a:p>
            <a:pPr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věnec či koruna cti, důstojnosti, zmocnění je přijatá a prožitá zkušenost záchrany, vysvobození, a tedy odůvodněním nově získaného života</a:t>
            </a:r>
          </a:p>
          <a:p>
            <a:pPr>
              <a:defRPr/>
            </a:pPr>
            <a:r>
              <a:rPr lang="cs-CZ" dirty="0"/>
              <a:t>Univerzální koncept proti ponižování, krutému a nelidskému zacházení – člověk bez této důstojnosti je doslova svlečen ze svého lidského bytí.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013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Terminologie.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Metafora obrazu.</a:t>
            </a:r>
          </a:p>
          <a:p>
            <a:endParaRPr lang="cs-CZ" dirty="0"/>
          </a:p>
          <a:p>
            <a:r>
              <a:rPr lang="cs-CZ" dirty="0" err="1"/>
              <a:t>Hebr</a:t>
            </a:r>
            <a:r>
              <a:rPr lang="cs-CZ" dirty="0"/>
              <a:t>. </a:t>
            </a:r>
            <a:r>
              <a:rPr lang="cs-CZ" dirty="0" err="1"/>
              <a:t>Celem</a:t>
            </a:r>
            <a:r>
              <a:rPr lang="cs-CZ" dirty="0"/>
              <a:t> = obraz, socha</a:t>
            </a:r>
          </a:p>
          <a:p>
            <a:r>
              <a:rPr lang="cs-CZ" dirty="0" err="1"/>
              <a:t>Hebr</a:t>
            </a:r>
            <a:r>
              <a:rPr lang="cs-CZ" dirty="0"/>
              <a:t>. </a:t>
            </a:r>
            <a:r>
              <a:rPr lang="cs-CZ" dirty="0" err="1"/>
              <a:t>Demut</a:t>
            </a:r>
            <a:r>
              <a:rPr lang="cs-CZ" dirty="0"/>
              <a:t> = podobenství, podoba</a:t>
            </a:r>
          </a:p>
          <a:p>
            <a:r>
              <a:rPr lang="cs-CZ" dirty="0"/>
              <a:t>„Učiňme člověka, </a:t>
            </a:r>
            <a:r>
              <a:rPr lang="cs-CZ" u="sng" dirty="0"/>
              <a:t>aby byl naším obrazem podle naší podoby.</a:t>
            </a:r>
            <a:r>
              <a:rPr lang="cs-CZ" dirty="0"/>
              <a:t>“</a:t>
            </a:r>
          </a:p>
          <a:p>
            <a:r>
              <a:rPr lang="cs-CZ" dirty="0"/>
              <a:t>Metafora převzata z mimobiblické teologie království.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505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b="1" dirty="0"/>
              <a:t>Egyptská tradice.</a:t>
            </a:r>
          </a:p>
          <a:p>
            <a:endParaRPr lang="cs-CZ" sz="2800" dirty="0"/>
          </a:p>
          <a:p>
            <a:r>
              <a:rPr lang="cs-CZ" sz="2800" dirty="0"/>
              <a:t>Socha – funkce krále reprezentovat boha.</a:t>
            </a:r>
          </a:p>
          <a:p>
            <a:pPr>
              <a:defRPr/>
            </a:pPr>
            <a:r>
              <a:rPr lang="cs-CZ" sz="2800" dirty="0"/>
              <a:t>Socha panovníka na hranici říše: zde tedy vládne on – </a:t>
            </a:r>
          </a:p>
          <a:p>
            <a:pPr>
              <a:defRPr/>
            </a:pPr>
            <a:r>
              <a:rPr lang="cs-CZ" sz="2800" dirty="0"/>
              <a:t>Člověk svou existencí na zemi jakoby vymezuje teritorium, které patří Bohu, „zde vládne Bůh, tady to vše patří Bohu“.</a:t>
            </a:r>
          </a:p>
        </p:txBody>
      </p:sp>
    </p:spTree>
    <p:extLst>
      <p:ext uri="{BB962C8B-B14F-4D97-AF65-F5344CB8AC3E}">
        <p14:creationId xmlns:p14="http://schemas.microsoft.com/office/powerpoint/2010/main" val="4024380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/>
              <a:t>Asyrská tradice.</a:t>
            </a:r>
          </a:p>
          <a:p>
            <a:endParaRPr lang="cs-CZ" dirty="0"/>
          </a:p>
          <a:p>
            <a:r>
              <a:rPr lang="cs-CZ" dirty="0"/>
              <a:t>Dvojí akt stvoření: normální a královský člověk.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Tedy: </a:t>
            </a:r>
          </a:p>
          <a:p>
            <a:r>
              <a:rPr lang="cs-CZ" dirty="0"/>
              <a:t>Sochy bohů a kultické obrazy byly také považovány za obrazy boha a potud byly způsobem zjevení a mediem božské moci na zemi;</a:t>
            </a:r>
          </a:p>
          <a:p>
            <a:r>
              <a:rPr lang="cs-CZ" dirty="0"/>
              <a:t>Podoba označuje podobný charakter toho, co je zobrazeno, s jeho vzorem.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3647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3. Etické implikace.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Zvrat v biblickém podání</a:t>
            </a:r>
          </a:p>
          <a:p>
            <a:endParaRPr lang="cs-CZ" dirty="0"/>
          </a:p>
          <a:p>
            <a:r>
              <a:rPr lang="cs-CZ" dirty="0"/>
              <a:t>demokratizace, královská kvalita se v biblických textech připisuje celému lidstvu (každému člověku) a tak se podpořila univerzalizace metafory královské sochy.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611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Hlavní struktura: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1. </a:t>
            </a:r>
            <a:r>
              <a:rPr lang="cs-CZ" dirty="0"/>
              <a:t>Biblické východisko</a:t>
            </a:r>
          </a:p>
          <a:p>
            <a:r>
              <a:rPr lang="cs-CZ" b="1" dirty="0"/>
              <a:t>2. </a:t>
            </a:r>
            <a:r>
              <a:rPr lang="cs-CZ" dirty="0"/>
              <a:t>Terminologie</a:t>
            </a:r>
          </a:p>
          <a:p>
            <a:r>
              <a:rPr lang="cs-CZ" b="1" dirty="0"/>
              <a:t>3</a:t>
            </a:r>
            <a:r>
              <a:rPr lang="cs-CZ" dirty="0"/>
              <a:t>. Etické implikace</a:t>
            </a:r>
          </a:p>
          <a:p>
            <a:r>
              <a:rPr lang="cs-CZ" b="1" dirty="0"/>
              <a:t>4. </a:t>
            </a:r>
            <a:r>
              <a:rPr lang="cs-CZ" dirty="0"/>
              <a:t>Imago Christi</a:t>
            </a:r>
          </a:p>
          <a:p>
            <a:r>
              <a:rPr lang="cs-CZ" b="1" dirty="0"/>
              <a:t>5. </a:t>
            </a:r>
            <a:r>
              <a:rPr lang="cs-CZ" dirty="0"/>
              <a:t>Celistvé pojetí člověka</a:t>
            </a:r>
          </a:p>
        </p:txBody>
      </p:sp>
    </p:spTree>
    <p:extLst>
      <p:ext uri="{BB962C8B-B14F-4D97-AF65-F5344CB8AC3E}">
        <p14:creationId xmlns:p14="http://schemas.microsoft.com/office/powerpoint/2010/main" val="430141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implikace.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/>
              <a:t>Důsledky univerzalizace:</a:t>
            </a:r>
          </a:p>
          <a:p>
            <a:endParaRPr lang="cs-CZ" dirty="0"/>
          </a:p>
          <a:p>
            <a:r>
              <a:rPr lang="cs-CZ" altLang="cs-CZ" sz="2800" dirty="0"/>
              <a:t>Přítomný čas pro stvoření: i současného člověka musí Hospodin utvářet, tvořit, aby se stával skutečným člověkem a nesl jeho podobu. </a:t>
            </a:r>
          </a:p>
          <a:p>
            <a:r>
              <a:rPr lang="cs-CZ" altLang="cs-CZ" sz="2800" dirty="0"/>
              <a:t>Svěřený úkol: zobrazovat Boha, a tak o něm vypovídat.</a:t>
            </a:r>
          </a:p>
          <a:p>
            <a:r>
              <a:rPr lang="cs-CZ" altLang="cs-CZ" sz="2800" dirty="0"/>
              <a:t>Naslouchat jeho výrokům a žít je.</a:t>
            </a:r>
          </a:p>
          <a:p>
            <a:r>
              <a:rPr lang="cs-CZ" altLang="cs-CZ" sz="2800" dirty="0"/>
              <a:t>Každý člověk je Bohem specificky osloven/žehnán, to v něm může probouzet životodárné síly.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643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implikace.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5090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/>
              <a:t> Zodpovědnost zasazovat se za důstojnost a práva druhých</a:t>
            </a:r>
            <a:endParaRPr lang="cs-CZ" dirty="0"/>
          </a:p>
          <a:p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K vyznávanému a žitému zaslíbení o člověku jako obrazu a podobě Boží patří i </a:t>
            </a:r>
            <a:r>
              <a:rPr lang="cs-CZ" i="1" dirty="0"/>
              <a:t>zasazovat se za důstojnost </a:t>
            </a:r>
            <a:r>
              <a:rPr lang="cs-CZ" dirty="0"/>
              <a:t>člověka v různých oblastech. 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Také královská spravedlnost a </a:t>
            </a:r>
            <a:r>
              <a:rPr lang="cs-CZ" i="1" dirty="0"/>
              <a:t>ochrana slabých</a:t>
            </a:r>
            <a:r>
              <a:rPr lang="cs-CZ" dirty="0"/>
              <a:t>, vnímání odpovědnosti za druhé. 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Královský pár (člověk jako muž a žena) má zrcadlit bližním obraz Boží ve spravedlnosti a milosrdenství a vnímat tak jejich životní zájmy. 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Při zkušenostech s násilím se může člověk rozpomínat na to, že byl Stvořitelem Bohem původně zamýšlen </a:t>
            </a:r>
            <a:r>
              <a:rPr lang="cs-CZ" i="1" dirty="0"/>
              <a:t>lepší, pokojnější řád</a:t>
            </a:r>
            <a:r>
              <a:rPr lang="cs-CZ" dirty="0"/>
              <a:t>, a tak si uvědomit důstojnost a úkol člověka.</a:t>
            </a:r>
          </a:p>
          <a:p>
            <a:pPr>
              <a:lnSpc>
                <a:spcPct val="90000"/>
              </a:lnSpc>
              <a:defRPr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337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implikace.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b="1" dirty="0" err="1"/>
              <a:t>Neztratitelnost</a:t>
            </a:r>
            <a:r>
              <a:rPr lang="cs-CZ" b="1" dirty="0"/>
              <a:t> daru obrazu.</a:t>
            </a:r>
          </a:p>
          <a:p>
            <a:r>
              <a:rPr lang="cs-CZ" dirty="0"/>
              <a:t>Jakkoli může být způsob lidského života znetvořen, deformován a zkreslen a jakkoli ho mohou utvářet deformující a zraňující sociální i tělesně-emocionální praktiky (srov. např. pachatele, bezdomovce), </a:t>
            </a:r>
            <a:r>
              <a:rPr lang="cs-CZ" u="sng" dirty="0"/>
              <a:t>člověk nemůže být zbaven lidské důstojnosti.</a:t>
            </a:r>
            <a:r>
              <a:rPr lang="cs-CZ" dirty="0"/>
              <a:t> Tím vším chce toto pojetí člověka a jeho důstojnosti přispět k nenáboženským kontextům humánní politiky a právní kultury.</a:t>
            </a:r>
          </a:p>
          <a:p>
            <a:r>
              <a:rPr lang="cs-CZ" altLang="cs-CZ" i="1" dirty="0"/>
              <a:t>zásadní a základní rovnost všech lidí –</a:t>
            </a:r>
            <a:r>
              <a:rPr lang="cs-CZ" altLang="cs-CZ" dirty="0"/>
              <a:t> Všichni  totiž byli stvořeni k Božímu obrazu a prostřednictvím Ježíše Krista mají „totéž božské povolání a určení“.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30838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implikace.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endParaRPr lang="cs-CZ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dirty="0"/>
              <a:t>Nikdo tak před Bohem neztrácí svou důstojnost za žádných okolností. 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/>
              <a:t>Tato Boží </a:t>
            </a:r>
            <a:r>
              <a:rPr lang="cs-CZ" sz="2800" u="sng" dirty="0"/>
              <a:t>opce pro člověka </a:t>
            </a:r>
            <a:r>
              <a:rPr lang="cs-CZ" sz="2800" dirty="0"/>
              <a:t>a zejména pro lidi, jejichž důstojnost je porušena, představuje existenciální základ pro prosazování myšlenky lidské důstojnosti, 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/>
              <a:t>pro spravedlivé, pečlivé a solidární vzájemné setkávání lidí a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/>
              <a:t>pro zásadu </a:t>
            </a:r>
            <a:r>
              <a:rPr lang="cs-CZ" sz="2800" u="sng" dirty="0"/>
              <a:t>opce pro chudé</a:t>
            </a:r>
            <a:r>
              <a:rPr lang="cs-CZ" sz="2800" dirty="0"/>
              <a:t>, tzn. zejména ponížené, pro ty, kdo jsou zbaveni svých práv.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2895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Imago Christi.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b="1" dirty="0"/>
              <a:t>Ježíš Kristus jako symbol pravého lidství.</a:t>
            </a:r>
          </a:p>
          <a:p>
            <a:pPr>
              <a:defRPr/>
            </a:pPr>
            <a:r>
              <a:rPr lang="cs-CZ" i="1" dirty="0"/>
              <a:t>vrcholný</a:t>
            </a:r>
            <a:r>
              <a:rPr lang="cs-CZ" dirty="0"/>
              <a:t> obraz Boha, podle něhož může člověk poznat, jak nalezne sebe sama, svou identitu, a sice tím, že se účastní na tomto novém stvoření, že zakouší své znovuzrození</a:t>
            </a:r>
          </a:p>
          <a:p>
            <a:pPr>
              <a:defRPr/>
            </a:pPr>
            <a:r>
              <a:rPr lang="cs-CZ" dirty="0"/>
              <a:t>všichni jsou proto </a:t>
            </a:r>
            <a:r>
              <a:rPr lang="cs-CZ" i="1" dirty="0"/>
              <a:t>povoláni</a:t>
            </a:r>
            <a:r>
              <a:rPr lang="cs-CZ" dirty="0"/>
              <a:t> k tomu, aby se uskutečňovali jako lidé </a:t>
            </a:r>
          </a:p>
          <a:p>
            <a:pPr>
              <a:defRPr/>
            </a:pPr>
            <a:r>
              <a:rPr lang="cs-CZ" dirty="0"/>
              <a:t>zároveň mají účast na naději, že budou vysvobozeni z násilí a lidsky nedůstojných podmínek</a:t>
            </a:r>
          </a:p>
          <a:p>
            <a:pPr>
              <a:defRPr/>
            </a:pPr>
            <a:r>
              <a:rPr lang="cs-CZ" dirty="0"/>
              <a:t>Následování Ježíše Krista jako </a:t>
            </a:r>
            <a:r>
              <a:rPr lang="cs-CZ" i="1" dirty="0"/>
              <a:t>stávání se více člověkem </a:t>
            </a:r>
            <a:r>
              <a:rPr lang="cs-CZ" dirty="0"/>
              <a:t>(imago Christi), zabezpečení osobní důstojnosti a svobody.</a:t>
            </a:r>
          </a:p>
        </p:txBody>
      </p:sp>
    </p:spTree>
    <p:extLst>
      <p:ext uri="{BB962C8B-B14F-4D97-AF65-F5344CB8AC3E}">
        <p14:creationId xmlns:p14="http://schemas.microsoft.com/office/powerpoint/2010/main" val="27693734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Imago Christi.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Ježíš Kristus jako krajní cíl a nejvyšší naplnění lidského života.</a:t>
            </a:r>
          </a:p>
          <a:p>
            <a:endParaRPr lang="cs-CZ" dirty="0"/>
          </a:p>
          <a:p>
            <a:pPr>
              <a:lnSpc>
                <a:spcPct val="80000"/>
              </a:lnSpc>
              <a:defRPr/>
            </a:pPr>
            <a:r>
              <a:rPr lang="cs-CZ" dirty="0"/>
              <a:t>V Ježíši Kristu lze spatřovat krajní cíl a nejvyšší naplnění lidského života, </a:t>
            </a:r>
            <a:r>
              <a:rPr lang="cs-CZ" i="1" dirty="0"/>
              <a:t>vzor pravého lidského bytí </a:t>
            </a:r>
            <a:r>
              <a:rPr lang="cs-CZ" dirty="0"/>
              <a:t>a tedy porozumění tomu, co může pro všechny lidi znamenat život ve svobodě, lásce, spravedlnosti a solidaritě.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Kdo věří v Krista, stává se Boží dcerou a synem. Toto přijetí za dceru a syna ho proměňuje a uděluje mu způsobilost následovat cestu Krista.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Nový zákon lásky, milosti, ospravedlnění, svobody.</a:t>
            </a:r>
          </a:p>
          <a:p>
            <a:pPr>
              <a:lnSpc>
                <a:spcPct val="80000"/>
              </a:lnSpc>
              <a:defRPr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9540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Imago Christi.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5450160"/>
          </a:xfrm>
        </p:spPr>
        <p:txBody>
          <a:bodyPr>
            <a:normAutofit fontScale="70000" lnSpcReduction="20000"/>
          </a:bodyPr>
          <a:lstStyle/>
          <a:p>
            <a:r>
              <a:rPr lang="cs-CZ" sz="3400" dirty="0" err="1"/>
              <a:t>Mt</a:t>
            </a:r>
            <a:r>
              <a:rPr lang="cs-CZ" sz="3400" dirty="0"/>
              <a:t> 25,34–40:</a:t>
            </a:r>
          </a:p>
          <a:p>
            <a:endParaRPr lang="cs-CZ" sz="3400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400" b="1" dirty="0">
                <a:hlinkClick r:id="rId2" tooltip="34"/>
              </a:rPr>
              <a:t>34</a:t>
            </a:r>
            <a:r>
              <a:rPr lang="cs-CZ" altLang="cs-CZ" sz="3400" b="1" dirty="0"/>
              <a:t> </a:t>
            </a:r>
            <a:r>
              <a:rPr lang="cs-CZ" altLang="cs-CZ" sz="3400" dirty="0"/>
              <a:t>Tehdy řekne král těm po pravici: ‚Pojďte, požehnaní mého Otce, ujměte se království, které je vám připraveno od založení světa.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400" b="1" dirty="0">
                <a:hlinkClick r:id="rId2" tooltip="35"/>
              </a:rPr>
              <a:t>35</a:t>
            </a:r>
            <a:r>
              <a:rPr lang="cs-CZ" altLang="cs-CZ" sz="3400" b="1" dirty="0"/>
              <a:t> </a:t>
            </a:r>
            <a:r>
              <a:rPr lang="cs-CZ" altLang="cs-CZ" sz="3400" dirty="0"/>
              <a:t>Neboť jsem hladověl, a dali jste mi jíst, žíznil jsem, a dali jste mi pít, byl jsem na cestách, a ujali jste se mne,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400" b="1" dirty="0">
                <a:hlinkClick r:id="rId2" tooltip="36"/>
              </a:rPr>
              <a:t>36</a:t>
            </a:r>
            <a:r>
              <a:rPr lang="cs-CZ" altLang="cs-CZ" sz="3400" b="1" dirty="0"/>
              <a:t> </a:t>
            </a:r>
            <a:r>
              <a:rPr lang="cs-CZ" altLang="cs-CZ" sz="3400" dirty="0"/>
              <a:t>byl jsem nahý, a oblékli jste mě, byl jsem nemocen, a navštívili jste mě, byl jsem ve vězení, a přišli jste za mnou.‘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400" b="1" dirty="0">
                <a:hlinkClick r:id="rId2" tooltip="37"/>
              </a:rPr>
              <a:t>37</a:t>
            </a:r>
            <a:r>
              <a:rPr lang="cs-CZ" altLang="cs-CZ" sz="3400" b="1" dirty="0"/>
              <a:t> </a:t>
            </a:r>
            <a:r>
              <a:rPr lang="cs-CZ" altLang="cs-CZ" sz="3400" dirty="0"/>
              <a:t>Tu mu ti spravedliví odpovědí: ‚Pane, kdy jsme tě viděli hladového, a nasytili jsme tě, nebo žíznivého, a dali jsme ti pít?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400" b="1" dirty="0">
                <a:hlinkClick r:id="rId2" tooltip="38"/>
              </a:rPr>
              <a:t>38</a:t>
            </a:r>
            <a:r>
              <a:rPr lang="cs-CZ" altLang="cs-CZ" sz="3400" b="1" dirty="0"/>
              <a:t> </a:t>
            </a:r>
            <a:r>
              <a:rPr lang="cs-CZ" altLang="cs-CZ" sz="3400" dirty="0"/>
              <a:t>Kdy jsme tě viděli jako pocestného, a ujali jsme se tě, nebo nahého, a oblékli jsme tě?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400" b="1" dirty="0">
                <a:hlinkClick r:id="rId2" tooltip="39"/>
              </a:rPr>
              <a:t>39</a:t>
            </a:r>
            <a:r>
              <a:rPr lang="cs-CZ" altLang="cs-CZ" sz="3400" b="1" dirty="0"/>
              <a:t> </a:t>
            </a:r>
            <a:r>
              <a:rPr lang="cs-CZ" altLang="cs-CZ" sz="3400" dirty="0"/>
              <a:t>Kdy jsme tě viděli nemocného nebo ve vězení, a přišli jsme za tebou?‘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400" b="1" dirty="0">
                <a:hlinkClick r:id="rId2" tooltip="40"/>
              </a:rPr>
              <a:t>40</a:t>
            </a:r>
            <a:r>
              <a:rPr lang="cs-CZ" altLang="cs-CZ" sz="3400" b="1" dirty="0"/>
              <a:t> </a:t>
            </a:r>
            <a:r>
              <a:rPr lang="cs-CZ" altLang="cs-CZ" sz="3400" dirty="0"/>
              <a:t>Král odpoví a řekne jim: ‚Amen, pravím vám, cokoliv jste učinili jednomu z těchto mých nepatrných bratří, mně jste učinili.‘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-3370143"/>
            <a:ext cx="264816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b="1" dirty="0"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b="1" dirty="0"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b="1" dirty="0"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b="1" dirty="0"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b="1" dirty="0"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b="1" dirty="0"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b="1" dirty="0"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b="1" dirty="0"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b="1" dirty="0"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b="1" dirty="0"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b="1" dirty="0"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hlinkClick r:id="rId2" tooltip="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b="1" dirty="0">
              <a:latin typeface="Arial" panose="020B0604020202020204" pitchFamily="34" charset="0"/>
              <a:hlinkClick r:id="rId2" tooltip="34"/>
            </a:endParaRPr>
          </a:p>
        </p:txBody>
      </p:sp>
    </p:spTree>
    <p:extLst>
      <p:ext uri="{BB962C8B-B14F-4D97-AF65-F5344CB8AC3E}">
        <p14:creationId xmlns:p14="http://schemas.microsoft.com/office/powerpoint/2010/main" val="42430644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A7722C-FE73-47D3-B992-439E72052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Imago Christi.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0BB7F3-B277-4C15-8886-BE28650FF7E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r>
              <a:rPr lang="cs-CZ" dirty="0"/>
              <a:t>Základní východiska křesťanské etiky:</a:t>
            </a:r>
          </a:p>
          <a:p>
            <a:r>
              <a:rPr lang="cs-CZ" dirty="0"/>
              <a:t>následovat Krista,</a:t>
            </a:r>
          </a:p>
          <a:p>
            <a:r>
              <a:rPr lang="cs-CZ" dirty="0"/>
              <a:t>podobat se mu,</a:t>
            </a:r>
          </a:p>
          <a:p>
            <a:r>
              <a:rPr lang="cs-CZ" dirty="0"/>
              <a:t>nechat se proměňovat k Jeho obrazu,</a:t>
            </a:r>
          </a:p>
          <a:p>
            <a:r>
              <a:rPr lang="cs-CZ" dirty="0"/>
              <a:t>žít jako nové stvoření.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02127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Imago Christi.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cs-CZ" sz="2800" dirty="0"/>
          </a:p>
          <a:p>
            <a:r>
              <a:rPr lang="cs-CZ" sz="2800" b="1" dirty="0" err="1"/>
              <a:t>Theosis</a:t>
            </a:r>
            <a:r>
              <a:rPr lang="cs-CZ" sz="2800" dirty="0"/>
              <a:t> = Slovo </a:t>
            </a:r>
            <a:r>
              <a:rPr lang="cs-CZ" sz="2800" i="1" dirty="0" err="1"/>
              <a:t>theopoiésis</a:t>
            </a:r>
            <a:r>
              <a:rPr lang="cs-CZ" sz="2800" i="1" dirty="0"/>
              <a:t> </a:t>
            </a:r>
            <a:r>
              <a:rPr lang="cs-CZ" sz="2800" dirty="0"/>
              <a:t>je odvozeno od slovesa </a:t>
            </a:r>
            <a:r>
              <a:rPr lang="cs-CZ" sz="2800" i="1" dirty="0" err="1"/>
              <a:t>theopoieó</a:t>
            </a:r>
            <a:r>
              <a:rPr lang="cs-CZ" sz="2800" i="1" dirty="0"/>
              <a:t> </a:t>
            </a:r>
            <a:r>
              <a:rPr lang="cs-CZ" sz="2800" dirty="0"/>
              <a:t>(činím bohem), kterým raní křesťanští autoři označovali prohlášení za boha a splynutí s bohem v pohanském i křesťanském prostředí. </a:t>
            </a:r>
          </a:p>
          <a:p>
            <a:r>
              <a:rPr lang="cs-CZ" sz="2800" dirty="0"/>
              <a:t>Zbožštění lidské přirozenosti Krista a cíl </a:t>
            </a:r>
            <a:r>
              <a:rPr lang="cs-CZ" sz="2800" i="1" dirty="0"/>
              <a:t>(</a:t>
            </a:r>
            <a:r>
              <a:rPr lang="cs-CZ" sz="2800" i="1" dirty="0" err="1"/>
              <a:t>telos</a:t>
            </a:r>
            <a:r>
              <a:rPr lang="cs-CZ" sz="2800" dirty="0"/>
              <a:t>) věřícího křesťana.</a:t>
            </a:r>
          </a:p>
          <a:p>
            <a:r>
              <a:rPr lang="cs-CZ" sz="2800" dirty="0"/>
              <a:t>Čeština má s pojmem „zbožštění“ problémy.</a:t>
            </a:r>
          </a:p>
          <a:p>
            <a:r>
              <a:rPr lang="cs-CZ" sz="2800" dirty="0"/>
              <a:t>Ježíš Kristus je prototypem zbožštěného člověka. Ježíšovo zbožštění se uskutečnilo po jeho zmrtvýchvstání a tak je očekáváno i u lidí, kteří budou vzkříšení z mrtvých.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1459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Imago Christi.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Biblické doklady </a:t>
            </a:r>
            <a:r>
              <a:rPr lang="cs-CZ" dirty="0" err="1"/>
              <a:t>theosis</a:t>
            </a:r>
            <a:endParaRPr lang="cs-CZ" dirty="0"/>
          </a:p>
          <a:p>
            <a:r>
              <a:rPr lang="cs-CZ" dirty="0"/>
              <a:t>„Ale já vám říkám: Milujte své nepřátele a modlete se za ty, kdo vás pronásledují. Tak budete </a:t>
            </a:r>
            <a:r>
              <a:rPr lang="cs-CZ" u="sng" dirty="0"/>
              <a:t>syny svého nebeského Otce, </a:t>
            </a:r>
            <a:r>
              <a:rPr lang="cs-CZ" dirty="0"/>
              <a:t>neboť on dává vycházet svému slunci pro zlé i pro dobré a sesílá déšť spravedlivým i nespravedlivým.“ (</a:t>
            </a:r>
            <a:r>
              <a:rPr lang="cs-CZ" dirty="0" err="1"/>
              <a:t>Mt</a:t>
            </a:r>
            <a:r>
              <a:rPr lang="cs-CZ" dirty="0"/>
              <a:t> 5,44n)</a:t>
            </a:r>
          </a:p>
          <a:p>
            <a:r>
              <a:rPr lang="cs-CZ" dirty="0"/>
              <a:t>„Když se však naplnil čas, poslal Bůh svého Syna, narozeného ze ženy, podrobeného Zákonu, aby vykoupil lidi, kteří podléhali Zákonu. Tak jsme byli přijati za syny. A protože jste synové, poslal nám Bůh do srdce Ducha svého Syna, Ducha, který volá: ,</a:t>
            </a:r>
            <a:r>
              <a:rPr lang="cs-CZ" dirty="0" err="1"/>
              <a:t>Abba</a:t>
            </a:r>
            <a:r>
              <a:rPr lang="cs-CZ" dirty="0"/>
              <a:t>, Otče!‘ Už tedy nejsi otrok, ale syn a </a:t>
            </a:r>
            <a:r>
              <a:rPr lang="cs-CZ" u="sng" dirty="0"/>
              <a:t>jako syn také dědic skrze Boha.</a:t>
            </a:r>
            <a:r>
              <a:rPr lang="cs-CZ" dirty="0"/>
              <a:t>“ (</a:t>
            </a:r>
            <a:r>
              <a:rPr lang="cs-CZ" dirty="0" err="1"/>
              <a:t>Ga</a:t>
            </a:r>
            <a:r>
              <a:rPr lang="cs-CZ" dirty="0"/>
              <a:t> 4,4-7)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025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Biblické východisko.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Genesis 1,26</a:t>
            </a:r>
            <a:r>
              <a:rPr lang="cs-CZ" dirty="0">
                <a:latin typeface="Tahoma"/>
                <a:ea typeface="Tahoma"/>
                <a:cs typeface="Tahoma"/>
              </a:rPr>
              <a:t>‒</a:t>
            </a:r>
            <a:r>
              <a:rPr lang="cs-CZ" dirty="0"/>
              <a:t>27:</a:t>
            </a:r>
          </a:p>
          <a:p>
            <a:endParaRPr lang="cs-CZ" dirty="0"/>
          </a:p>
          <a:p>
            <a:r>
              <a:rPr lang="cs-CZ" dirty="0"/>
              <a:t>„I řekl Bůh: ‚Učiňme člověka, </a:t>
            </a:r>
            <a:r>
              <a:rPr lang="cs-CZ" u="sng" dirty="0"/>
              <a:t>aby byl naším obrazem podle naší podoby</a:t>
            </a:r>
            <a:r>
              <a:rPr lang="cs-CZ" dirty="0"/>
              <a:t>. Ať lidé panují nad mořskými rybami a nad nebeským ptactvem, nad zvířaty a nad celou zemí i nad každým plazem plazícím se po zemi.‘ Bůh stvořil člověka, aby byl jeho obrazem, stvořil ho, aby byl obrazem Božím, jako muže a ženu je stvořil.“</a:t>
            </a:r>
          </a:p>
        </p:txBody>
      </p:sp>
    </p:spTree>
    <p:extLst>
      <p:ext uri="{BB962C8B-B14F-4D97-AF65-F5344CB8AC3E}">
        <p14:creationId xmlns:p14="http://schemas.microsoft.com/office/powerpoint/2010/main" val="22615779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Imago Christi.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Apoštol Pavel zdůrazňuje nový stav v Krista věřícího člověka, který se svou vírou stává Božím synem a tím pádem i dědicem Božích zaslíbení. Zbožštění věřícího člověka je implicitně obsaženo v seslání </a:t>
            </a:r>
            <a:r>
              <a:rPr lang="pt-BR" dirty="0"/>
              <a:t>Kristova Ducha do lidského srdce.</a:t>
            </a:r>
            <a:endParaRPr lang="cs-CZ" dirty="0"/>
          </a:p>
          <a:p>
            <a:r>
              <a:rPr lang="cs-CZ" dirty="0"/>
              <a:t>V osobě Ježíše Krista – Nového Adama </a:t>
            </a:r>
            <a:r>
              <a:rPr lang="cs-CZ" i="1" dirty="0"/>
              <a:t>došlo k obnovení Božího obrazu v člověku</a:t>
            </a:r>
            <a:r>
              <a:rPr lang="cs-CZ" dirty="0"/>
              <a:t> a tím, že se Bůh stal člověkem, bylo lidem dáno více než při stvoření. Zbožštěním lidské přirozenosti skrze Boží Logos byla pro člověka obnovena cesta k Božímu podobenství, ale zároveň i darována možnost zbožštění. Tohoto daru se člověk účastní skrze Ducha Svatého, který zůstává a působí v Církvi.</a:t>
            </a:r>
          </a:p>
        </p:txBody>
      </p:sp>
    </p:spTree>
    <p:extLst>
      <p:ext uri="{BB962C8B-B14F-4D97-AF65-F5344CB8AC3E}">
        <p14:creationId xmlns:p14="http://schemas.microsoft.com/office/powerpoint/2010/main" val="3495647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Celistvé pojetí člověka.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sz="2800" dirty="0"/>
          </a:p>
          <a:p>
            <a:r>
              <a:rPr lang="cs-CZ" sz="2800" dirty="0"/>
              <a:t>Otázka člověka </a:t>
            </a:r>
            <a:r>
              <a:rPr lang="cs-CZ" sz="2800" dirty="0">
                <a:cs typeface="Times New Roman" panose="02020603050405020304" pitchFamily="18" charset="0"/>
              </a:rPr>
              <a:t>=&gt; problematiky vztahu duše a těla</a:t>
            </a:r>
          </a:p>
          <a:p>
            <a:r>
              <a:rPr lang="cs-CZ" sz="2800" dirty="0">
                <a:cs typeface="Times New Roman" panose="02020603050405020304" pitchFamily="18" charset="0"/>
              </a:rPr>
              <a:t>Aplikace: prostituce / zneužívaní dětí</a:t>
            </a:r>
          </a:p>
          <a:p>
            <a:r>
              <a:rPr lang="cs-CZ" sz="2800" dirty="0">
                <a:cs typeface="Times New Roman" panose="02020603050405020304" pitchFamily="18" charset="0"/>
              </a:rPr>
              <a:t>Následky tělesné a psychické / týkají se celého člověka.</a:t>
            </a:r>
          </a:p>
          <a:p>
            <a:endParaRPr lang="cs-CZ" sz="2800" dirty="0">
              <a:cs typeface="Times New Roman" panose="02020603050405020304" pitchFamily="18" charset="0"/>
            </a:endParaRPr>
          </a:p>
          <a:p>
            <a:r>
              <a:rPr lang="cs-CZ" sz="2800" dirty="0">
                <a:cs typeface="Times New Roman" panose="02020603050405020304" pitchFamily="18" charset="0"/>
              </a:rPr>
              <a:t>Platon: to sóma séma (tělo je vězením duše) / dualita</a:t>
            </a:r>
          </a:p>
          <a:p>
            <a:endParaRPr lang="cs-CZ" sz="2800" dirty="0">
              <a:cs typeface="Times New Roman" panose="02020603050405020304" pitchFamily="18" charset="0"/>
            </a:endParaRPr>
          </a:p>
          <a:p>
            <a:r>
              <a:rPr lang="cs-CZ" sz="2800" dirty="0">
                <a:cs typeface="Times New Roman" panose="02020603050405020304" pitchFamily="18" charset="0"/>
              </a:rPr>
              <a:t>Biblická antropologie ≠ dualismus duše a těla </a:t>
            </a:r>
          </a:p>
          <a:p>
            <a:r>
              <a:rPr lang="cs-CZ" sz="2800" dirty="0">
                <a:cs typeface="Times New Roman" panose="02020603050405020304" pitchFamily="18" charset="0"/>
              </a:rPr>
              <a:t>Přináší novou dimenzi: duchovno </a:t>
            </a:r>
          </a:p>
          <a:p>
            <a:r>
              <a:rPr lang="cs-CZ" sz="2800" dirty="0"/>
              <a:t>Obraz člověka v biblickém pojetí je holistický či syntetický a vztahový. Duše není častí člověka, ale jedním </a:t>
            </a:r>
            <a:r>
              <a:rPr lang="cs-CZ" sz="2800" b="1" dirty="0"/>
              <a:t>aspektem</a:t>
            </a:r>
            <a:r>
              <a:rPr lang="cs-CZ" sz="2800" dirty="0"/>
              <a:t> a výrazovou formou</a:t>
            </a:r>
            <a:r>
              <a:rPr lang="cs-CZ" dirty="0"/>
              <a:t>.</a:t>
            </a:r>
            <a:endParaRPr lang="cs-CZ" dirty="0"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5316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Celistvé pojetí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r>
              <a:rPr lang="cs-CZ" dirty="0"/>
              <a:t>Důsledky dualistického štěpení:</a:t>
            </a:r>
          </a:p>
          <a:p>
            <a:endParaRPr lang="cs-CZ" dirty="0"/>
          </a:p>
          <a:p>
            <a:r>
              <a:rPr lang="cs-CZ" dirty="0"/>
              <a:t>Tělo se stává automatem</a:t>
            </a:r>
          </a:p>
          <a:p>
            <a:r>
              <a:rPr lang="cs-CZ" dirty="0"/>
              <a:t>Štěpení na duši a tělo</a:t>
            </a:r>
          </a:p>
          <a:p>
            <a:r>
              <a:rPr lang="cs-CZ" dirty="0"/>
              <a:t>To, co se páchá na těle, má následky na psychice</a:t>
            </a:r>
          </a:p>
          <a:p>
            <a:endParaRPr lang="cs-CZ" dirty="0"/>
          </a:p>
          <a:p>
            <a:r>
              <a:rPr lang="cs-CZ" dirty="0"/>
              <a:t>Co s tím sociální pracovník?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132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Celistvé pojetí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Starozákonní antropologie </a:t>
            </a:r>
            <a:r>
              <a:rPr lang="cs-CZ" dirty="0"/>
              <a:t>(aspekty):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básar</a:t>
            </a:r>
            <a:r>
              <a:rPr lang="cs-CZ" dirty="0"/>
              <a:t>/tělo: člověk jako hříšný a slabý</a:t>
            </a:r>
          </a:p>
          <a:p>
            <a:r>
              <a:rPr lang="cs-CZ" dirty="0" err="1"/>
              <a:t>nefeš</a:t>
            </a:r>
            <a:r>
              <a:rPr lang="cs-CZ" dirty="0"/>
              <a:t>/duše: živé tělo, život, duše v těle</a:t>
            </a:r>
          </a:p>
          <a:p>
            <a:r>
              <a:rPr lang="cs-CZ" dirty="0" err="1"/>
              <a:t>ruach</a:t>
            </a:r>
            <a:r>
              <a:rPr lang="cs-CZ" dirty="0"/>
              <a:t>/duch: celý člověk, duchovní dimenze</a:t>
            </a:r>
          </a:p>
          <a:p>
            <a:r>
              <a:rPr lang="cs-CZ" dirty="0" err="1"/>
              <a:t>léb</a:t>
            </a:r>
            <a:r>
              <a:rPr lang="cs-CZ" dirty="0"/>
              <a:t>/srdce: centrum rozhodování, rozumný člověk</a:t>
            </a:r>
          </a:p>
        </p:txBody>
      </p:sp>
    </p:spTree>
    <p:extLst>
      <p:ext uri="{BB962C8B-B14F-4D97-AF65-F5344CB8AC3E}">
        <p14:creationId xmlns:p14="http://schemas.microsoft.com/office/powerpoint/2010/main" val="20628597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Celistvé pojetí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/>
              <a:t>Novozákonní antropologie</a:t>
            </a:r>
            <a:r>
              <a:rPr lang="cs-CZ" dirty="0"/>
              <a:t>:</a:t>
            </a:r>
          </a:p>
          <a:p>
            <a:endParaRPr lang="cs-CZ" dirty="0"/>
          </a:p>
          <a:p>
            <a:r>
              <a:rPr lang="cs-CZ" dirty="0"/>
              <a:t>sóma/živé tělo: osoba jako celek, bez těla není člověka</a:t>
            </a:r>
          </a:p>
          <a:p>
            <a:r>
              <a:rPr lang="cs-CZ" dirty="0" err="1"/>
              <a:t>sarx</a:t>
            </a:r>
            <a:r>
              <a:rPr lang="cs-CZ" dirty="0"/>
              <a:t>/maso: (viz </a:t>
            </a:r>
            <a:r>
              <a:rPr lang="cs-CZ" dirty="0" err="1"/>
              <a:t>basar</a:t>
            </a:r>
            <a:r>
              <a:rPr lang="cs-CZ" dirty="0"/>
              <a:t>) tělo s důrazem na tělesnost, hříšnost</a:t>
            </a:r>
          </a:p>
          <a:p>
            <a:r>
              <a:rPr lang="cs-CZ" dirty="0"/>
              <a:t>psyché/duše: život jako celek, sídlo vůle a nálad</a:t>
            </a:r>
          </a:p>
          <a:p>
            <a:r>
              <a:rPr lang="cs-CZ" dirty="0" err="1"/>
              <a:t>nous</a:t>
            </a:r>
            <a:r>
              <a:rPr lang="cs-CZ" dirty="0"/>
              <a:t>/rozum: sídlo myšlení a rozhodování</a:t>
            </a:r>
          </a:p>
          <a:p>
            <a:r>
              <a:rPr lang="cs-CZ" dirty="0" err="1"/>
              <a:t>pneuma</a:t>
            </a:r>
            <a:r>
              <a:rPr lang="cs-CZ" dirty="0"/>
              <a:t>/duch: vlastní vědomí.</a:t>
            </a:r>
          </a:p>
          <a:p>
            <a:endParaRPr lang="cs-CZ" dirty="0"/>
          </a:p>
          <a:p>
            <a:r>
              <a:rPr lang="cs-CZ" dirty="0"/>
              <a:t>Aspekty, ne skládačka!</a:t>
            </a:r>
          </a:p>
        </p:txBody>
      </p:sp>
    </p:spTree>
    <p:extLst>
      <p:ext uri="{BB962C8B-B14F-4D97-AF65-F5344CB8AC3E}">
        <p14:creationId xmlns:p14="http://schemas.microsoft.com/office/powerpoint/2010/main" val="36603572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70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Biblické východisko.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Genesis 9,6:</a:t>
            </a:r>
          </a:p>
          <a:p>
            <a:r>
              <a:rPr lang="cs-CZ" dirty="0"/>
              <a:t>„Kdo prolije krev člověka, toho krev bude člověkem prolita, neboť člověka Bůh učinil, aby byl obrazem Božím.“</a:t>
            </a:r>
          </a:p>
          <a:p>
            <a:endParaRPr lang="cs-CZ" dirty="0"/>
          </a:p>
          <a:p>
            <a:r>
              <a:rPr lang="cs-CZ" dirty="0"/>
              <a:t>Žalm 8:</a:t>
            </a:r>
          </a:p>
          <a:p>
            <a:r>
              <a:rPr lang="cs-CZ" dirty="0"/>
              <a:t>Co je člověk, že na něho pamatuješ,</a:t>
            </a:r>
          </a:p>
          <a:p>
            <a:r>
              <a:rPr lang="cs-CZ" dirty="0"/>
              <a:t>syn člověka, že se ho ujímáš?</a:t>
            </a:r>
          </a:p>
          <a:p>
            <a:r>
              <a:rPr lang="cs-CZ" u="sng" dirty="0"/>
              <a:t>Jen maličko jsi ho omezil, že není roven Bohu,</a:t>
            </a:r>
          </a:p>
          <a:p>
            <a:r>
              <a:rPr lang="cs-CZ" u="sng" dirty="0"/>
              <a:t>korunuješ ho slávou a důstojností</a:t>
            </a:r>
            <a:r>
              <a:rPr lang="cs-CZ" dirty="0"/>
              <a:t>.</a:t>
            </a:r>
          </a:p>
          <a:p>
            <a:r>
              <a:rPr lang="cs-CZ" dirty="0"/>
              <a:t>Svěřuješ mu vládu nad dílem svých rukou,</a:t>
            </a:r>
          </a:p>
          <a:p>
            <a:r>
              <a:rPr lang="cs-CZ" dirty="0"/>
              <a:t>všechno pod nohy mu kladeš:</a:t>
            </a:r>
          </a:p>
          <a:p>
            <a:r>
              <a:rPr lang="cs-CZ" dirty="0"/>
              <a:t>všechen brav a skot a také polní zvířata a ptactvo nebeské a mořské ryby,</a:t>
            </a:r>
          </a:p>
          <a:p>
            <a:r>
              <a:rPr lang="cs-CZ" dirty="0"/>
              <a:t>i netvora, který se prohání po mořských stezkách.</a:t>
            </a:r>
          </a:p>
          <a:p>
            <a:r>
              <a:rPr lang="cs-CZ" dirty="0"/>
              <a:t>Hospodine, Pane náš,</a:t>
            </a:r>
          </a:p>
          <a:p>
            <a:r>
              <a:rPr lang="cs-CZ" dirty="0"/>
              <a:t>jak vznešené je tvoje jméno po vší zemi! “</a:t>
            </a:r>
          </a:p>
        </p:txBody>
      </p:sp>
    </p:spTree>
    <p:extLst>
      <p:ext uri="{BB962C8B-B14F-4D97-AF65-F5344CB8AC3E}">
        <p14:creationId xmlns:p14="http://schemas.microsoft.com/office/powerpoint/2010/main" val="140306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Biblické východisko.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Biblická antropologie </a:t>
            </a:r>
            <a:r>
              <a:rPr lang="cs-CZ" b="1" i="1" dirty="0"/>
              <a:t>zprávy o stvoření</a:t>
            </a:r>
            <a:r>
              <a:rPr lang="cs-CZ" dirty="0"/>
              <a:t>.</a:t>
            </a:r>
          </a:p>
          <a:p>
            <a:r>
              <a:rPr lang="cs-CZ" dirty="0"/>
              <a:t>Základní otázky: Kdo jsem? Jak mám žít?</a:t>
            </a:r>
          </a:p>
          <a:p>
            <a:r>
              <a:rPr lang="cs-CZ" dirty="0"/>
              <a:t>Etické otázky: Co znamená, že je člověk stvořen k Božímu obrazu?  Do jaké míry tím obrazem zůstal po hříchu? Co to znamená pro důstojnost člověka? A co pro jeho chování na zemi?</a:t>
            </a:r>
          </a:p>
          <a:p>
            <a:endParaRPr lang="cs-CZ" dirty="0"/>
          </a:p>
          <a:p>
            <a:r>
              <a:rPr lang="cs-CZ" dirty="0"/>
              <a:t>Zpráva o stvoření ≠ vědecké podání technologie stvoření</a:t>
            </a:r>
          </a:p>
          <a:p>
            <a:r>
              <a:rPr lang="cs-CZ" dirty="0"/>
              <a:t>= svědectví o tom</a:t>
            </a:r>
            <a:r>
              <a:rPr lang="cs-CZ" dirty="0">
                <a:solidFill>
                  <a:srgbClr val="FF0000"/>
                </a:solidFill>
              </a:rPr>
              <a:t>,</a:t>
            </a:r>
            <a:r>
              <a:rPr lang="cs-CZ" dirty="0"/>
              <a:t> kdo a proč stvořil svět a člověka v něm.</a:t>
            </a:r>
          </a:p>
          <a:p>
            <a:r>
              <a:rPr lang="cs-CZ" dirty="0"/>
              <a:t>≠ metafyzicko-ontologické spekulace, = etický rozměr</a:t>
            </a:r>
          </a:p>
        </p:txBody>
      </p:sp>
    </p:spTree>
    <p:extLst>
      <p:ext uri="{BB962C8B-B14F-4D97-AF65-F5344CB8AC3E}">
        <p14:creationId xmlns:p14="http://schemas.microsoft.com/office/powerpoint/2010/main" val="1273508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Biblické východisko.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Kanonický kontext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Kontext – příběh o  stvoření </a:t>
            </a:r>
          </a:p>
          <a:p>
            <a:r>
              <a:rPr lang="cs-CZ" dirty="0"/>
              <a:t>Jeden moment: otázka Boha jako stvořitele</a:t>
            </a:r>
          </a:p>
          <a:p>
            <a:r>
              <a:rPr lang="cs-CZ" dirty="0"/>
              <a:t> - Bůh zná člověka před stvořením, je jeho záměrem</a:t>
            </a:r>
          </a:p>
          <a:p>
            <a:r>
              <a:rPr lang="cs-CZ" dirty="0"/>
              <a:t>Druhý moment: otázka člověka</a:t>
            </a:r>
          </a:p>
          <a:p>
            <a:r>
              <a:rPr lang="cs-CZ" dirty="0"/>
              <a:t> - zásadní výpověď o významu, tajemství a určení člověka. Člověk má účast na božském způsobu bytí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512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Biblické východisko.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Jak je člověk člověkem?</a:t>
            </a:r>
          </a:p>
          <a:p>
            <a:endParaRPr 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Člověk je zde člověkem hlavně prostřednictvím toho, co má společného s Hospodinem Bohem.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Je jako celý člověk partnerem Boha.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Není to vázáno na žádné vlastnosti, atributy, ctnosti, zvláštní obdarování či úspěchy…</a:t>
            </a:r>
          </a:p>
          <a:p>
            <a:pPr>
              <a:lnSpc>
                <a:spcPct val="90000"/>
              </a:lnSpc>
            </a:pPr>
            <a:r>
              <a:rPr lang="sk-SK" dirty="0"/>
              <a:t>I </a:t>
            </a:r>
            <a:r>
              <a:rPr lang="sk-SK" dirty="0" err="1"/>
              <a:t>zloděj</a:t>
            </a:r>
            <a:r>
              <a:rPr lang="sk-SK" dirty="0"/>
              <a:t> je </a:t>
            </a:r>
            <a:r>
              <a:rPr lang="sk-SK" dirty="0" err="1"/>
              <a:t>bližní</a:t>
            </a:r>
            <a:r>
              <a:rPr lang="sk-SK" dirty="0"/>
              <a:t>.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4717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Biblické východisko.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Boží rozhodnutí.</a:t>
            </a:r>
          </a:p>
          <a:p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>
                <a:latin typeface="Gill Sans MT" panose="020B0502020104020203" pitchFamily="34" charset="-18"/>
              </a:rPr>
              <a:t>Boží vztah k člověku jako předpoklad </a:t>
            </a:r>
            <a:r>
              <a:rPr lang="cs-CZ" dirty="0" err="1">
                <a:latin typeface="Gill Sans MT" panose="020B0502020104020203" pitchFamily="34" charset="-18"/>
              </a:rPr>
              <a:t>sebeporozumění</a:t>
            </a:r>
            <a:r>
              <a:rPr lang="cs-CZ" dirty="0">
                <a:latin typeface="Gill Sans MT" panose="020B0502020104020203" pitchFamily="34" charset="-18"/>
              </a:rPr>
              <a:t> člověka – pojem obrazu a podoby se objevuje nejprve ve slovech vlastního Božího projednání a rozhodnutí:</a:t>
            </a:r>
          </a:p>
          <a:p>
            <a:pPr>
              <a:lnSpc>
                <a:spcPct val="90000"/>
              </a:lnSpc>
              <a:defRPr/>
            </a:pPr>
            <a:r>
              <a:rPr lang="cs-CZ" dirty="0">
                <a:latin typeface="Gill Sans MT" panose="020B0502020104020203" pitchFamily="34" charset="-18"/>
              </a:rPr>
              <a:t>osobní rozhodnutí a zvláštní tvůrčí akt Boží („učiňme člověka“, „k našemu obrazu“ či „v našem obraze“ či také „ve stínu“, tedy v Boží blízkosti).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296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Biblické východisko.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b="1" dirty="0"/>
              <a:t>Stvořené bytí.</a:t>
            </a:r>
          </a:p>
          <a:p>
            <a:pPr>
              <a:lnSpc>
                <a:spcPct val="80000"/>
              </a:lnSpc>
              <a:defRPr/>
            </a:pPr>
            <a:endParaRPr lang="cs-CZ" dirty="0"/>
          </a:p>
          <a:p>
            <a:pPr>
              <a:lnSpc>
                <a:spcPct val="80000"/>
              </a:lnSpc>
              <a:defRPr/>
            </a:pPr>
            <a:r>
              <a:rPr lang="cs-CZ" dirty="0"/>
              <a:t>Člověk tak vděčí za své stvořené bytí pouze stvořitelskému oslovení.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Jeho stvořené bytí tedy </a:t>
            </a:r>
            <a:r>
              <a:rPr lang="cs-CZ" i="1" dirty="0"/>
              <a:t>není výsledkem rozhodnutí vlastní </a:t>
            </a:r>
            <a:r>
              <a:rPr lang="cs-CZ" dirty="0"/>
              <a:t>svobody a uděleného povolení od druhých.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Vstupuje do bytí jako </a:t>
            </a:r>
            <a:r>
              <a:rPr lang="cs-CZ" i="1" dirty="0"/>
              <a:t>povolaný</a:t>
            </a:r>
            <a:r>
              <a:rPr lang="cs-CZ" dirty="0"/>
              <a:t> Bohem a trvání tohoto stvořitelského povolání ho udržuje v jeho existenci.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Bůh volá člověka k bezprostřednímu vztahu, jenž člověka činí protějškem božského Ty a konstituuje jej v jeho lidském bytí osob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57951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2023</Words>
  <Application>Microsoft Office PowerPoint</Application>
  <PresentationFormat>Předvádění na obrazovce (4:3)</PresentationFormat>
  <Paragraphs>260</Paragraphs>
  <Slides>35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4" baseType="lpstr">
      <vt:lpstr>Arial</vt:lpstr>
      <vt:lpstr>Bookman Old Style</vt:lpstr>
      <vt:lpstr>Calibri</vt:lpstr>
      <vt:lpstr>Gill Sans MT</vt:lpstr>
      <vt:lpstr>Tahoma</vt:lpstr>
      <vt:lpstr>Times New Roman</vt:lpstr>
      <vt:lpstr>Wingdings</vt:lpstr>
      <vt:lpstr>Wingdings 3</vt:lpstr>
      <vt:lpstr>Původ</vt:lpstr>
      <vt:lpstr>Člověk stvořený k Božímu obrazu jako východisko biblického étosu </vt:lpstr>
      <vt:lpstr>Hlavní struktura:</vt:lpstr>
      <vt:lpstr>1. Biblické východisko. </vt:lpstr>
      <vt:lpstr>Biblické východisko.</vt:lpstr>
      <vt:lpstr>Biblické východisko.</vt:lpstr>
      <vt:lpstr>Biblické východisko.</vt:lpstr>
      <vt:lpstr>Biblické východisko.</vt:lpstr>
      <vt:lpstr>Biblické východisko.</vt:lpstr>
      <vt:lpstr>Biblické východisko.</vt:lpstr>
      <vt:lpstr>Biblické východisko.</vt:lpstr>
      <vt:lpstr>Biblické východisko.</vt:lpstr>
      <vt:lpstr>Biblické východisko.</vt:lpstr>
      <vt:lpstr>Biblické východisko.</vt:lpstr>
      <vt:lpstr>Biblické východisko.</vt:lpstr>
      <vt:lpstr>Biblické východisko.</vt:lpstr>
      <vt:lpstr>2. Terminologie.</vt:lpstr>
      <vt:lpstr>Terminologie.</vt:lpstr>
      <vt:lpstr>Terminologie.</vt:lpstr>
      <vt:lpstr>3. Etické implikace.</vt:lpstr>
      <vt:lpstr>Etické implikace.</vt:lpstr>
      <vt:lpstr>Etické implikace.</vt:lpstr>
      <vt:lpstr>Etické implikace.</vt:lpstr>
      <vt:lpstr>Etické implikace.</vt:lpstr>
      <vt:lpstr>4. Imago Christi.</vt:lpstr>
      <vt:lpstr>Imago Christi.</vt:lpstr>
      <vt:lpstr>Imago Christi.</vt:lpstr>
      <vt:lpstr>Imago Christi.</vt:lpstr>
      <vt:lpstr>Imago Christi.</vt:lpstr>
      <vt:lpstr>Imago Christi.</vt:lpstr>
      <vt:lpstr>Imago Christi.</vt:lpstr>
      <vt:lpstr>5. Celistvé pojetí člověka.</vt:lpstr>
      <vt:lpstr>Celistvé pojetí člověka</vt:lpstr>
      <vt:lpstr>Celistvé pojetí člověka</vt:lpstr>
      <vt:lpstr>Celistvé pojetí člověka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2015-11-22T16:03:58Z</dcterms:created>
  <dcterms:modified xsi:type="dcterms:W3CDTF">2018-10-27T20:41:04Z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