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291" autoAdjust="0"/>
  </p:normalViewPr>
  <p:slideViewPr>
    <p:cSldViewPr>
      <p:cViewPr varScale="1">
        <p:scale>
          <a:sx n="66" d="100"/>
          <a:sy n="66" d="100"/>
        </p:scale>
        <p:origin x="128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1EA8DB-1655-4212-B64D-B7311F1A346A}" type="doc">
      <dgm:prSet loTypeId="urn:microsoft.com/office/officeart/2005/8/layout/hList6" loCatId="list" qsTypeId="urn:microsoft.com/office/officeart/2005/8/quickstyle/simple1" qsCatId="simple" csTypeId="urn:microsoft.com/office/officeart/2005/8/colors/accent3_5" csCatId="accent3"/>
      <dgm:spPr/>
      <dgm:t>
        <a:bodyPr/>
        <a:lstStyle/>
        <a:p>
          <a:endParaRPr lang="cs-CZ"/>
        </a:p>
      </dgm:t>
    </dgm:pt>
    <dgm:pt modelId="{1CB237F9-3930-4FB5-AA0B-4AB2640AE3D7}">
      <dgm:prSet custT="1"/>
      <dgm:spPr/>
      <dgm:t>
        <a:bodyPr/>
        <a:lstStyle/>
        <a:p>
          <a:pPr algn="l" rtl="0"/>
          <a:r>
            <a:rPr lang="cs-CZ" sz="1800" baseline="0" dirty="0" smtClean="0">
              <a:solidFill>
                <a:schemeClr val="tx1"/>
              </a:solidFill>
              <a:latin typeface="Hind Regular"/>
            </a:rPr>
            <a:t>Dávky osobám se zdravotním postižením určené k zmírnění sociálních důsledků jejich zdravotního postižení a k podpoře jejich sociálního začlenění: </a:t>
          </a:r>
          <a:endParaRPr lang="cs-CZ" sz="1800" dirty="0">
            <a:solidFill>
              <a:schemeClr val="tx1"/>
            </a:solidFill>
            <a:latin typeface="Hind Regular"/>
          </a:endParaRPr>
        </a:p>
      </dgm:t>
    </dgm:pt>
    <dgm:pt modelId="{D6DB7C81-1037-4B64-A33F-6BBA74414D3E}" type="parTrans" cxnId="{90343D88-4F2F-4F55-82B4-C9545BE15C92}">
      <dgm:prSet/>
      <dgm:spPr/>
      <dgm:t>
        <a:bodyPr/>
        <a:lstStyle/>
        <a:p>
          <a:endParaRPr lang="cs-CZ">
            <a:solidFill>
              <a:schemeClr val="tx1"/>
            </a:solidFill>
            <a:latin typeface="Hind Regular"/>
          </a:endParaRPr>
        </a:p>
      </dgm:t>
    </dgm:pt>
    <dgm:pt modelId="{4E440A19-7F70-4021-A47D-F22539B73EF1}" type="sibTrans" cxnId="{90343D88-4F2F-4F55-82B4-C9545BE15C92}">
      <dgm:prSet/>
      <dgm:spPr/>
      <dgm:t>
        <a:bodyPr/>
        <a:lstStyle/>
        <a:p>
          <a:endParaRPr lang="cs-CZ">
            <a:solidFill>
              <a:schemeClr val="tx1"/>
            </a:solidFill>
            <a:latin typeface="Hind Regular"/>
          </a:endParaRPr>
        </a:p>
      </dgm:t>
    </dgm:pt>
    <dgm:pt modelId="{CD162E7C-19E2-479E-851F-2BA3147D0DEA}">
      <dgm:prSet custT="1"/>
      <dgm:spPr/>
      <dgm:t>
        <a:bodyPr/>
        <a:lstStyle/>
        <a:p>
          <a:pPr rtl="0"/>
          <a:r>
            <a:rPr lang="cs-CZ" sz="1800" b="1" baseline="0" dirty="0" smtClean="0">
              <a:solidFill>
                <a:schemeClr val="tx1"/>
              </a:solidFill>
              <a:latin typeface="Hind Regular"/>
            </a:rPr>
            <a:t>Příspěvek na mobilitu </a:t>
          </a:r>
          <a:endParaRPr lang="cs-CZ" sz="1800" dirty="0">
            <a:solidFill>
              <a:schemeClr val="tx1"/>
            </a:solidFill>
            <a:latin typeface="Hind Regular"/>
          </a:endParaRPr>
        </a:p>
      </dgm:t>
    </dgm:pt>
    <dgm:pt modelId="{0AE9A4F6-29AD-494C-B836-B3C6BFD10416}" type="parTrans" cxnId="{91D3CCD2-9E0B-4F75-BFC7-2B3E99ABAEC1}">
      <dgm:prSet/>
      <dgm:spPr/>
      <dgm:t>
        <a:bodyPr/>
        <a:lstStyle/>
        <a:p>
          <a:endParaRPr lang="cs-CZ">
            <a:solidFill>
              <a:schemeClr val="tx1"/>
            </a:solidFill>
            <a:latin typeface="Hind Regular"/>
          </a:endParaRPr>
        </a:p>
      </dgm:t>
    </dgm:pt>
    <dgm:pt modelId="{0280B92A-7B76-47C1-894F-7284EB99A8F4}" type="sibTrans" cxnId="{91D3CCD2-9E0B-4F75-BFC7-2B3E99ABAEC1}">
      <dgm:prSet/>
      <dgm:spPr/>
      <dgm:t>
        <a:bodyPr/>
        <a:lstStyle/>
        <a:p>
          <a:endParaRPr lang="cs-CZ">
            <a:solidFill>
              <a:schemeClr val="tx1"/>
            </a:solidFill>
            <a:latin typeface="Hind Regular"/>
          </a:endParaRPr>
        </a:p>
      </dgm:t>
    </dgm:pt>
    <dgm:pt modelId="{F0188F5A-40EC-4E38-AD6B-0629F9811A36}">
      <dgm:prSet custT="1"/>
      <dgm:spPr/>
      <dgm:t>
        <a:bodyPr/>
        <a:lstStyle/>
        <a:p>
          <a:pPr rtl="0"/>
          <a:r>
            <a:rPr lang="cs-CZ" sz="1800" b="1" baseline="0" dirty="0" smtClean="0">
              <a:solidFill>
                <a:schemeClr val="tx1"/>
              </a:solidFill>
              <a:latin typeface="Hind Regular"/>
            </a:rPr>
            <a:t>Příspěvek na zvláštní pomůcku </a:t>
          </a:r>
          <a:endParaRPr lang="cs-CZ" sz="1800" dirty="0">
            <a:solidFill>
              <a:schemeClr val="tx1"/>
            </a:solidFill>
            <a:latin typeface="Hind Regular"/>
          </a:endParaRPr>
        </a:p>
      </dgm:t>
    </dgm:pt>
    <dgm:pt modelId="{772C9731-EC31-4C51-BB5F-D6751FA689B6}" type="parTrans" cxnId="{9068BA70-0201-46B0-8449-C9410D6C24BB}">
      <dgm:prSet/>
      <dgm:spPr/>
      <dgm:t>
        <a:bodyPr/>
        <a:lstStyle/>
        <a:p>
          <a:endParaRPr lang="cs-CZ">
            <a:solidFill>
              <a:schemeClr val="tx1"/>
            </a:solidFill>
            <a:latin typeface="Hind Regular"/>
          </a:endParaRPr>
        </a:p>
      </dgm:t>
    </dgm:pt>
    <dgm:pt modelId="{E22A5CEE-B035-4F00-8C88-13F694C09285}" type="sibTrans" cxnId="{9068BA70-0201-46B0-8449-C9410D6C24BB}">
      <dgm:prSet/>
      <dgm:spPr/>
      <dgm:t>
        <a:bodyPr/>
        <a:lstStyle/>
        <a:p>
          <a:endParaRPr lang="cs-CZ">
            <a:solidFill>
              <a:schemeClr val="tx1"/>
            </a:solidFill>
            <a:latin typeface="Hind Regular"/>
          </a:endParaRPr>
        </a:p>
      </dgm:t>
    </dgm:pt>
    <dgm:pt modelId="{8D590E58-D090-4DF6-96A5-22BB174C9259}" type="pres">
      <dgm:prSet presAssocID="{F91EA8DB-1655-4212-B64D-B7311F1A346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CD2B1FC-3E6C-4324-982C-1438B110870C}" type="pres">
      <dgm:prSet presAssocID="{1CB237F9-3930-4FB5-AA0B-4AB2640AE3D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83A877-0753-406F-9F47-41BD66234EA0}" type="pres">
      <dgm:prSet presAssocID="{4E440A19-7F70-4021-A47D-F22539B73EF1}" presName="sibTrans" presStyleCnt="0"/>
      <dgm:spPr/>
    </dgm:pt>
    <dgm:pt modelId="{114B675E-87DB-45F0-9BFC-AD4B030E94F5}" type="pres">
      <dgm:prSet presAssocID="{CD162E7C-19E2-479E-851F-2BA3147D0D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E7A897B-1929-4067-9BD2-62C2EE30A7A4}" type="pres">
      <dgm:prSet presAssocID="{0280B92A-7B76-47C1-894F-7284EB99A8F4}" presName="sibTrans" presStyleCnt="0"/>
      <dgm:spPr/>
    </dgm:pt>
    <dgm:pt modelId="{4BD73955-99FD-4751-B43B-B358C5B0C58D}" type="pres">
      <dgm:prSet presAssocID="{F0188F5A-40EC-4E38-AD6B-0629F9811A3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35708CF-CBC4-4A27-9771-627CCB3BB8F6}" type="presOf" srcId="{F91EA8DB-1655-4212-B64D-B7311F1A346A}" destId="{8D590E58-D090-4DF6-96A5-22BB174C9259}" srcOrd="0" destOrd="0" presId="urn:microsoft.com/office/officeart/2005/8/layout/hList6"/>
    <dgm:cxn modelId="{90343D88-4F2F-4F55-82B4-C9545BE15C92}" srcId="{F91EA8DB-1655-4212-B64D-B7311F1A346A}" destId="{1CB237F9-3930-4FB5-AA0B-4AB2640AE3D7}" srcOrd="0" destOrd="0" parTransId="{D6DB7C81-1037-4B64-A33F-6BBA74414D3E}" sibTransId="{4E440A19-7F70-4021-A47D-F22539B73EF1}"/>
    <dgm:cxn modelId="{0A7CD0F7-49F5-4502-81EE-201A46D4322D}" type="presOf" srcId="{1CB237F9-3930-4FB5-AA0B-4AB2640AE3D7}" destId="{2CD2B1FC-3E6C-4324-982C-1438B110870C}" srcOrd="0" destOrd="0" presId="urn:microsoft.com/office/officeart/2005/8/layout/hList6"/>
    <dgm:cxn modelId="{005D1317-9E75-4DC2-8C00-7ACE8932E381}" type="presOf" srcId="{CD162E7C-19E2-479E-851F-2BA3147D0DEA}" destId="{114B675E-87DB-45F0-9BFC-AD4B030E94F5}" srcOrd="0" destOrd="0" presId="urn:microsoft.com/office/officeart/2005/8/layout/hList6"/>
    <dgm:cxn modelId="{9068BA70-0201-46B0-8449-C9410D6C24BB}" srcId="{F91EA8DB-1655-4212-B64D-B7311F1A346A}" destId="{F0188F5A-40EC-4E38-AD6B-0629F9811A36}" srcOrd="2" destOrd="0" parTransId="{772C9731-EC31-4C51-BB5F-D6751FA689B6}" sibTransId="{E22A5CEE-B035-4F00-8C88-13F694C09285}"/>
    <dgm:cxn modelId="{355B1A7D-01D0-4496-A822-827626E37D41}" type="presOf" srcId="{F0188F5A-40EC-4E38-AD6B-0629F9811A36}" destId="{4BD73955-99FD-4751-B43B-B358C5B0C58D}" srcOrd="0" destOrd="0" presId="urn:microsoft.com/office/officeart/2005/8/layout/hList6"/>
    <dgm:cxn modelId="{91D3CCD2-9E0B-4F75-BFC7-2B3E99ABAEC1}" srcId="{F91EA8DB-1655-4212-B64D-B7311F1A346A}" destId="{CD162E7C-19E2-479E-851F-2BA3147D0DEA}" srcOrd="1" destOrd="0" parTransId="{0AE9A4F6-29AD-494C-B836-B3C6BFD10416}" sibTransId="{0280B92A-7B76-47C1-894F-7284EB99A8F4}"/>
    <dgm:cxn modelId="{36760CD9-5ADC-4A76-9831-A679196C8D41}" type="presParOf" srcId="{8D590E58-D090-4DF6-96A5-22BB174C9259}" destId="{2CD2B1FC-3E6C-4324-982C-1438B110870C}" srcOrd="0" destOrd="0" presId="urn:microsoft.com/office/officeart/2005/8/layout/hList6"/>
    <dgm:cxn modelId="{FCD06B9D-A1CC-4616-BFE9-6A8002BD4B2A}" type="presParOf" srcId="{8D590E58-D090-4DF6-96A5-22BB174C9259}" destId="{AC83A877-0753-406F-9F47-41BD66234EA0}" srcOrd="1" destOrd="0" presId="urn:microsoft.com/office/officeart/2005/8/layout/hList6"/>
    <dgm:cxn modelId="{EBD44AE9-D3BA-4210-A1B1-82779FBB504F}" type="presParOf" srcId="{8D590E58-D090-4DF6-96A5-22BB174C9259}" destId="{114B675E-87DB-45F0-9BFC-AD4B030E94F5}" srcOrd="2" destOrd="0" presId="urn:microsoft.com/office/officeart/2005/8/layout/hList6"/>
    <dgm:cxn modelId="{F6A0553D-27CD-4861-8C85-252382F94B71}" type="presParOf" srcId="{8D590E58-D090-4DF6-96A5-22BB174C9259}" destId="{EE7A897B-1929-4067-9BD2-62C2EE30A7A4}" srcOrd="3" destOrd="0" presId="urn:microsoft.com/office/officeart/2005/8/layout/hList6"/>
    <dgm:cxn modelId="{AD52E5DD-C52F-4044-B7D1-5193F48CD5EA}" type="presParOf" srcId="{8D590E58-D090-4DF6-96A5-22BB174C9259}" destId="{4BD73955-99FD-4751-B43B-B358C5B0C58D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D2B1FC-3E6C-4324-982C-1438B110870C}">
      <dsp:nvSpPr>
        <dsp:cNvPr id="0" name=""/>
        <dsp:cNvSpPr/>
      </dsp:nvSpPr>
      <dsp:spPr>
        <a:xfrm rot="16200000">
          <a:off x="-273437" y="274472"/>
          <a:ext cx="3240360" cy="2691414"/>
        </a:xfrm>
        <a:prstGeom prst="flowChartManualOperation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baseline="0" dirty="0" smtClean="0">
              <a:solidFill>
                <a:schemeClr val="tx1"/>
              </a:solidFill>
              <a:latin typeface="Hind Regular"/>
            </a:rPr>
            <a:t>Dávky osobám se zdravotním postižením určené k zmírnění sociálních důsledků jejich zdravotního postižení a k podpoře jejich sociálního začlenění: </a:t>
          </a:r>
          <a:endParaRPr lang="cs-CZ" sz="1800" kern="1200" dirty="0">
            <a:solidFill>
              <a:schemeClr val="tx1"/>
            </a:solidFill>
            <a:latin typeface="Hind Regular"/>
          </a:endParaRPr>
        </a:p>
      </dsp:txBody>
      <dsp:txXfrm rot="5400000">
        <a:off x="1036" y="648071"/>
        <a:ext cx="2691414" cy="1944216"/>
      </dsp:txXfrm>
    </dsp:sp>
    <dsp:sp modelId="{114B675E-87DB-45F0-9BFC-AD4B030E94F5}">
      <dsp:nvSpPr>
        <dsp:cNvPr id="0" name=""/>
        <dsp:cNvSpPr/>
      </dsp:nvSpPr>
      <dsp:spPr>
        <a:xfrm rot="16200000">
          <a:off x="2619832" y="274472"/>
          <a:ext cx="3240360" cy="2691414"/>
        </a:xfrm>
        <a:prstGeom prst="flowChartManualOperation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baseline="0" dirty="0" smtClean="0">
              <a:solidFill>
                <a:schemeClr val="tx1"/>
              </a:solidFill>
              <a:latin typeface="Hind Regular"/>
            </a:rPr>
            <a:t>Příspěvek na mobilitu </a:t>
          </a:r>
          <a:endParaRPr lang="cs-CZ" sz="1800" kern="1200" dirty="0">
            <a:solidFill>
              <a:schemeClr val="tx1"/>
            </a:solidFill>
            <a:latin typeface="Hind Regular"/>
          </a:endParaRPr>
        </a:p>
      </dsp:txBody>
      <dsp:txXfrm rot="5400000">
        <a:off x="2894305" y="648071"/>
        <a:ext cx="2691414" cy="1944216"/>
      </dsp:txXfrm>
    </dsp:sp>
    <dsp:sp modelId="{4BD73955-99FD-4751-B43B-B358C5B0C58D}">
      <dsp:nvSpPr>
        <dsp:cNvPr id="0" name=""/>
        <dsp:cNvSpPr/>
      </dsp:nvSpPr>
      <dsp:spPr>
        <a:xfrm rot="16200000">
          <a:off x="5513102" y="274472"/>
          <a:ext cx="3240360" cy="2691414"/>
        </a:xfrm>
        <a:prstGeom prst="flowChartManualOperation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baseline="0" dirty="0" smtClean="0">
              <a:solidFill>
                <a:schemeClr val="tx1"/>
              </a:solidFill>
              <a:latin typeface="Hind Regular"/>
            </a:rPr>
            <a:t>Příspěvek na zvláštní pomůcku </a:t>
          </a:r>
          <a:endParaRPr lang="cs-CZ" sz="1800" kern="1200" dirty="0">
            <a:solidFill>
              <a:schemeClr val="tx1"/>
            </a:solidFill>
            <a:latin typeface="Hind Regular"/>
          </a:endParaRPr>
        </a:p>
      </dsp:txBody>
      <dsp:txXfrm rot="5400000">
        <a:off x="5787575" y="648071"/>
        <a:ext cx="2691414" cy="1944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21.12.2019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21.12.2019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613397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xmlns="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376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440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21.12.2019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21.12.2019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psv.cz/web/cz/osoby-se-zdravotnim-postizeni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8. Dávky pro osoby se zdravotním postižením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Sociální politika 2</a:t>
            </a:r>
          </a:p>
          <a:p>
            <a:endParaRPr lang="cs-CZ" dirty="0"/>
          </a:p>
          <a:p>
            <a:r>
              <a:rPr lang="cs-CZ" sz="2400" dirty="0" smtClean="0"/>
              <a:t>Iva Poláčková</a:t>
            </a: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443293"/>
            <a:ext cx="8534045" cy="550212"/>
          </a:xfrm>
        </p:spPr>
        <p:txBody>
          <a:bodyPr/>
          <a:lstStyle/>
          <a:p>
            <a:pPr algn="ctr">
              <a:defRPr/>
            </a:pPr>
            <a:r>
              <a:rPr lang="cs-CZ" b="1" dirty="0"/>
              <a:t>Výše příspěvku na zvláštní pomůcku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358435" y="1484784"/>
            <a:ext cx="8427130" cy="4608512"/>
          </a:xfrm>
        </p:spPr>
        <p:txBody>
          <a:bodyPr>
            <a:noAutofit/>
          </a:bodyPr>
          <a:lstStyle/>
          <a:p>
            <a:pPr marL="342991" indent="-342991" algn="just">
              <a:defRPr/>
            </a:pPr>
            <a:r>
              <a:rPr lang="cs-CZ" sz="2000" u="sng" dirty="0" smtClean="0">
                <a:cs typeface="Arial" pitchFamily="34" charset="0"/>
              </a:rPr>
              <a:t>Pomůcka v ceně </a:t>
            </a:r>
            <a:r>
              <a:rPr lang="cs-CZ" sz="2000" b="1" u="sng" dirty="0" smtClean="0">
                <a:cs typeface="Arial" pitchFamily="34" charset="0"/>
              </a:rPr>
              <a:t>do 10 000</a:t>
            </a:r>
            <a:r>
              <a:rPr lang="cs-CZ" sz="2000" u="sng" dirty="0" smtClean="0">
                <a:cs typeface="Arial" pitchFamily="34" charset="0"/>
              </a:rPr>
              <a:t> </a:t>
            </a:r>
            <a:r>
              <a:rPr lang="cs-CZ" sz="2000" dirty="0" smtClean="0">
                <a:cs typeface="Arial" pitchFamily="34" charset="0"/>
              </a:rPr>
              <a:t>Kč se poskytne jen tehdy, je-li příjem nižší než 8násobek ŽM (jednotlivce nebo společně posuzovaných osob v domácnosti). </a:t>
            </a:r>
            <a:r>
              <a:rPr lang="cs-CZ" sz="2000" dirty="0" smtClean="0"/>
              <a:t>Výše příspěvku na zvláštní pomůcku se stanoví tak, že spoluúčast osoby činí 10 % z předpokládané nebo již zaplacené ceny zvláštní pomůcky</a:t>
            </a:r>
            <a:r>
              <a:rPr lang="cs-CZ" sz="2000" dirty="0" smtClean="0">
                <a:cs typeface="Arial" pitchFamily="34" charset="0"/>
              </a:rPr>
              <a:t> (min. 1 000 Kč).</a:t>
            </a:r>
          </a:p>
          <a:p>
            <a:pPr marL="342991" indent="-342991" algn="just">
              <a:defRPr/>
            </a:pPr>
            <a:r>
              <a:rPr lang="cs-CZ" sz="2000" u="sng" dirty="0" smtClean="0">
                <a:cs typeface="Arial" pitchFamily="34" charset="0"/>
              </a:rPr>
              <a:t>Pomůcka v ceně </a:t>
            </a:r>
            <a:r>
              <a:rPr lang="cs-CZ" sz="2000" b="1" u="sng" dirty="0" smtClean="0">
                <a:cs typeface="Arial" pitchFamily="34" charset="0"/>
              </a:rPr>
              <a:t>přes 10 000</a:t>
            </a:r>
            <a:r>
              <a:rPr lang="cs-CZ" sz="2000" u="sng" dirty="0" smtClean="0">
                <a:cs typeface="Arial" pitchFamily="34" charset="0"/>
              </a:rPr>
              <a:t> </a:t>
            </a:r>
            <a:r>
              <a:rPr lang="cs-CZ" sz="2000" dirty="0" smtClean="0">
                <a:cs typeface="Arial" pitchFamily="34" charset="0"/>
              </a:rPr>
              <a:t>Kč: žádný vstupní příjmový test, vyžaduje se 10% spoluúčast; nemá-li osoba dostatečné finanční prostředky,               určí úřad práce výši této spoluúčasti individuálně.</a:t>
            </a:r>
          </a:p>
          <a:p>
            <a:pPr marL="342991" indent="-342991" algn="just">
              <a:defRPr/>
            </a:pPr>
            <a:r>
              <a:rPr lang="cs-CZ" sz="2000" u="sng" dirty="0" smtClean="0">
                <a:cs typeface="Arial" pitchFamily="34" charset="0"/>
              </a:rPr>
              <a:t>Motorové vozidlo: </a:t>
            </a:r>
            <a:r>
              <a:rPr lang="cs-CZ" sz="2000" b="1" u="sng" dirty="0" smtClean="0">
                <a:cs typeface="Arial" pitchFamily="34" charset="0"/>
              </a:rPr>
              <a:t>max. 200 000 Kč</a:t>
            </a:r>
            <a:r>
              <a:rPr lang="cs-CZ" sz="2000" b="1" dirty="0" smtClean="0">
                <a:cs typeface="Arial" pitchFamily="34" charset="0"/>
              </a:rPr>
              <a:t> </a:t>
            </a:r>
            <a:r>
              <a:rPr lang="cs-CZ" sz="2000" dirty="0" smtClean="0">
                <a:cs typeface="Arial" pitchFamily="34" charset="0"/>
              </a:rPr>
              <a:t>s ohledem na četnost a důvod dopravy, příjem a celkové sociální a majetkové poměry</a:t>
            </a:r>
          </a:p>
          <a:p>
            <a:pPr algn="just">
              <a:defRPr/>
            </a:pPr>
            <a:r>
              <a:rPr lang="cs-CZ" sz="2000" b="1" dirty="0">
                <a:cs typeface="Arial" pitchFamily="34" charset="0"/>
              </a:rPr>
              <a:t>M</a:t>
            </a:r>
            <a:r>
              <a:rPr lang="cs-CZ" sz="2000" b="1" dirty="0" smtClean="0">
                <a:cs typeface="Arial" pitchFamily="34" charset="0"/>
              </a:rPr>
              <a:t>ax. 350 000 Kč </a:t>
            </a:r>
            <a:r>
              <a:rPr lang="cs-CZ" sz="2000" dirty="0" smtClean="0">
                <a:cs typeface="Arial" pitchFamily="34" charset="0"/>
              </a:rPr>
              <a:t>na jednu pomůcku (u schodišťové plošiny max. do 400 000 Kč).</a:t>
            </a:r>
          </a:p>
          <a:p>
            <a:pPr algn="just">
              <a:defRPr/>
            </a:pPr>
            <a:r>
              <a:rPr lang="cs-CZ" sz="2000" b="1" dirty="0">
                <a:cs typeface="Arial" pitchFamily="34" charset="0"/>
              </a:rPr>
              <a:t>M</a:t>
            </a:r>
            <a:r>
              <a:rPr lang="cs-CZ" sz="2000" b="1" dirty="0" smtClean="0">
                <a:cs typeface="Arial" pitchFamily="34" charset="0"/>
              </a:rPr>
              <a:t>ax. 800 000 Kč v 60 kalendářních měsících </a:t>
            </a:r>
            <a:r>
              <a:rPr lang="cs-CZ" sz="2000" dirty="0" smtClean="0">
                <a:cs typeface="Arial" pitchFamily="34" charset="0"/>
              </a:rPr>
              <a:t>(u schodišťové plošiny max. do 850 000 Kč).</a:t>
            </a:r>
          </a:p>
          <a:p>
            <a:pPr marL="0" indent="0">
              <a:buNone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247747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/>
              <a:t>Zdroj: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496944" cy="3656171"/>
          </a:xfrm>
        </p:spPr>
        <p:txBody>
          <a:bodyPr>
            <a:normAutofit/>
          </a:bodyPr>
          <a:lstStyle/>
          <a:p>
            <a:pPr algn="just"/>
            <a:r>
              <a:rPr lang="cs-CZ" altLang="cs-CZ" sz="2200" dirty="0"/>
              <a:t>Zákon č. 329/2011 Sb., </a:t>
            </a:r>
            <a:r>
              <a:rPr lang="cs-CZ" altLang="cs-CZ" sz="2200" dirty="0" smtClean="0"/>
              <a:t>o</a:t>
            </a:r>
            <a:r>
              <a:rPr lang="cs-CZ" altLang="cs-CZ" sz="2200" dirty="0"/>
              <a:t> poskytování dávek osobám se zdravotním </a:t>
            </a:r>
            <a:r>
              <a:rPr lang="cs-CZ" altLang="cs-CZ" sz="2200" dirty="0" smtClean="0"/>
              <a:t>postižením, ve znění pozdějších předpisů</a:t>
            </a:r>
          </a:p>
          <a:p>
            <a:pPr algn="just"/>
            <a:r>
              <a:rPr lang="cs-CZ" altLang="cs-CZ" sz="2200" dirty="0" smtClean="0"/>
              <a:t>Vyhláška </a:t>
            </a:r>
            <a:r>
              <a:rPr lang="cs-CZ" altLang="cs-CZ" sz="2200" dirty="0"/>
              <a:t>č. 388/2011 Sb., o provedení některých ustanovení zákona o poskytování dávek osobám se zdravotním </a:t>
            </a:r>
            <a:r>
              <a:rPr lang="cs-CZ" altLang="cs-CZ" sz="2200" dirty="0" smtClean="0"/>
              <a:t>postižením, ve znění pozdějších předpisů</a:t>
            </a:r>
            <a:endParaRPr lang="cs-CZ" altLang="cs-CZ" sz="2200" dirty="0"/>
          </a:p>
          <a:p>
            <a:pPr marL="0" indent="0" algn="just">
              <a:buNone/>
            </a:pPr>
            <a:endParaRPr lang="cs-CZ" altLang="cs-CZ" sz="2200" dirty="0"/>
          </a:p>
          <a:p>
            <a:pPr algn="just"/>
            <a:r>
              <a:rPr lang="cs-CZ" sz="2200" dirty="0">
                <a:hlinkClick r:id="rId2"/>
              </a:rPr>
              <a:t>https://www.mpsv.cz/web/cz/osoby-se-zdravotnim-postizenim</a:t>
            </a:r>
            <a:endParaRPr lang="cs-CZ" altLang="cs-CZ" sz="2200" dirty="0"/>
          </a:p>
          <a:p>
            <a:pPr marL="0" indent="0" algn="just">
              <a:buNone/>
            </a:pP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210369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Struktura prezentace: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 smtClean="0"/>
              <a:t>Dávky pro osoby se zdravotním postižením – stručná charakteristika a jejich výše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0709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14562" y="404664"/>
            <a:ext cx="8784976" cy="593581"/>
          </a:xfrm>
        </p:spPr>
        <p:txBody>
          <a:bodyPr/>
          <a:lstStyle/>
          <a:p>
            <a:pPr algn="ctr">
              <a:defRPr/>
            </a:pPr>
            <a:r>
              <a:rPr lang="cs-CZ" b="1" dirty="0"/>
              <a:t>Dávky pro osoby se zdravotním postižením</a:t>
            </a:r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251520" y="1556793"/>
          <a:ext cx="8480025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979712" y="5317366"/>
            <a:ext cx="73083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>
                <a:latin typeface="Hind Regular"/>
              </a:rPr>
              <a:t>+ </a:t>
            </a:r>
            <a:r>
              <a:rPr lang="cs-CZ" sz="2200" b="1" dirty="0" smtClean="0">
                <a:latin typeface="Hind Regular"/>
              </a:rPr>
              <a:t>průkaz osoby se zdravotní postižením</a:t>
            </a:r>
            <a:r>
              <a:rPr lang="cs-CZ" sz="2200" dirty="0" smtClean="0">
                <a:latin typeface="Hind Regular"/>
              </a:rPr>
              <a:t> (průkaz OZP)</a:t>
            </a:r>
            <a:endParaRPr lang="cs-CZ" sz="22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9969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743619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Průkaz osoby se zdravotním postižením </a:t>
            </a:r>
            <a:br>
              <a:rPr lang="cs-CZ" b="1" dirty="0"/>
            </a:br>
            <a:r>
              <a:rPr lang="cs-CZ" b="1" dirty="0"/>
              <a:t>(průkaz OZP)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640960" cy="4320480"/>
          </a:xfrm>
        </p:spPr>
        <p:txBody>
          <a:bodyPr>
            <a:normAutofit/>
          </a:bodyPr>
          <a:lstStyle/>
          <a:p>
            <a:pPr marL="342991" indent="-342991" algn="just">
              <a:defRPr/>
            </a:pPr>
            <a:r>
              <a:rPr lang="cs-CZ" sz="2200" b="1" dirty="0"/>
              <a:t>Nárok na průkaz osoby se zdravotním postižením má osoba starší 1 roku s tělesným, smyslovým nebo duševním postižením charakteru dlouhodobě nepříznivého zdravotního stavu, které podstatně omezuje její schopnost pohyblivosti nebo orientace, včetně osob s poruchou autistického spektra.</a:t>
            </a:r>
            <a:endParaRPr lang="cs-CZ" sz="2200" b="1" dirty="0">
              <a:solidFill>
                <a:schemeClr val="accent1"/>
              </a:solidFill>
              <a:cs typeface="Arial" pitchFamily="34" charset="0"/>
            </a:endParaRPr>
          </a:p>
          <a:p>
            <a:pPr marL="342991" indent="-342991" algn="just">
              <a:defRPr/>
            </a:pPr>
            <a:r>
              <a:rPr lang="cs-CZ" sz="2200" dirty="0">
                <a:cs typeface="Arial" pitchFamily="34" charset="0"/>
              </a:rPr>
              <a:t>Zažité zkratky zůstávají (</a:t>
            </a:r>
            <a:r>
              <a:rPr lang="cs-CZ" sz="2200" b="1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rPr>
              <a:t>TP – osoba s těžkým zdravotním postižením</a:t>
            </a:r>
            <a:r>
              <a:rPr lang="cs-CZ" sz="2200" dirty="0">
                <a:cs typeface="Arial" pitchFamily="34" charset="0"/>
              </a:rPr>
              <a:t>; </a:t>
            </a:r>
            <a:r>
              <a:rPr lang="cs-CZ" sz="2200" b="1" dirty="0">
                <a:solidFill>
                  <a:schemeClr val="accent3"/>
                </a:solidFill>
                <a:cs typeface="Arial" pitchFamily="34" charset="0"/>
              </a:rPr>
              <a:t>ZTP – osoba se zvlášť těžkým zdravotním postižením</a:t>
            </a:r>
            <a:r>
              <a:rPr lang="cs-CZ" sz="2200" dirty="0">
                <a:cs typeface="Arial" pitchFamily="34" charset="0"/>
              </a:rPr>
              <a:t>; </a:t>
            </a:r>
            <a:r>
              <a:rPr lang="cs-CZ" sz="2200" b="1" dirty="0">
                <a:solidFill>
                  <a:srgbClr val="92D050"/>
                </a:solidFill>
                <a:cs typeface="Arial" pitchFamily="34" charset="0"/>
              </a:rPr>
              <a:t>ZTP/P – osoba se zvlášť těžkým zdravotním postižením s potřebou průvodce</a:t>
            </a:r>
            <a:r>
              <a:rPr lang="cs-CZ" sz="2200" dirty="0">
                <a:solidFill>
                  <a:srgbClr val="92D050"/>
                </a:solidFill>
                <a:cs typeface="Arial" pitchFamily="34" charset="0"/>
              </a:rPr>
              <a:t>). </a:t>
            </a:r>
          </a:p>
          <a:p>
            <a:pPr marL="342991" indent="-342991" algn="just">
              <a:defRPr/>
            </a:pPr>
            <a:r>
              <a:rPr lang="cs-CZ" altLang="cs-CZ" sz="2200" dirty="0"/>
              <a:t>Jednotlivé nároky vyplývající z držení průkazu s vyznačením TP, ZTP a ZTP/P jsou vymezeny v zákoně o poskytování dávek osobám se zdravotním postižením v §34 - §36.</a:t>
            </a:r>
          </a:p>
          <a:p>
            <a:pPr marL="0" indent="0" algn="just">
              <a:buNone/>
              <a:defRPr/>
            </a:pPr>
            <a:endParaRPr lang="cs-CZ" sz="2200" dirty="0">
              <a:cs typeface="Arial" pitchFamily="34" charset="0"/>
            </a:endParaRPr>
          </a:p>
          <a:p>
            <a:pPr marL="342991" indent="-342991" algn="just">
              <a:defRPr/>
            </a:pPr>
            <a:endParaRPr lang="cs-CZ" sz="22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02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04664"/>
            <a:ext cx="8696104" cy="540201"/>
          </a:xfrm>
        </p:spPr>
        <p:txBody>
          <a:bodyPr>
            <a:noAutofit/>
          </a:bodyPr>
          <a:lstStyle/>
          <a:p>
            <a:pPr algn="ctr"/>
            <a:r>
              <a:rPr lang="cs-CZ" b="1" dirty="0"/>
              <a:t>Osoba, která je držitelem průkazu TP, má nárok na: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165" y="1556792"/>
            <a:ext cx="8696104" cy="372738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vyhrazené místo k sezení ve veřejných dopravních prostředcích pro pravidelnou hromadnou dopravu osob, s výjimkou dopravních prostředků, v nichž je místo k sedění vázáno na zakoupení místenky,</a:t>
            </a:r>
          </a:p>
          <a:p>
            <a:pPr algn="just"/>
            <a:r>
              <a:rPr lang="cs-CZ" sz="2200" dirty="0"/>
              <a:t>přednost při osobním projednávání své záležitosti, vyžaduje-li toto jednání delší čekání, zejména stání; za osobní projednávání záležitostí se nepovažuje nákup v obchodech ani obstarávání placených služeb ani ošetření a vyšetření ve zdravotnických zařízeních.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318855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480024" cy="699694"/>
          </a:xfrm>
        </p:spPr>
        <p:txBody>
          <a:bodyPr>
            <a:noAutofit/>
          </a:bodyPr>
          <a:lstStyle/>
          <a:p>
            <a:pPr algn="ctr"/>
            <a:r>
              <a:rPr lang="cs-CZ" b="1" dirty="0"/>
              <a:t>Osoba, která je držitelem průkazu ZTP, má nárok na: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36504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200" dirty="0"/>
              <a:t>vyhrazené místo k sezení ve veřejných dopravních prostředcích pro pravidelnou hromadnou dopravu osob, s výjimkou dopravních prostředků, v nichž je místo k sedění vázáno na zakoupení místenky</a:t>
            </a:r>
          </a:p>
          <a:p>
            <a:pPr algn="just"/>
            <a:r>
              <a:rPr lang="cs-CZ" sz="2200" dirty="0"/>
              <a:t>přednost při osobním projednávání své záležitosti, vyžaduje-li toto jednání delší čekání, zejména stání; za osobní projednávání záležitostí se nepovažuje nákup v obchodech ani obstarávání placených služeb ani ošetření a vyšetření ve zdravotnických zařízeních</a:t>
            </a:r>
          </a:p>
          <a:p>
            <a:pPr algn="just"/>
            <a:r>
              <a:rPr lang="cs-CZ" sz="2200" dirty="0"/>
              <a:t>bezplatnou dopravu pravidelnými spoji místní veřejné hromadné dopravy osob (tramvajemi, trolejbusy, autobusy, metrem)</a:t>
            </a:r>
          </a:p>
          <a:p>
            <a:pPr algn="just"/>
            <a:r>
              <a:rPr lang="cs-CZ" sz="2200" dirty="0"/>
              <a:t>slevu 75 % jízdného ve druhé vozové třídě osobního vlaku a rychlíku ve vnitrostátní přepravě a slevu 75 % v pravidelných vnitrostátních spojích autobusové dopravy.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303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960918"/>
          </a:xfrm>
        </p:spPr>
        <p:txBody>
          <a:bodyPr>
            <a:noAutofit/>
          </a:bodyPr>
          <a:lstStyle/>
          <a:p>
            <a:r>
              <a:rPr lang="cs-CZ" b="1" dirty="0"/>
              <a:t>Osoba, která je držitelem průkazu ZTP/P, má nárok na: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68052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cs-CZ" sz="3600" dirty="0"/>
              <a:t>vyhrazené místo k sezení ve veřejných dopravních prostředcích pro pravidelnou hromadnou dopravu osob, s výjimkou dopravních prostředků, v nichž je místo k sedění vázáno na zakoupení místenky</a:t>
            </a:r>
          </a:p>
          <a:p>
            <a:pPr algn="just"/>
            <a:r>
              <a:rPr lang="cs-CZ" sz="3600" dirty="0"/>
              <a:t>přednost při osobním projednávání své záležitosti, vyžaduje-li toto jednání delší čekání, zejména stání; za osobní projednávání záležitostí se nepovažuje nákup v obchodech ani obstarávání placených služeb ani ošetření a vyšetření ve zdravotnických zařízeních</a:t>
            </a:r>
          </a:p>
          <a:p>
            <a:pPr algn="just"/>
            <a:r>
              <a:rPr lang="cs-CZ" sz="3600" dirty="0"/>
              <a:t>bezplatnou dopravu pravidelnými spoji místní veřejné hromadné dopravy osob (tramvajemi, trolejbusy, autobusy, metrem)</a:t>
            </a:r>
          </a:p>
          <a:p>
            <a:pPr algn="just"/>
            <a:r>
              <a:rPr lang="cs-CZ" sz="3600" dirty="0"/>
              <a:t>slevu 75 % jízdného ve druhé vozové třídě osobního vlaku a rychlíku ve vnitrostátní přepravě a slevu 75 % v pravidelných vnitrostátních spojích autobusové dopravy</a:t>
            </a:r>
          </a:p>
          <a:p>
            <a:pPr algn="just"/>
            <a:r>
              <a:rPr lang="cs-CZ" sz="3600" dirty="0"/>
              <a:t>bezplatnou dopravu průvodce veřejnými hromadnými dopravními prostředky v pravidelné vnitrostátní osobní hromadné dopravě</a:t>
            </a:r>
          </a:p>
          <a:p>
            <a:pPr algn="just"/>
            <a:r>
              <a:rPr lang="cs-CZ" sz="3600" dirty="0"/>
              <a:t>bezplatnou dopravu vodícího psa, je-li úplně nebo prakticky nevidomá, pokud ji nedoprovází průvodce.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6166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7" y="332656"/>
            <a:ext cx="8336008" cy="668600"/>
          </a:xfrm>
        </p:spPr>
        <p:txBody>
          <a:bodyPr/>
          <a:lstStyle/>
          <a:p>
            <a:pPr algn="ctr">
              <a:defRPr/>
            </a:pPr>
            <a:r>
              <a:rPr lang="cs-CZ" b="1" dirty="0"/>
              <a:t>Příspěvek na mobilitu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243061" y="1484784"/>
            <a:ext cx="8640960" cy="4536504"/>
          </a:xfrm>
        </p:spPr>
        <p:txBody>
          <a:bodyPr>
            <a:normAutofit lnSpcReduction="10000"/>
          </a:bodyPr>
          <a:lstStyle/>
          <a:p>
            <a:pPr marL="342991" indent="-342991" algn="just">
              <a:defRPr/>
            </a:pPr>
            <a:r>
              <a:rPr lang="cs-CZ" sz="2000" dirty="0" smtClean="0">
                <a:cs typeface="Arial" pitchFamily="34" charset="0"/>
              </a:rPr>
              <a:t>Dávka určená osobám pravidelně se dopravujícím např. do zaměstnání, školského zařízení apod. v kalendářním měsíci.</a:t>
            </a:r>
            <a:endParaRPr lang="cs-CZ" sz="2000" dirty="0">
              <a:cs typeface="Arial" pitchFamily="34" charset="0"/>
            </a:endParaRPr>
          </a:p>
          <a:p>
            <a:pPr marL="342991" indent="-342991" algn="just">
              <a:defRPr/>
            </a:pPr>
            <a:r>
              <a:rPr lang="cs-CZ" sz="2000" dirty="0" smtClean="0">
                <a:cs typeface="Arial" pitchFamily="34" charset="0"/>
              </a:rPr>
              <a:t>Opakující </a:t>
            </a:r>
            <a:r>
              <a:rPr lang="cs-CZ" sz="2000" dirty="0">
                <a:cs typeface="Arial" pitchFamily="34" charset="0"/>
              </a:rPr>
              <a:t>se dávka pro osoby, které jsou držitelem průkazu ZTP nebo ZTP/P přiznaného po 1.1.2014 nebo která není schopna zvládat základní životní potřeby v oblasti mobility nebo </a:t>
            </a:r>
            <a:r>
              <a:rPr lang="cs-CZ" sz="2000" dirty="0" smtClean="0">
                <a:cs typeface="Arial" pitchFamily="34" charset="0"/>
              </a:rPr>
              <a:t>orientace.</a:t>
            </a:r>
            <a:endParaRPr lang="cs-CZ" sz="2000" dirty="0">
              <a:cs typeface="Arial" pitchFamily="34" charset="0"/>
            </a:endParaRPr>
          </a:p>
          <a:p>
            <a:pPr marL="342991" indent="-342991" algn="just">
              <a:defRPr/>
            </a:pPr>
            <a:r>
              <a:rPr lang="cs-CZ" sz="2000" dirty="0">
                <a:cs typeface="Arial" pitchFamily="34" charset="0"/>
              </a:rPr>
              <a:t>V</a:t>
            </a:r>
            <a:r>
              <a:rPr lang="cs-CZ" sz="2000" dirty="0" smtClean="0">
                <a:cs typeface="Arial" pitchFamily="34" charset="0"/>
              </a:rPr>
              <a:t>ěková </a:t>
            </a:r>
            <a:r>
              <a:rPr lang="cs-CZ" sz="2000" dirty="0">
                <a:cs typeface="Arial" pitchFamily="34" charset="0"/>
              </a:rPr>
              <a:t>podmínka: </a:t>
            </a:r>
            <a:r>
              <a:rPr lang="cs-CZ" sz="2000" dirty="0" smtClean="0">
                <a:cs typeface="Arial" pitchFamily="34" charset="0"/>
              </a:rPr>
              <a:t>náleží až od </a:t>
            </a:r>
            <a:r>
              <a:rPr lang="cs-CZ" sz="2000" dirty="0">
                <a:cs typeface="Arial" pitchFamily="34" charset="0"/>
              </a:rPr>
              <a:t>1 roku </a:t>
            </a:r>
            <a:r>
              <a:rPr lang="cs-CZ" sz="2000" dirty="0" smtClean="0">
                <a:cs typeface="Arial" pitchFamily="34" charset="0"/>
              </a:rPr>
              <a:t>věku. </a:t>
            </a:r>
            <a:endParaRPr lang="cs-CZ" sz="2000" dirty="0">
              <a:cs typeface="Arial" pitchFamily="34" charset="0"/>
            </a:endParaRPr>
          </a:p>
          <a:p>
            <a:pPr marL="342991" indent="-342991" algn="just">
              <a:defRPr/>
            </a:pPr>
            <a:r>
              <a:rPr lang="cs-CZ" sz="2000" dirty="0" smtClean="0">
                <a:cs typeface="Arial" pitchFamily="34" charset="0"/>
              </a:rPr>
              <a:t>Pouze v situacích hodných zvláštního zřetele lze vyplácet, pokud se daná osoba nalézá v některých </a:t>
            </a:r>
            <a:r>
              <a:rPr lang="cs-CZ" sz="2000" dirty="0">
                <a:cs typeface="Arial" pitchFamily="34" charset="0"/>
              </a:rPr>
              <a:t>pobytových sociálních služeb (domov pro osoby se ZP, domov pro seniory, domov se zvláštním režimem nebo ve zdravotnickém zařízení ústavní péče</a:t>
            </a:r>
            <a:r>
              <a:rPr lang="cs-CZ" sz="2000" dirty="0" smtClean="0">
                <a:cs typeface="Arial" pitchFamily="34" charset="0"/>
              </a:rPr>
              <a:t>), jinak nelze.</a:t>
            </a:r>
          </a:p>
          <a:p>
            <a:pPr marL="342991" indent="-342991" algn="just">
              <a:defRPr/>
            </a:pPr>
            <a:endParaRPr lang="cs-CZ" sz="2000" dirty="0">
              <a:cs typeface="Arial" pitchFamily="34" charset="0"/>
            </a:endParaRPr>
          </a:p>
          <a:p>
            <a:pPr marL="342991" indent="-342991" algn="just">
              <a:defRPr/>
            </a:pPr>
            <a:r>
              <a:rPr lang="cs-CZ" sz="2000" b="1" u="sng" dirty="0" smtClean="0">
                <a:cs typeface="Arial" pitchFamily="34" charset="0"/>
              </a:rPr>
              <a:t>Výše příspěvku na mobilitu: pro všechny stejná - 550</a:t>
            </a:r>
            <a:r>
              <a:rPr lang="cs-CZ" sz="2000" b="1" u="sng" dirty="0">
                <a:cs typeface="Arial" pitchFamily="34" charset="0"/>
              </a:rPr>
              <a:t>,- Kč/měsíc </a:t>
            </a:r>
            <a:r>
              <a:rPr lang="cs-CZ" sz="2000" dirty="0">
                <a:cs typeface="Arial" pitchFamily="34" charset="0"/>
              </a:rPr>
              <a:t>(vyplácí se zpětně, tedy do konce kalendářního měsíce následujícího po měsíci, za který náleží</a:t>
            </a:r>
            <a:r>
              <a:rPr lang="cs-CZ" sz="2000" dirty="0" smtClean="0">
                <a:cs typeface="Arial" pitchFamily="34" charset="0"/>
              </a:rPr>
              <a:t>).</a:t>
            </a:r>
            <a:endParaRPr lang="cs-CZ" sz="2000" dirty="0">
              <a:cs typeface="Arial" pitchFamily="34" charset="0"/>
            </a:endParaRPr>
          </a:p>
          <a:p>
            <a:pPr marL="342991" indent="-342991" algn="just">
              <a:defRPr/>
            </a:pPr>
            <a:endParaRPr lang="cs-CZ" sz="1650" dirty="0">
              <a:cs typeface="Arial" pitchFamily="34" charset="0"/>
            </a:endParaRPr>
          </a:p>
          <a:p>
            <a:pPr marL="205795" indent="-205795">
              <a:buFont typeface="Wingdings"/>
              <a:buChar char="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9776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351684" cy="604232"/>
          </a:xfrm>
        </p:spPr>
        <p:txBody>
          <a:bodyPr/>
          <a:lstStyle/>
          <a:p>
            <a:pPr algn="ctr">
              <a:defRPr/>
            </a:pPr>
            <a:r>
              <a:rPr lang="cs-CZ" b="1" dirty="0"/>
              <a:t>Příspěvek na zvláštní pomůcku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568952" cy="4536504"/>
          </a:xfrm>
        </p:spPr>
        <p:txBody>
          <a:bodyPr>
            <a:noAutofit/>
          </a:bodyPr>
          <a:lstStyle/>
          <a:p>
            <a:pPr marL="342991" indent="-342991" algn="just">
              <a:defRPr/>
            </a:pPr>
            <a:r>
              <a:rPr lang="cs-CZ" sz="2100" dirty="0" smtClean="0">
                <a:cs typeface="Arial" pitchFamily="34" charset="0"/>
              </a:rPr>
              <a:t>Nárok má osoba </a:t>
            </a:r>
            <a:r>
              <a:rPr lang="cs-CZ" sz="2100" dirty="0">
                <a:cs typeface="Arial" pitchFamily="34" charset="0"/>
              </a:rPr>
              <a:t>s těžkou vadou nosného/pohybového ústrojí, s těžkým zrakovým/sluchovým postižením, těžkou/hlubokou mentální retardací (vozidlo) </a:t>
            </a:r>
          </a:p>
          <a:p>
            <a:pPr marL="342991" indent="-342991" algn="just">
              <a:defRPr/>
            </a:pPr>
            <a:r>
              <a:rPr lang="cs-CZ" sz="2100" dirty="0">
                <a:cs typeface="Arial" pitchFamily="34" charset="0"/>
              </a:rPr>
              <a:t>Jednorázová </a:t>
            </a:r>
            <a:r>
              <a:rPr lang="cs-CZ" sz="2100" dirty="0" smtClean="0">
                <a:cs typeface="Arial" pitchFamily="34" charset="0"/>
              </a:rPr>
              <a:t>dávka sloužící k sebeobsluze, realizaci </a:t>
            </a:r>
            <a:r>
              <a:rPr lang="cs-CZ" sz="2100" dirty="0">
                <a:cs typeface="Arial" pitchFamily="34" charset="0"/>
              </a:rPr>
              <a:t>pracovního uplatnění, </a:t>
            </a:r>
            <a:r>
              <a:rPr lang="cs-CZ" sz="2100" dirty="0" smtClean="0">
                <a:cs typeface="Arial" pitchFamily="34" charset="0"/>
              </a:rPr>
              <a:t>přípravu </a:t>
            </a:r>
            <a:r>
              <a:rPr lang="cs-CZ" sz="2100" dirty="0">
                <a:cs typeface="Arial" pitchFamily="34" charset="0"/>
              </a:rPr>
              <a:t>na budoucí povolání, získávání informací, vzdělávání, styk s </a:t>
            </a:r>
            <a:r>
              <a:rPr lang="cs-CZ" sz="2100" dirty="0" smtClean="0">
                <a:cs typeface="Arial" pitchFamily="34" charset="0"/>
              </a:rPr>
              <a:t>okolím apod.</a:t>
            </a:r>
            <a:endParaRPr lang="cs-CZ" sz="2100" dirty="0">
              <a:cs typeface="Arial" pitchFamily="34" charset="0"/>
            </a:endParaRPr>
          </a:p>
          <a:p>
            <a:pPr marL="342991" indent="-342991" algn="just">
              <a:defRPr/>
            </a:pPr>
            <a:r>
              <a:rPr lang="cs-CZ" sz="2100" dirty="0" smtClean="0">
                <a:cs typeface="Arial" pitchFamily="34" charset="0"/>
              </a:rPr>
              <a:t>Pro některé zvláštní pomůcky jsou stanoveny různé </a:t>
            </a:r>
            <a:r>
              <a:rPr lang="cs-CZ" sz="2100" dirty="0">
                <a:cs typeface="Arial" pitchFamily="34" charset="0"/>
              </a:rPr>
              <a:t>věkové podmínky </a:t>
            </a:r>
            <a:r>
              <a:rPr lang="cs-CZ" sz="2100" dirty="0" smtClean="0">
                <a:cs typeface="Arial" pitchFamily="34" charset="0"/>
              </a:rPr>
              <a:t>(např. od </a:t>
            </a:r>
            <a:r>
              <a:rPr lang="cs-CZ" sz="2100" dirty="0">
                <a:cs typeface="Arial" pitchFamily="34" charset="0"/>
              </a:rPr>
              <a:t>3 let věku – motorové vozidlo, úprava bytu; od 15 let – vodicí pes; starší 1 roku – všechny ostatní pomůcky</a:t>
            </a:r>
            <a:r>
              <a:rPr lang="cs-CZ" sz="2100" dirty="0" smtClean="0">
                <a:cs typeface="Arial" pitchFamily="34" charset="0"/>
              </a:rPr>
              <a:t>).</a:t>
            </a:r>
            <a:endParaRPr lang="cs-CZ" sz="2100" dirty="0">
              <a:cs typeface="Arial" pitchFamily="34" charset="0"/>
            </a:endParaRPr>
          </a:p>
          <a:p>
            <a:pPr marL="342991" indent="-342991" algn="just">
              <a:defRPr/>
            </a:pPr>
            <a:r>
              <a:rPr lang="cs-CZ" sz="2100" dirty="0" smtClean="0">
                <a:cs typeface="Arial" pitchFamily="34" charset="0"/>
              </a:rPr>
              <a:t>Jednotlivé pomůcky jsou upraveny </a:t>
            </a:r>
            <a:r>
              <a:rPr lang="cs-CZ" sz="2100" dirty="0">
                <a:cs typeface="Arial" pitchFamily="34" charset="0"/>
              </a:rPr>
              <a:t>vyhláškou - </a:t>
            </a:r>
            <a:r>
              <a:rPr lang="cs-CZ" sz="2100" dirty="0"/>
              <a:t>příspěvek se poskytuje i na pomůcku, která ve vyhlášce uvedena není, a to za podmínky, že </a:t>
            </a:r>
            <a:r>
              <a:rPr lang="cs-CZ" sz="2100" dirty="0" smtClean="0"/>
              <a:t>ji </a:t>
            </a:r>
            <a:r>
              <a:rPr lang="cs-CZ" sz="2100" dirty="0"/>
              <a:t>krajská pobočka </a:t>
            </a:r>
            <a:r>
              <a:rPr lang="cs-CZ" sz="2100" dirty="0" smtClean="0"/>
              <a:t>úřadu práce </a:t>
            </a:r>
            <a:r>
              <a:rPr lang="cs-CZ" sz="2100" dirty="0"/>
              <a:t>považuje za srovnatelnou s některou z pomůcek, která ve vyhlášce uvedena je.</a:t>
            </a:r>
            <a:endParaRPr lang="cs-CZ" sz="2100" dirty="0">
              <a:cs typeface="Arial" pitchFamily="34" charset="0"/>
            </a:endParaRPr>
          </a:p>
          <a:p>
            <a:pPr marL="0" indent="0">
              <a:buNone/>
              <a:defRPr/>
            </a:pPr>
            <a:endParaRPr lang="cs-CZ" sz="2100" dirty="0"/>
          </a:p>
        </p:txBody>
      </p:sp>
    </p:spTree>
    <p:extLst>
      <p:ext uri="{BB962C8B-B14F-4D97-AF65-F5344CB8AC3E}">
        <p14:creationId xmlns:p14="http://schemas.microsoft.com/office/powerpoint/2010/main" val="3945255841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39</TotalTime>
  <Words>678</Words>
  <Application>Microsoft Office PowerPoint</Application>
  <PresentationFormat>Předvádění na obrazovce (4:3)</PresentationFormat>
  <Paragraphs>54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Hind Bold</vt:lpstr>
      <vt:lpstr>Hind Regular</vt:lpstr>
      <vt:lpstr>Wingdings</vt:lpstr>
      <vt:lpstr>Prezentace01</vt:lpstr>
      <vt:lpstr>8. Dávky pro osoby se zdravotním postižením</vt:lpstr>
      <vt:lpstr>Struktura prezentace:</vt:lpstr>
      <vt:lpstr>Dávky pro osoby se zdravotním postižením</vt:lpstr>
      <vt:lpstr>Průkaz osoby se zdravotním postižením  (průkaz OZP)</vt:lpstr>
      <vt:lpstr>Osoba, která je držitelem průkazu TP, má nárok na:</vt:lpstr>
      <vt:lpstr>Osoba, která je držitelem průkazu ZTP, má nárok na:</vt:lpstr>
      <vt:lpstr>Osoba, která je držitelem průkazu ZTP/P, má nárok na:</vt:lpstr>
      <vt:lpstr>Příspěvek na mobilitu</vt:lpstr>
      <vt:lpstr>Příspěvek na zvláštní pomůcku</vt:lpstr>
      <vt:lpstr>Výše příspěvku na zvláštní pomůcku</vt:lpstr>
      <vt:lpstr>Zdroj: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Dana</cp:lastModifiedBy>
  <cp:revision>9</cp:revision>
  <dcterms:created xsi:type="dcterms:W3CDTF">2019-01-27T17:04:57Z</dcterms:created>
  <dcterms:modified xsi:type="dcterms:W3CDTF">2019-12-21T19:37:06Z</dcterms:modified>
</cp:coreProperties>
</file>