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handoutMasterIdLst>
    <p:handoutMasterId r:id="rId24"/>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autoAdjust="0"/>
    <p:restoredTop sz="94322" autoAdjust="0"/>
  </p:normalViewPr>
  <p:slideViewPr>
    <p:cSldViewPr>
      <p:cViewPr varScale="1">
        <p:scale>
          <a:sx n="83" d="100"/>
          <a:sy n="83" d="100"/>
        </p:scale>
        <p:origin x="1848"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0562CE-08A7-4FCB-814C-9F479BBD9696}" type="doc">
      <dgm:prSet loTypeId="urn:microsoft.com/office/officeart/2005/8/layout/hList6" loCatId="list" qsTypeId="urn:microsoft.com/office/officeart/2005/8/quickstyle/3d4" qsCatId="3D" csTypeId="urn:microsoft.com/office/officeart/2005/8/colors/accent6_3" csCatId="accent6" phldr="1"/>
      <dgm:spPr/>
      <dgm:t>
        <a:bodyPr/>
        <a:lstStyle/>
        <a:p>
          <a:endParaRPr lang="cs-CZ"/>
        </a:p>
      </dgm:t>
    </dgm:pt>
    <dgm:pt modelId="{8C608509-9AC4-484B-AEAF-E78B3AD4B165}">
      <dgm:prSet custT="1"/>
      <dgm:spPr/>
      <dgm:t>
        <a:bodyPr/>
        <a:lstStyle/>
        <a:p>
          <a:pPr rtl="0"/>
          <a:r>
            <a:rPr lang="cs-CZ" sz="1800" dirty="0" smtClean="0">
              <a:solidFill>
                <a:schemeClr val="tx1"/>
              </a:solidFill>
              <a:latin typeface="Hind Regular"/>
            </a:rPr>
            <a:t>Testované dávky SSP= </a:t>
          </a:r>
          <a:r>
            <a:rPr lang="cs-CZ" sz="1800" b="1" dirty="0" smtClean="0">
              <a:solidFill>
                <a:schemeClr val="tx1"/>
              </a:solidFill>
              <a:latin typeface="Hind Regular"/>
            </a:rPr>
            <a:t>dávky, u kterých se zjišťuje příjem za rozhodné období </a:t>
          </a:r>
          <a:endParaRPr lang="cs-CZ" sz="1800" b="1" dirty="0">
            <a:solidFill>
              <a:schemeClr val="tx1"/>
            </a:solidFill>
            <a:latin typeface="Hind Regular"/>
          </a:endParaRPr>
        </a:p>
      </dgm:t>
    </dgm:pt>
    <dgm:pt modelId="{EA1EACD9-2D77-4460-B58D-357CD5574747}" type="parTrans" cxnId="{A534EFE4-0826-4D42-BA65-EAF1308DC085}">
      <dgm:prSet/>
      <dgm:spPr/>
      <dgm:t>
        <a:bodyPr/>
        <a:lstStyle/>
        <a:p>
          <a:endParaRPr lang="cs-CZ">
            <a:latin typeface="Hind Regular"/>
          </a:endParaRPr>
        </a:p>
      </dgm:t>
    </dgm:pt>
    <dgm:pt modelId="{698409E3-24D4-4B7E-8FA9-B63CC924EAE8}" type="sibTrans" cxnId="{A534EFE4-0826-4D42-BA65-EAF1308DC085}">
      <dgm:prSet/>
      <dgm:spPr/>
      <dgm:t>
        <a:bodyPr/>
        <a:lstStyle/>
        <a:p>
          <a:endParaRPr lang="cs-CZ">
            <a:latin typeface="Hind Regular"/>
          </a:endParaRPr>
        </a:p>
      </dgm:t>
    </dgm:pt>
    <dgm:pt modelId="{D1A332B5-4CBF-4020-8A9A-88502ECCBC50}">
      <dgm:prSet custT="1"/>
      <dgm:spPr/>
      <dgm:t>
        <a:bodyPr/>
        <a:lstStyle/>
        <a:p>
          <a:pPr rtl="0"/>
          <a:r>
            <a:rPr lang="cs-CZ" sz="1800" b="1" dirty="0" smtClean="0">
              <a:solidFill>
                <a:schemeClr val="tx1"/>
              </a:solidFill>
              <a:latin typeface="Hind Regular"/>
            </a:rPr>
            <a:t>Porodné </a:t>
          </a:r>
          <a:endParaRPr lang="cs-CZ" sz="1800" b="1" dirty="0">
            <a:solidFill>
              <a:schemeClr val="tx1"/>
            </a:solidFill>
            <a:latin typeface="Hind Regular"/>
          </a:endParaRPr>
        </a:p>
      </dgm:t>
    </dgm:pt>
    <dgm:pt modelId="{DEF11EFE-7E8A-461C-BECF-7E7AE552872B}" type="parTrans" cxnId="{2318B789-5190-4A05-998F-C897545F36BF}">
      <dgm:prSet/>
      <dgm:spPr/>
      <dgm:t>
        <a:bodyPr/>
        <a:lstStyle/>
        <a:p>
          <a:endParaRPr lang="cs-CZ">
            <a:latin typeface="Hind Regular"/>
          </a:endParaRPr>
        </a:p>
      </dgm:t>
    </dgm:pt>
    <dgm:pt modelId="{4ACDD0A5-6939-4E9E-950C-8BECDD5969F7}" type="sibTrans" cxnId="{2318B789-5190-4A05-998F-C897545F36BF}">
      <dgm:prSet/>
      <dgm:spPr/>
      <dgm:t>
        <a:bodyPr/>
        <a:lstStyle/>
        <a:p>
          <a:endParaRPr lang="cs-CZ">
            <a:latin typeface="Hind Regular"/>
          </a:endParaRPr>
        </a:p>
      </dgm:t>
    </dgm:pt>
    <dgm:pt modelId="{D22E9E81-D594-4BFB-9280-9B3EE1144A45}">
      <dgm:prSet custT="1"/>
      <dgm:spPr/>
      <dgm:t>
        <a:bodyPr/>
        <a:lstStyle/>
        <a:p>
          <a:pPr rtl="0"/>
          <a:r>
            <a:rPr lang="cs-CZ" sz="1800" b="1" dirty="0" smtClean="0">
              <a:solidFill>
                <a:schemeClr val="tx1"/>
              </a:solidFill>
              <a:latin typeface="Hind Regular"/>
            </a:rPr>
            <a:t>Přídavek na dítě</a:t>
          </a:r>
          <a:endParaRPr lang="cs-CZ" sz="1800" b="1" dirty="0">
            <a:solidFill>
              <a:schemeClr val="tx1"/>
            </a:solidFill>
            <a:latin typeface="Hind Regular"/>
          </a:endParaRPr>
        </a:p>
      </dgm:t>
    </dgm:pt>
    <dgm:pt modelId="{1B2C5B3E-6324-4AA6-B6A0-125B6617BF1C}" type="parTrans" cxnId="{58AF219D-013F-4A3F-84A0-668FA4C60A63}">
      <dgm:prSet/>
      <dgm:spPr/>
      <dgm:t>
        <a:bodyPr/>
        <a:lstStyle/>
        <a:p>
          <a:endParaRPr lang="cs-CZ">
            <a:latin typeface="Hind Regular"/>
          </a:endParaRPr>
        </a:p>
      </dgm:t>
    </dgm:pt>
    <dgm:pt modelId="{C522B3ED-F5F4-4A8D-B784-17CE0B739388}" type="sibTrans" cxnId="{58AF219D-013F-4A3F-84A0-668FA4C60A63}">
      <dgm:prSet/>
      <dgm:spPr/>
      <dgm:t>
        <a:bodyPr/>
        <a:lstStyle/>
        <a:p>
          <a:endParaRPr lang="cs-CZ">
            <a:latin typeface="Hind Regular"/>
          </a:endParaRPr>
        </a:p>
      </dgm:t>
    </dgm:pt>
    <dgm:pt modelId="{BDA2F8B7-CBB4-4EB5-BD25-31AB29E8489F}">
      <dgm:prSet custT="1"/>
      <dgm:spPr/>
      <dgm:t>
        <a:bodyPr/>
        <a:lstStyle/>
        <a:p>
          <a:pPr rtl="0"/>
          <a:r>
            <a:rPr lang="cs-CZ" sz="1800" b="1" dirty="0" smtClean="0">
              <a:solidFill>
                <a:schemeClr val="tx1"/>
              </a:solidFill>
              <a:latin typeface="Hind Regular"/>
            </a:rPr>
            <a:t>Příspěvek na bydlení</a:t>
          </a:r>
          <a:endParaRPr lang="cs-CZ" sz="1800" b="1" dirty="0">
            <a:solidFill>
              <a:schemeClr val="tx1"/>
            </a:solidFill>
            <a:latin typeface="Hind Regular"/>
          </a:endParaRPr>
        </a:p>
      </dgm:t>
    </dgm:pt>
    <dgm:pt modelId="{B7737C5C-EEB8-40DA-8852-BBAEA60E1A3A}" type="parTrans" cxnId="{2AADB3E5-7AE1-4F8E-9BDD-EA3670637E04}">
      <dgm:prSet/>
      <dgm:spPr/>
      <dgm:t>
        <a:bodyPr/>
        <a:lstStyle/>
        <a:p>
          <a:endParaRPr lang="cs-CZ">
            <a:latin typeface="Hind Regular"/>
          </a:endParaRPr>
        </a:p>
      </dgm:t>
    </dgm:pt>
    <dgm:pt modelId="{15031978-6DDD-4F90-B268-C743F42D9F0F}" type="sibTrans" cxnId="{2AADB3E5-7AE1-4F8E-9BDD-EA3670637E04}">
      <dgm:prSet/>
      <dgm:spPr/>
      <dgm:t>
        <a:bodyPr/>
        <a:lstStyle/>
        <a:p>
          <a:endParaRPr lang="cs-CZ">
            <a:latin typeface="Hind Regular"/>
          </a:endParaRPr>
        </a:p>
      </dgm:t>
    </dgm:pt>
    <dgm:pt modelId="{C1876DAD-1FB9-414F-BC30-6035665764BE}" type="pres">
      <dgm:prSet presAssocID="{E80562CE-08A7-4FCB-814C-9F479BBD9696}" presName="Name0" presStyleCnt="0">
        <dgm:presLayoutVars>
          <dgm:dir/>
          <dgm:resizeHandles val="exact"/>
        </dgm:presLayoutVars>
      </dgm:prSet>
      <dgm:spPr/>
      <dgm:t>
        <a:bodyPr/>
        <a:lstStyle/>
        <a:p>
          <a:endParaRPr lang="cs-CZ"/>
        </a:p>
      </dgm:t>
    </dgm:pt>
    <dgm:pt modelId="{88ADBF9E-1E51-4779-AF85-4B33906DD8A8}" type="pres">
      <dgm:prSet presAssocID="{8C608509-9AC4-484B-AEAF-E78B3AD4B165}" presName="node" presStyleLbl="node1" presStyleIdx="0" presStyleCnt="4" custScaleX="152410">
        <dgm:presLayoutVars>
          <dgm:bulletEnabled val="1"/>
        </dgm:presLayoutVars>
      </dgm:prSet>
      <dgm:spPr/>
      <dgm:t>
        <a:bodyPr/>
        <a:lstStyle/>
        <a:p>
          <a:endParaRPr lang="cs-CZ"/>
        </a:p>
      </dgm:t>
    </dgm:pt>
    <dgm:pt modelId="{0721B0F4-7336-41BD-BD31-6B840A8BE232}" type="pres">
      <dgm:prSet presAssocID="{698409E3-24D4-4B7E-8FA9-B63CC924EAE8}" presName="sibTrans" presStyleCnt="0"/>
      <dgm:spPr/>
      <dgm:t>
        <a:bodyPr/>
        <a:lstStyle/>
        <a:p>
          <a:endParaRPr lang="cs-CZ"/>
        </a:p>
      </dgm:t>
    </dgm:pt>
    <dgm:pt modelId="{38A13F43-86E3-4CA5-B9EA-66D0BE562822}" type="pres">
      <dgm:prSet presAssocID="{D1A332B5-4CBF-4020-8A9A-88502ECCBC50}" presName="node" presStyleLbl="node1" presStyleIdx="1" presStyleCnt="4">
        <dgm:presLayoutVars>
          <dgm:bulletEnabled val="1"/>
        </dgm:presLayoutVars>
      </dgm:prSet>
      <dgm:spPr/>
      <dgm:t>
        <a:bodyPr/>
        <a:lstStyle/>
        <a:p>
          <a:endParaRPr lang="cs-CZ"/>
        </a:p>
      </dgm:t>
    </dgm:pt>
    <dgm:pt modelId="{D538E8D7-71B4-4190-8321-C116EC810EA4}" type="pres">
      <dgm:prSet presAssocID="{4ACDD0A5-6939-4E9E-950C-8BECDD5969F7}" presName="sibTrans" presStyleCnt="0"/>
      <dgm:spPr/>
      <dgm:t>
        <a:bodyPr/>
        <a:lstStyle/>
        <a:p>
          <a:endParaRPr lang="cs-CZ"/>
        </a:p>
      </dgm:t>
    </dgm:pt>
    <dgm:pt modelId="{CC9E5D6F-1DC0-4B13-8F38-432C728F884E}" type="pres">
      <dgm:prSet presAssocID="{D22E9E81-D594-4BFB-9280-9B3EE1144A45}" presName="node" presStyleLbl="node1" presStyleIdx="2" presStyleCnt="4">
        <dgm:presLayoutVars>
          <dgm:bulletEnabled val="1"/>
        </dgm:presLayoutVars>
      </dgm:prSet>
      <dgm:spPr/>
      <dgm:t>
        <a:bodyPr/>
        <a:lstStyle/>
        <a:p>
          <a:endParaRPr lang="cs-CZ"/>
        </a:p>
      </dgm:t>
    </dgm:pt>
    <dgm:pt modelId="{FDDF6910-5C75-4866-B01D-BF9A1724EEB6}" type="pres">
      <dgm:prSet presAssocID="{C522B3ED-F5F4-4A8D-B784-17CE0B739388}" presName="sibTrans" presStyleCnt="0"/>
      <dgm:spPr/>
      <dgm:t>
        <a:bodyPr/>
        <a:lstStyle/>
        <a:p>
          <a:endParaRPr lang="cs-CZ"/>
        </a:p>
      </dgm:t>
    </dgm:pt>
    <dgm:pt modelId="{FB02F16B-F816-40FD-B778-057BB59F6771}" type="pres">
      <dgm:prSet presAssocID="{BDA2F8B7-CBB4-4EB5-BD25-31AB29E8489F}" presName="node" presStyleLbl="node1" presStyleIdx="3" presStyleCnt="4">
        <dgm:presLayoutVars>
          <dgm:bulletEnabled val="1"/>
        </dgm:presLayoutVars>
      </dgm:prSet>
      <dgm:spPr/>
      <dgm:t>
        <a:bodyPr/>
        <a:lstStyle/>
        <a:p>
          <a:endParaRPr lang="cs-CZ"/>
        </a:p>
      </dgm:t>
    </dgm:pt>
  </dgm:ptLst>
  <dgm:cxnLst>
    <dgm:cxn modelId="{2318B789-5190-4A05-998F-C897545F36BF}" srcId="{E80562CE-08A7-4FCB-814C-9F479BBD9696}" destId="{D1A332B5-4CBF-4020-8A9A-88502ECCBC50}" srcOrd="1" destOrd="0" parTransId="{DEF11EFE-7E8A-461C-BECF-7E7AE552872B}" sibTransId="{4ACDD0A5-6939-4E9E-950C-8BECDD5969F7}"/>
    <dgm:cxn modelId="{2AADB3E5-7AE1-4F8E-9BDD-EA3670637E04}" srcId="{E80562CE-08A7-4FCB-814C-9F479BBD9696}" destId="{BDA2F8B7-CBB4-4EB5-BD25-31AB29E8489F}" srcOrd="3" destOrd="0" parTransId="{B7737C5C-EEB8-40DA-8852-BBAEA60E1A3A}" sibTransId="{15031978-6DDD-4F90-B268-C743F42D9F0F}"/>
    <dgm:cxn modelId="{A534EFE4-0826-4D42-BA65-EAF1308DC085}" srcId="{E80562CE-08A7-4FCB-814C-9F479BBD9696}" destId="{8C608509-9AC4-484B-AEAF-E78B3AD4B165}" srcOrd="0" destOrd="0" parTransId="{EA1EACD9-2D77-4460-B58D-357CD5574747}" sibTransId="{698409E3-24D4-4B7E-8FA9-B63CC924EAE8}"/>
    <dgm:cxn modelId="{58AF219D-013F-4A3F-84A0-668FA4C60A63}" srcId="{E80562CE-08A7-4FCB-814C-9F479BBD9696}" destId="{D22E9E81-D594-4BFB-9280-9B3EE1144A45}" srcOrd="2" destOrd="0" parTransId="{1B2C5B3E-6324-4AA6-B6A0-125B6617BF1C}" sibTransId="{C522B3ED-F5F4-4A8D-B784-17CE0B739388}"/>
    <dgm:cxn modelId="{0ED2610A-D648-48F8-9365-BE3389CEA52A}" type="presOf" srcId="{8C608509-9AC4-484B-AEAF-E78B3AD4B165}" destId="{88ADBF9E-1E51-4779-AF85-4B33906DD8A8}" srcOrd="0" destOrd="0" presId="urn:microsoft.com/office/officeart/2005/8/layout/hList6"/>
    <dgm:cxn modelId="{A4B504B1-AE16-4DFE-BB7C-72C5BC581890}" type="presOf" srcId="{BDA2F8B7-CBB4-4EB5-BD25-31AB29E8489F}" destId="{FB02F16B-F816-40FD-B778-057BB59F6771}" srcOrd="0" destOrd="0" presId="urn:microsoft.com/office/officeart/2005/8/layout/hList6"/>
    <dgm:cxn modelId="{4C282606-7FCC-414F-B48D-D392002E06E4}" type="presOf" srcId="{D22E9E81-D594-4BFB-9280-9B3EE1144A45}" destId="{CC9E5D6F-1DC0-4B13-8F38-432C728F884E}" srcOrd="0" destOrd="0" presId="urn:microsoft.com/office/officeart/2005/8/layout/hList6"/>
    <dgm:cxn modelId="{035D1D27-65F9-4026-8B49-A4EEE0386918}" type="presOf" srcId="{D1A332B5-4CBF-4020-8A9A-88502ECCBC50}" destId="{38A13F43-86E3-4CA5-B9EA-66D0BE562822}" srcOrd="0" destOrd="0" presId="urn:microsoft.com/office/officeart/2005/8/layout/hList6"/>
    <dgm:cxn modelId="{0374B5B0-1348-405F-AF40-490860865011}" type="presOf" srcId="{E80562CE-08A7-4FCB-814C-9F479BBD9696}" destId="{C1876DAD-1FB9-414F-BC30-6035665764BE}" srcOrd="0" destOrd="0" presId="urn:microsoft.com/office/officeart/2005/8/layout/hList6"/>
    <dgm:cxn modelId="{DEDFBED5-8C2B-4B7A-938D-303BCF4351C0}" type="presParOf" srcId="{C1876DAD-1FB9-414F-BC30-6035665764BE}" destId="{88ADBF9E-1E51-4779-AF85-4B33906DD8A8}" srcOrd="0" destOrd="0" presId="urn:microsoft.com/office/officeart/2005/8/layout/hList6"/>
    <dgm:cxn modelId="{6FDAB033-D1CC-48E8-A274-5F6D37F8F8BA}" type="presParOf" srcId="{C1876DAD-1FB9-414F-BC30-6035665764BE}" destId="{0721B0F4-7336-41BD-BD31-6B840A8BE232}" srcOrd="1" destOrd="0" presId="urn:microsoft.com/office/officeart/2005/8/layout/hList6"/>
    <dgm:cxn modelId="{4199EB2D-D754-46E9-913C-C7B6CFE11590}" type="presParOf" srcId="{C1876DAD-1FB9-414F-BC30-6035665764BE}" destId="{38A13F43-86E3-4CA5-B9EA-66D0BE562822}" srcOrd="2" destOrd="0" presId="urn:microsoft.com/office/officeart/2005/8/layout/hList6"/>
    <dgm:cxn modelId="{738B4459-EFA7-48A3-91F1-1A7A1AC20009}" type="presParOf" srcId="{C1876DAD-1FB9-414F-BC30-6035665764BE}" destId="{D538E8D7-71B4-4190-8321-C116EC810EA4}" srcOrd="3" destOrd="0" presId="urn:microsoft.com/office/officeart/2005/8/layout/hList6"/>
    <dgm:cxn modelId="{E6A64FCE-AF90-457E-B313-C0D3403662E2}" type="presParOf" srcId="{C1876DAD-1FB9-414F-BC30-6035665764BE}" destId="{CC9E5D6F-1DC0-4B13-8F38-432C728F884E}" srcOrd="4" destOrd="0" presId="urn:microsoft.com/office/officeart/2005/8/layout/hList6"/>
    <dgm:cxn modelId="{531EA217-3CF0-42F0-A974-01EA045340AE}" type="presParOf" srcId="{C1876DAD-1FB9-414F-BC30-6035665764BE}" destId="{FDDF6910-5C75-4866-B01D-BF9A1724EEB6}" srcOrd="5" destOrd="0" presId="urn:microsoft.com/office/officeart/2005/8/layout/hList6"/>
    <dgm:cxn modelId="{DBBBBB3D-1A77-4FF1-BB0E-1D0BD223AA82}" type="presParOf" srcId="{C1876DAD-1FB9-414F-BC30-6035665764BE}" destId="{FB02F16B-F816-40FD-B778-057BB59F6771}"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0562CE-08A7-4FCB-814C-9F479BBD9696}" type="doc">
      <dgm:prSet loTypeId="urn:microsoft.com/office/officeart/2005/8/layout/hList6" loCatId="list" qsTypeId="urn:microsoft.com/office/officeart/2005/8/quickstyle/3d4" qsCatId="3D" csTypeId="urn:microsoft.com/office/officeart/2005/8/colors/accent0_1" csCatId="mainScheme" phldr="1"/>
      <dgm:spPr/>
      <dgm:t>
        <a:bodyPr/>
        <a:lstStyle/>
        <a:p>
          <a:endParaRPr lang="cs-CZ"/>
        </a:p>
      </dgm:t>
    </dgm:pt>
    <dgm:pt modelId="{8C608509-9AC4-484B-AEAF-E78B3AD4B165}">
      <dgm:prSet custT="1"/>
      <dgm:spPr>
        <a:solidFill>
          <a:srgbClr val="FFCC00"/>
        </a:solidFill>
      </dgm:spPr>
      <dgm:t>
        <a:bodyPr/>
        <a:lstStyle/>
        <a:p>
          <a:pPr algn="just" rtl="0"/>
          <a:r>
            <a:rPr lang="cs-CZ" sz="1800" dirty="0" smtClean="0">
              <a:latin typeface="Hind Regular"/>
            </a:rPr>
            <a:t>Netestované dávky SSP= </a:t>
          </a:r>
          <a:r>
            <a:rPr lang="cs-CZ" sz="1800" b="1" dirty="0" smtClean="0">
              <a:latin typeface="Hind Regular"/>
            </a:rPr>
            <a:t>dávky, u kterých se nezjišťuje příjem za rozhodné období </a:t>
          </a:r>
          <a:endParaRPr lang="cs-CZ" sz="1800" b="1" dirty="0">
            <a:latin typeface="Hind Regular"/>
          </a:endParaRPr>
        </a:p>
      </dgm:t>
    </dgm:pt>
    <dgm:pt modelId="{EA1EACD9-2D77-4460-B58D-357CD5574747}" type="parTrans" cxnId="{A534EFE4-0826-4D42-BA65-EAF1308DC085}">
      <dgm:prSet/>
      <dgm:spPr/>
      <dgm:t>
        <a:bodyPr/>
        <a:lstStyle/>
        <a:p>
          <a:endParaRPr lang="cs-CZ">
            <a:latin typeface="Hind Regular"/>
          </a:endParaRPr>
        </a:p>
      </dgm:t>
    </dgm:pt>
    <dgm:pt modelId="{698409E3-24D4-4B7E-8FA9-B63CC924EAE8}" type="sibTrans" cxnId="{A534EFE4-0826-4D42-BA65-EAF1308DC085}">
      <dgm:prSet/>
      <dgm:spPr/>
      <dgm:t>
        <a:bodyPr/>
        <a:lstStyle/>
        <a:p>
          <a:endParaRPr lang="cs-CZ">
            <a:latin typeface="Hind Regular"/>
          </a:endParaRPr>
        </a:p>
      </dgm:t>
    </dgm:pt>
    <dgm:pt modelId="{D22E9E81-D594-4BFB-9280-9B3EE1144A45}">
      <dgm:prSet custT="1"/>
      <dgm:spPr>
        <a:solidFill>
          <a:srgbClr val="FFF0AF"/>
        </a:solidFill>
      </dgm:spPr>
      <dgm:t>
        <a:bodyPr/>
        <a:lstStyle/>
        <a:p>
          <a:pPr rtl="0"/>
          <a:r>
            <a:rPr lang="cs-CZ" sz="1800" b="1" dirty="0" smtClean="0">
              <a:latin typeface="Hind Regular"/>
            </a:rPr>
            <a:t>Pohřebné</a:t>
          </a:r>
          <a:endParaRPr lang="cs-CZ" sz="1800" b="1" dirty="0">
            <a:latin typeface="Hind Regular"/>
          </a:endParaRPr>
        </a:p>
      </dgm:t>
    </dgm:pt>
    <dgm:pt modelId="{C522B3ED-F5F4-4A8D-B784-17CE0B739388}" type="sibTrans" cxnId="{58AF219D-013F-4A3F-84A0-668FA4C60A63}">
      <dgm:prSet/>
      <dgm:spPr/>
      <dgm:t>
        <a:bodyPr/>
        <a:lstStyle/>
        <a:p>
          <a:endParaRPr lang="cs-CZ">
            <a:latin typeface="Hind Regular"/>
          </a:endParaRPr>
        </a:p>
      </dgm:t>
    </dgm:pt>
    <dgm:pt modelId="{1B2C5B3E-6324-4AA6-B6A0-125B6617BF1C}" type="parTrans" cxnId="{58AF219D-013F-4A3F-84A0-668FA4C60A63}">
      <dgm:prSet/>
      <dgm:spPr/>
      <dgm:t>
        <a:bodyPr/>
        <a:lstStyle/>
        <a:p>
          <a:endParaRPr lang="cs-CZ">
            <a:latin typeface="Hind Regular"/>
          </a:endParaRPr>
        </a:p>
      </dgm:t>
    </dgm:pt>
    <dgm:pt modelId="{D1A332B5-4CBF-4020-8A9A-88502ECCBC50}">
      <dgm:prSet custT="1"/>
      <dgm:spPr>
        <a:solidFill>
          <a:srgbClr val="FFEA93"/>
        </a:solidFill>
      </dgm:spPr>
      <dgm:t>
        <a:bodyPr/>
        <a:lstStyle/>
        <a:p>
          <a:pPr rtl="0"/>
          <a:r>
            <a:rPr lang="cs-CZ" sz="1800" b="1" dirty="0" smtClean="0">
              <a:latin typeface="Hind Regular"/>
            </a:rPr>
            <a:t>Rodičovský příspěvek</a:t>
          </a:r>
          <a:endParaRPr lang="cs-CZ" sz="1800" b="1" dirty="0">
            <a:latin typeface="Hind Regular"/>
          </a:endParaRPr>
        </a:p>
      </dgm:t>
    </dgm:pt>
    <dgm:pt modelId="{4ACDD0A5-6939-4E9E-950C-8BECDD5969F7}" type="sibTrans" cxnId="{2318B789-5190-4A05-998F-C897545F36BF}">
      <dgm:prSet/>
      <dgm:spPr/>
      <dgm:t>
        <a:bodyPr/>
        <a:lstStyle/>
        <a:p>
          <a:endParaRPr lang="cs-CZ">
            <a:latin typeface="Hind Regular"/>
          </a:endParaRPr>
        </a:p>
      </dgm:t>
    </dgm:pt>
    <dgm:pt modelId="{DEF11EFE-7E8A-461C-BECF-7E7AE552872B}" type="parTrans" cxnId="{2318B789-5190-4A05-998F-C897545F36BF}">
      <dgm:prSet/>
      <dgm:spPr/>
      <dgm:t>
        <a:bodyPr/>
        <a:lstStyle/>
        <a:p>
          <a:endParaRPr lang="cs-CZ">
            <a:latin typeface="Hind Regular"/>
          </a:endParaRPr>
        </a:p>
      </dgm:t>
    </dgm:pt>
    <dgm:pt modelId="{C1876DAD-1FB9-414F-BC30-6035665764BE}" type="pres">
      <dgm:prSet presAssocID="{E80562CE-08A7-4FCB-814C-9F479BBD9696}" presName="Name0" presStyleCnt="0">
        <dgm:presLayoutVars>
          <dgm:dir/>
          <dgm:resizeHandles val="exact"/>
        </dgm:presLayoutVars>
      </dgm:prSet>
      <dgm:spPr/>
      <dgm:t>
        <a:bodyPr/>
        <a:lstStyle/>
        <a:p>
          <a:endParaRPr lang="cs-CZ"/>
        </a:p>
      </dgm:t>
    </dgm:pt>
    <dgm:pt modelId="{88ADBF9E-1E51-4779-AF85-4B33906DD8A8}" type="pres">
      <dgm:prSet presAssocID="{8C608509-9AC4-484B-AEAF-E78B3AD4B165}" presName="node" presStyleLbl="node1" presStyleIdx="0" presStyleCnt="3">
        <dgm:presLayoutVars>
          <dgm:bulletEnabled val="1"/>
        </dgm:presLayoutVars>
      </dgm:prSet>
      <dgm:spPr/>
      <dgm:t>
        <a:bodyPr/>
        <a:lstStyle/>
        <a:p>
          <a:endParaRPr lang="cs-CZ"/>
        </a:p>
      </dgm:t>
    </dgm:pt>
    <dgm:pt modelId="{0721B0F4-7336-41BD-BD31-6B840A8BE232}" type="pres">
      <dgm:prSet presAssocID="{698409E3-24D4-4B7E-8FA9-B63CC924EAE8}" presName="sibTrans" presStyleCnt="0"/>
      <dgm:spPr/>
    </dgm:pt>
    <dgm:pt modelId="{38A13F43-86E3-4CA5-B9EA-66D0BE562822}" type="pres">
      <dgm:prSet presAssocID="{D1A332B5-4CBF-4020-8A9A-88502ECCBC50}" presName="node" presStyleLbl="node1" presStyleIdx="1" presStyleCnt="3">
        <dgm:presLayoutVars>
          <dgm:bulletEnabled val="1"/>
        </dgm:presLayoutVars>
      </dgm:prSet>
      <dgm:spPr/>
      <dgm:t>
        <a:bodyPr/>
        <a:lstStyle/>
        <a:p>
          <a:endParaRPr lang="cs-CZ"/>
        </a:p>
      </dgm:t>
    </dgm:pt>
    <dgm:pt modelId="{D538E8D7-71B4-4190-8321-C116EC810EA4}" type="pres">
      <dgm:prSet presAssocID="{4ACDD0A5-6939-4E9E-950C-8BECDD5969F7}" presName="sibTrans" presStyleCnt="0"/>
      <dgm:spPr/>
    </dgm:pt>
    <dgm:pt modelId="{CC9E5D6F-1DC0-4B13-8F38-432C728F884E}" type="pres">
      <dgm:prSet presAssocID="{D22E9E81-D594-4BFB-9280-9B3EE1144A45}" presName="node" presStyleLbl="node1" presStyleIdx="2" presStyleCnt="3">
        <dgm:presLayoutVars>
          <dgm:bulletEnabled val="1"/>
        </dgm:presLayoutVars>
      </dgm:prSet>
      <dgm:spPr/>
      <dgm:t>
        <a:bodyPr/>
        <a:lstStyle/>
        <a:p>
          <a:endParaRPr lang="cs-CZ"/>
        </a:p>
      </dgm:t>
    </dgm:pt>
  </dgm:ptLst>
  <dgm:cxnLst>
    <dgm:cxn modelId="{2318B789-5190-4A05-998F-C897545F36BF}" srcId="{E80562CE-08A7-4FCB-814C-9F479BBD9696}" destId="{D1A332B5-4CBF-4020-8A9A-88502ECCBC50}" srcOrd="1" destOrd="0" parTransId="{DEF11EFE-7E8A-461C-BECF-7E7AE552872B}" sibTransId="{4ACDD0A5-6939-4E9E-950C-8BECDD5969F7}"/>
    <dgm:cxn modelId="{D81186A1-0641-44C9-BFB3-24B06E2BF71C}" type="presOf" srcId="{D22E9E81-D594-4BFB-9280-9B3EE1144A45}" destId="{CC9E5D6F-1DC0-4B13-8F38-432C728F884E}" srcOrd="0" destOrd="0" presId="urn:microsoft.com/office/officeart/2005/8/layout/hList6"/>
    <dgm:cxn modelId="{46DE8F3E-C229-4D76-8DCA-3BEE0DA46EFC}" type="presOf" srcId="{D1A332B5-4CBF-4020-8A9A-88502ECCBC50}" destId="{38A13F43-86E3-4CA5-B9EA-66D0BE562822}" srcOrd="0" destOrd="0" presId="urn:microsoft.com/office/officeart/2005/8/layout/hList6"/>
    <dgm:cxn modelId="{D51E8E54-05B3-4C7D-B4CB-C721A5FBA666}" type="presOf" srcId="{8C608509-9AC4-484B-AEAF-E78B3AD4B165}" destId="{88ADBF9E-1E51-4779-AF85-4B33906DD8A8}" srcOrd="0" destOrd="0" presId="urn:microsoft.com/office/officeart/2005/8/layout/hList6"/>
    <dgm:cxn modelId="{A534EFE4-0826-4D42-BA65-EAF1308DC085}" srcId="{E80562CE-08A7-4FCB-814C-9F479BBD9696}" destId="{8C608509-9AC4-484B-AEAF-E78B3AD4B165}" srcOrd="0" destOrd="0" parTransId="{EA1EACD9-2D77-4460-B58D-357CD5574747}" sibTransId="{698409E3-24D4-4B7E-8FA9-B63CC924EAE8}"/>
    <dgm:cxn modelId="{58AF219D-013F-4A3F-84A0-668FA4C60A63}" srcId="{E80562CE-08A7-4FCB-814C-9F479BBD9696}" destId="{D22E9E81-D594-4BFB-9280-9B3EE1144A45}" srcOrd="2" destOrd="0" parTransId="{1B2C5B3E-6324-4AA6-B6A0-125B6617BF1C}" sibTransId="{C522B3ED-F5F4-4A8D-B784-17CE0B739388}"/>
    <dgm:cxn modelId="{9AC2070F-E1F0-448F-AC98-C25A2A1343B4}" type="presOf" srcId="{E80562CE-08A7-4FCB-814C-9F479BBD9696}" destId="{C1876DAD-1FB9-414F-BC30-6035665764BE}" srcOrd="0" destOrd="0" presId="urn:microsoft.com/office/officeart/2005/8/layout/hList6"/>
    <dgm:cxn modelId="{B3DBE23B-EBF2-422A-B42B-A2D8D8C7869F}" type="presParOf" srcId="{C1876DAD-1FB9-414F-BC30-6035665764BE}" destId="{88ADBF9E-1E51-4779-AF85-4B33906DD8A8}" srcOrd="0" destOrd="0" presId="urn:microsoft.com/office/officeart/2005/8/layout/hList6"/>
    <dgm:cxn modelId="{DA28B3E8-91DB-4A68-A219-D51FEF7AED26}" type="presParOf" srcId="{C1876DAD-1FB9-414F-BC30-6035665764BE}" destId="{0721B0F4-7336-41BD-BD31-6B840A8BE232}" srcOrd="1" destOrd="0" presId="urn:microsoft.com/office/officeart/2005/8/layout/hList6"/>
    <dgm:cxn modelId="{45DC33E0-ECDB-4BAB-82ED-75092350FBA7}" type="presParOf" srcId="{C1876DAD-1FB9-414F-BC30-6035665764BE}" destId="{38A13F43-86E3-4CA5-B9EA-66D0BE562822}" srcOrd="2" destOrd="0" presId="urn:microsoft.com/office/officeart/2005/8/layout/hList6"/>
    <dgm:cxn modelId="{3414B8F1-6325-44D6-A79C-57FA99BBA664}" type="presParOf" srcId="{C1876DAD-1FB9-414F-BC30-6035665764BE}" destId="{D538E8D7-71B4-4190-8321-C116EC810EA4}" srcOrd="3" destOrd="0" presId="urn:microsoft.com/office/officeart/2005/8/layout/hList6"/>
    <dgm:cxn modelId="{E5E411C4-9096-4B40-AC3D-C903B3B35BF4}" type="presParOf" srcId="{C1876DAD-1FB9-414F-BC30-6035665764BE}" destId="{CC9E5D6F-1DC0-4B13-8F38-432C728F884E}" srcOrd="4" destOrd="0" presId="urn:microsoft.com/office/officeart/2005/8/layout/hList6"/>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DBF9E-1E51-4779-AF85-4B33906DD8A8}">
      <dsp:nvSpPr>
        <dsp:cNvPr id="0" name=""/>
        <dsp:cNvSpPr/>
      </dsp:nvSpPr>
      <dsp:spPr>
        <a:xfrm rot="16200000">
          <a:off x="368495" y="-366115"/>
          <a:ext cx="2016224" cy="2748454"/>
        </a:xfrm>
        <a:prstGeom prst="flowChartManualOperation">
          <a:avLst/>
        </a:prstGeom>
        <a:solidFill>
          <a:schemeClr val="accent6">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kern="1200" dirty="0" smtClean="0">
              <a:solidFill>
                <a:schemeClr val="tx1"/>
              </a:solidFill>
              <a:latin typeface="Hind Regular"/>
            </a:rPr>
            <a:t>Testované dávky SSP= </a:t>
          </a:r>
          <a:r>
            <a:rPr lang="cs-CZ" sz="1800" b="1" kern="1200" dirty="0" smtClean="0">
              <a:solidFill>
                <a:schemeClr val="tx1"/>
              </a:solidFill>
              <a:latin typeface="Hind Regular"/>
            </a:rPr>
            <a:t>dávky, u kterých se zjišťuje příjem za rozhodné období </a:t>
          </a:r>
          <a:endParaRPr lang="cs-CZ" sz="1800" b="1" kern="1200" dirty="0">
            <a:solidFill>
              <a:schemeClr val="tx1"/>
            </a:solidFill>
            <a:latin typeface="Hind Regular"/>
          </a:endParaRPr>
        </a:p>
      </dsp:txBody>
      <dsp:txXfrm rot="5400000">
        <a:off x="2380" y="403245"/>
        <a:ext cx="2748454" cy="1209734"/>
      </dsp:txXfrm>
    </dsp:sp>
    <dsp:sp modelId="{38A13F43-86E3-4CA5-B9EA-66D0BE562822}">
      <dsp:nvSpPr>
        <dsp:cNvPr id="0" name=""/>
        <dsp:cNvSpPr/>
      </dsp:nvSpPr>
      <dsp:spPr>
        <a:xfrm rot="16200000">
          <a:off x="2779636" y="106447"/>
          <a:ext cx="2016224" cy="1803329"/>
        </a:xfrm>
        <a:prstGeom prst="flowChartManualOperation">
          <a:avLst/>
        </a:prstGeom>
        <a:solidFill>
          <a:schemeClr val="accent6">
            <a:shade val="80000"/>
            <a:hueOff val="-127230"/>
            <a:satOff val="5670"/>
            <a:lumOff val="792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b="1" kern="1200" dirty="0" smtClean="0">
              <a:solidFill>
                <a:schemeClr val="tx1"/>
              </a:solidFill>
              <a:latin typeface="Hind Regular"/>
            </a:rPr>
            <a:t>Porodné </a:t>
          </a:r>
          <a:endParaRPr lang="cs-CZ" sz="1800" b="1" kern="1200" dirty="0">
            <a:solidFill>
              <a:schemeClr val="tx1"/>
            </a:solidFill>
            <a:latin typeface="Hind Regular"/>
          </a:endParaRPr>
        </a:p>
      </dsp:txBody>
      <dsp:txXfrm rot="5400000">
        <a:off x="2886084" y="403244"/>
        <a:ext cx="1803329" cy="1209734"/>
      </dsp:txXfrm>
    </dsp:sp>
    <dsp:sp modelId="{CC9E5D6F-1DC0-4B13-8F38-432C728F884E}">
      <dsp:nvSpPr>
        <dsp:cNvPr id="0" name=""/>
        <dsp:cNvSpPr/>
      </dsp:nvSpPr>
      <dsp:spPr>
        <a:xfrm rot="16200000">
          <a:off x="4718215" y="106447"/>
          <a:ext cx="2016224" cy="1803329"/>
        </a:xfrm>
        <a:prstGeom prst="flowChartManualOperation">
          <a:avLst/>
        </a:prstGeom>
        <a:solidFill>
          <a:schemeClr val="accent6">
            <a:shade val="80000"/>
            <a:hueOff val="-254461"/>
            <a:satOff val="11339"/>
            <a:lumOff val="1585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b="1" kern="1200" dirty="0" smtClean="0">
              <a:solidFill>
                <a:schemeClr val="tx1"/>
              </a:solidFill>
              <a:latin typeface="Hind Regular"/>
            </a:rPr>
            <a:t>Přídavek na dítě</a:t>
          </a:r>
          <a:endParaRPr lang="cs-CZ" sz="1800" b="1" kern="1200" dirty="0">
            <a:solidFill>
              <a:schemeClr val="tx1"/>
            </a:solidFill>
            <a:latin typeface="Hind Regular"/>
          </a:endParaRPr>
        </a:p>
      </dsp:txBody>
      <dsp:txXfrm rot="5400000">
        <a:off x="4824663" y="403244"/>
        <a:ext cx="1803329" cy="1209734"/>
      </dsp:txXfrm>
    </dsp:sp>
    <dsp:sp modelId="{FB02F16B-F816-40FD-B778-057BB59F6771}">
      <dsp:nvSpPr>
        <dsp:cNvPr id="0" name=""/>
        <dsp:cNvSpPr/>
      </dsp:nvSpPr>
      <dsp:spPr>
        <a:xfrm rot="16200000">
          <a:off x="6656794" y="106447"/>
          <a:ext cx="2016224" cy="1803329"/>
        </a:xfrm>
        <a:prstGeom prst="flowChartManualOperation">
          <a:avLst/>
        </a:prstGeom>
        <a:solidFill>
          <a:schemeClr val="accent6">
            <a:shade val="80000"/>
            <a:hueOff val="-381691"/>
            <a:satOff val="17009"/>
            <a:lumOff val="2377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b="1" kern="1200" dirty="0" smtClean="0">
              <a:solidFill>
                <a:schemeClr val="tx1"/>
              </a:solidFill>
              <a:latin typeface="Hind Regular"/>
            </a:rPr>
            <a:t>Příspěvek na bydlení</a:t>
          </a:r>
          <a:endParaRPr lang="cs-CZ" sz="1800" b="1" kern="1200" dirty="0">
            <a:solidFill>
              <a:schemeClr val="tx1"/>
            </a:solidFill>
            <a:latin typeface="Hind Regular"/>
          </a:endParaRPr>
        </a:p>
      </dsp:txBody>
      <dsp:txXfrm rot="5400000">
        <a:off x="6763242" y="403244"/>
        <a:ext cx="1803329" cy="1209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DBF9E-1E51-4779-AF85-4B33906DD8A8}">
      <dsp:nvSpPr>
        <dsp:cNvPr id="0" name=""/>
        <dsp:cNvSpPr/>
      </dsp:nvSpPr>
      <dsp:spPr>
        <a:xfrm rot="16200000">
          <a:off x="352753" y="-351707"/>
          <a:ext cx="2016224" cy="2719638"/>
        </a:xfrm>
        <a:prstGeom prst="flowChartManualOperation">
          <a:avLst/>
        </a:prstGeom>
        <a:solidFill>
          <a:srgbClr val="FFCC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just" defTabSz="800100" rtl="0">
            <a:lnSpc>
              <a:spcPct val="90000"/>
            </a:lnSpc>
            <a:spcBef>
              <a:spcPct val="0"/>
            </a:spcBef>
            <a:spcAft>
              <a:spcPct val="35000"/>
            </a:spcAft>
          </a:pPr>
          <a:r>
            <a:rPr lang="cs-CZ" sz="1800" kern="1200" dirty="0" smtClean="0">
              <a:latin typeface="Hind Regular"/>
            </a:rPr>
            <a:t>Netestované dávky SSP= </a:t>
          </a:r>
          <a:r>
            <a:rPr lang="cs-CZ" sz="1800" b="1" kern="1200" dirty="0" smtClean="0">
              <a:latin typeface="Hind Regular"/>
            </a:rPr>
            <a:t>dávky, u kterých se nezjišťuje příjem za rozhodné období </a:t>
          </a:r>
          <a:endParaRPr lang="cs-CZ" sz="1800" b="1" kern="1200" dirty="0">
            <a:latin typeface="Hind Regular"/>
          </a:endParaRPr>
        </a:p>
      </dsp:txBody>
      <dsp:txXfrm rot="5400000">
        <a:off x="1046" y="403245"/>
        <a:ext cx="2719638" cy="1209734"/>
      </dsp:txXfrm>
    </dsp:sp>
    <dsp:sp modelId="{38A13F43-86E3-4CA5-B9EA-66D0BE562822}">
      <dsp:nvSpPr>
        <dsp:cNvPr id="0" name=""/>
        <dsp:cNvSpPr/>
      </dsp:nvSpPr>
      <dsp:spPr>
        <a:xfrm rot="16200000">
          <a:off x="3276363" y="-351707"/>
          <a:ext cx="2016224" cy="2719638"/>
        </a:xfrm>
        <a:prstGeom prst="flowChartManualOperation">
          <a:avLst/>
        </a:prstGeom>
        <a:solidFill>
          <a:srgbClr val="FFEA93"/>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b="1" kern="1200" dirty="0" smtClean="0">
              <a:latin typeface="Hind Regular"/>
            </a:rPr>
            <a:t>Rodičovský příspěvek</a:t>
          </a:r>
          <a:endParaRPr lang="cs-CZ" sz="1800" b="1" kern="1200" dirty="0">
            <a:latin typeface="Hind Regular"/>
          </a:endParaRPr>
        </a:p>
      </dsp:txBody>
      <dsp:txXfrm rot="5400000">
        <a:off x="2924656" y="403245"/>
        <a:ext cx="2719638" cy="1209734"/>
      </dsp:txXfrm>
    </dsp:sp>
    <dsp:sp modelId="{CC9E5D6F-1DC0-4B13-8F38-432C728F884E}">
      <dsp:nvSpPr>
        <dsp:cNvPr id="0" name=""/>
        <dsp:cNvSpPr/>
      </dsp:nvSpPr>
      <dsp:spPr>
        <a:xfrm rot="16200000">
          <a:off x="6199974" y="-351707"/>
          <a:ext cx="2016224" cy="2719638"/>
        </a:xfrm>
        <a:prstGeom prst="flowChartManualOperation">
          <a:avLst/>
        </a:prstGeom>
        <a:solidFill>
          <a:srgbClr val="FFF0AF"/>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rtl="0">
            <a:lnSpc>
              <a:spcPct val="90000"/>
            </a:lnSpc>
            <a:spcBef>
              <a:spcPct val="0"/>
            </a:spcBef>
            <a:spcAft>
              <a:spcPct val="35000"/>
            </a:spcAft>
          </a:pPr>
          <a:r>
            <a:rPr lang="cs-CZ" sz="1800" b="1" kern="1200" dirty="0" smtClean="0">
              <a:latin typeface="Hind Regular"/>
            </a:rPr>
            <a:t>Pohřebné</a:t>
          </a:r>
          <a:endParaRPr lang="cs-CZ" sz="1800" b="1" kern="1200" dirty="0">
            <a:latin typeface="Hind Regular"/>
          </a:endParaRPr>
        </a:p>
      </dsp:txBody>
      <dsp:txXfrm rot="5400000">
        <a:off x="5848267" y="403245"/>
        <a:ext cx="2719638" cy="1209734"/>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 xmlns:a16="http://schemas.microsoft.com/office/drawing/2014/main"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 xmlns:a16="http://schemas.microsoft.com/office/drawing/2014/main"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23.02.2021</a:t>
            </a:fld>
            <a:endParaRPr lang="cs-CZ"/>
          </a:p>
        </p:txBody>
      </p:sp>
      <p:sp>
        <p:nvSpPr>
          <p:cNvPr id="4" name="Zástupný symbol pro zápatí 3">
            <a:extLst>
              <a:ext uri="{FF2B5EF4-FFF2-40B4-BE49-F238E27FC236}">
                <a16:creationId xmlns="" xmlns:a16="http://schemas.microsoft.com/office/drawing/2014/main"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 xmlns:a16="http://schemas.microsoft.com/office/drawing/2014/main"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23.02.2021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2811851537"/>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 xmlns:a16="http://schemas.microsoft.com/office/drawing/2014/main"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 xmlns:a16="http://schemas.microsoft.com/office/drawing/2014/main"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18455681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7D169751-9DD4-4DA1-AC7E-586AC643F11E}" type="slidenum">
              <a:rPr lang="cs-CZ" altLang="cs-CZ">
                <a:solidFill>
                  <a:srgbClr val="000000"/>
                </a:solidFill>
                <a:latin typeface="Times New Roman" panose="02020603050405020304" pitchFamily="18" charset="0"/>
              </a:rPr>
              <a:pPr/>
              <a:t>12</a:t>
            </a:fld>
            <a:endParaRPr lang="cs-CZ" altLang="cs-CZ">
              <a:solidFill>
                <a:srgbClr val="000000"/>
              </a:solidFill>
              <a:latin typeface="Times New Roman" panose="02020603050405020304" pitchFamily="18" charset="0"/>
            </a:endParaRPr>
          </a:p>
        </p:txBody>
      </p:sp>
      <p:sp>
        <p:nvSpPr>
          <p:cNvPr id="60419"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FCEF6119-8E7B-4677-90D8-CA7F164E2802}" type="slidenum">
              <a:rPr lang="cs-CZ" altLang="cs-CZ" sz="1200">
                <a:solidFill>
                  <a:srgbClr val="FFFFFF"/>
                </a:solidFill>
              </a:rPr>
              <a:pPr algn="r" eaLnBrk="1" hangingPunct="1">
                <a:buSzPct val="100000"/>
              </a:pPr>
              <a:t>12</a:t>
            </a:fld>
            <a:endParaRPr lang="cs-CZ" altLang="cs-CZ" sz="1200">
              <a:solidFill>
                <a:srgbClr val="FFFFFF"/>
              </a:solidFill>
            </a:endParaRPr>
          </a:p>
        </p:txBody>
      </p:sp>
      <p:sp>
        <p:nvSpPr>
          <p:cNvPr id="6042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0421"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3039613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13</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13</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3831657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ECDFE709-52ED-47F3-AE84-70179B7FC09A}" type="slidenum">
              <a:rPr lang="cs-CZ" altLang="cs-CZ">
                <a:solidFill>
                  <a:srgbClr val="000000"/>
                </a:solidFill>
                <a:latin typeface="Times New Roman" panose="02020603050405020304" pitchFamily="18" charset="0"/>
              </a:rPr>
              <a:pPr/>
              <a:t>14</a:t>
            </a:fld>
            <a:endParaRPr lang="cs-CZ" altLang="cs-CZ">
              <a:solidFill>
                <a:srgbClr val="000000"/>
              </a:solidFill>
              <a:latin typeface="Times New Roman" panose="02020603050405020304" pitchFamily="18" charset="0"/>
            </a:endParaRPr>
          </a:p>
        </p:txBody>
      </p:sp>
      <p:sp>
        <p:nvSpPr>
          <p:cNvPr id="64515"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F07BC3D5-4606-4EDA-AB63-54BC1F1153B8}" type="slidenum">
              <a:rPr lang="cs-CZ" altLang="cs-CZ" sz="1200">
                <a:solidFill>
                  <a:srgbClr val="FFFFFF"/>
                </a:solidFill>
              </a:rPr>
              <a:pPr algn="r" eaLnBrk="1" hangingPunct="1">
                <a:buSzPct val="100000"/>
              </a:pPr>
              <a:t>14</a:t>
            </a:fld>
            <a:endParaRPr lang="cs-CZ" altLang="cs-CZ" sz="1200">
              <a:solidFill>
                <a:srgbClr val="FFFFFF"/>
              </a:solidFill>
            </a:endParaRPr>
          </a:p>
        </p:txBody>
      </p:sp>
      <p:sp>
        <p:nvSpPr>
          <p:cNvPr id="6451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4517"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4210570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9E8EE4D5-CC13-4350-871A-25CAA2246F3A}" type="slidenum">
              <a:rPr lang="cs-CZ" altLang="cs-CZ">
                <a:solidFill>
                  <a:srgbClr val="000000"/>
                </a:solidFill>
                <a:latin typeface="Times New Roman" panose="02020603050405020304" pitchFamily="18" charset="0"/>
              </a:rPr>
              <a:pPr/>
              <a:t>15</a:t>
            </a:fld>
            <a:endParaRPr lang="cs-CZ" altLang="cs-CZ">
              <a:solidFill>
                <a:srgbClr val="000000"/>
              </a:solidFill>
              <a:latin typeface="Times New Roman" panose="02020603050405020304" pitchFamily="18" charset="0"/>
            </a:endParaRPr>
          </a:p>
        </p:txBody>
      </p:sp>
      <p:sp>
        <p:nvSpPr>
          <p:cNvPr id="6656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3B85D1BB-D8E1-4173-8E27-D581BEEA2111}" type="slidenum">
              <a:rPr lang="cs-CZ" altLang="cs-CZ" sz="1200">
                <a:solidFill>
                  <a:srgbClr val="FFFFFF"/>
                </a:solidFill>
              </a:rPr>
              <a:pPr algn="r" eaLnBrk="1" hangingPunct="1">
                <a:buSzPct val="100000"/>
              </a:pPr>
              <a:t>15</a:t>
            </a:fld>
            <a:endParaRPr lang="cs-CZ" altLang="cs-CZ" sz="1200">
              <a:solidFill>
                <a:srgbClr val="FFFFFF"/>
              </a:solidFill>
            </a:endParaRPr>
          </a:p>
        </p:txBody>
      </p:sp>
      <p:sp>
        <p:nvSpPr>
          <p:cNvPr id="665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656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2143455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3E279BB8-73E2-4A83-851C-864BF9573864}" type="slidenum">
              <a:rPr lang="cs-CZ" altLang="cs-CZ">
                <a:solidFill>
                  <a:srgbClr val="000000"/>
                </a:solidFill>
                <a:latin typeface="Times New Roman" panose="02020603050405020304" pitchFamily="18" charset="0"/>
              </a:rPr>
              <a:pPr/>
              <a:t>16</a:t>
            </a:fld>
            <a:endParaRPr lang="cs-CZ" altLang="cs-CZ">
              <a:solidFill>
                <a:srgbClr val="000000"/>
              </a:solidFill>
              <a:latin typeface="Times New Roman" panose="02020603050405020304" pitchFamily="18" charset="0"/>
            </a:endParaRPr>
          </a:p>
        </p:txBody>
      </p:sp>
      <p:sp>
        <p:nvSpPr>
          <p:cNvPr id="67587"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684810EA-DC41-4ECB-8BC9-F8929254F57C}" type="slidenum">
              <a:rPr lang="cs-CZ" altLang="cs-CZ" sz="1200">
                <a:solidFill>
                  <a:srgbClr val="FFFFFF"/>
                </a:solidFill>
              </a:rPr>
              <a:pPr algn="r" eaLnBrk="1" hangingPunct="1">
                <a:buSzPct val="100000"/>
              </a:pPr>
              <a:t>16</a:t>
            </a:fld>
            <a:endParaRPr lang="cs-CZ" altLang="cs-CZ" sz="1200">
              <a:solidFill>
                <a:srgbClr val="FFFFFF"/>
              </a:solidFill>
            </a:endParaRPr>
          </a:p>
        </p:txBody>
      </p:sp>
      <p:sp>
        <p:nvSpPr>
          <p:cNvPr id="6758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7589"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959756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14ED5FC-CBC8-4FB0-96B7-C21F82786236}" type="slidenum">
              <a:rPr lang="cs-CZ" altLang="cs-CZ">
                <a:solidFill>
                  <a:srgbClr val="000000"/>
                </a:solidFill>
                <a:latin typeface="Times New Roman" panose="02020603050405020304" pitchFamily="18" charset="0"/>
              </a:rPr>
              <a:pPr/>
              <a:t>17</a:t>
            </a:fld>
            <a:endParaRPr lang="cs-CZ" altLang="cs-CZ">
              <a:solidFill>
                <a:srgbClr val="000000"/>
              </a:solidFill>
              <a:latin typeface="Times New Roman" panose="02020603050405020304" pitchFamily="18" charset="0"/>
            </a:endParaRPr>
          </a:p>
        </p:txBody>
      </p:sp>
      <p:sp>
        <p:nvSpPr>
          <p:cNvPr id="6963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9636"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smtClean="0">
              <a:latin typeface="Times New Roman" panose="02020603050405020304" pitchFamily="18" charset="0"/>
            </a:endParaRPr>
          </a:p>
        </p:txBody>
      </p:sp>
    </p:spTree>
    <p:extLst>
      <p:ext uri="{BB962C8B-B14F-4D97-AF65-F5344CB8AC3E}">
        <p14:creationId xmlns:p14="http://schemas.microsoft.com/office/powerpoint/2010/main" val="3731280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14ED5FC-CBC8-4FB0-96B7-C21F82786236}" type="slidenum">
              <a:rPr lang="cs-CZ" altLang="cs-CZ">
                <a:solidFill>
                  <a:srgbClr val="000000"/>
                </a:solidFill>
                <a:latin typeface="Times New Roman" panose="02020603050405020304" pitchFamily="18" charset="0"/>
              </a:rPr>
              <a:pPr/>
              <a:t>18</a:t>
            </a:fld>
            <a:endParaRPr lang="cs-CZ" altLang="cs-CZ">
              <a:solidFill>
                <a:srgbClr val="000000"/>
              </a:solidFill>
              <a:latin typeface="Times New Roman" panose="02020603050405020304" pitchFamily="18" charset="0"/>
            </a:endParaRPr>
          </a:p>
        </p:txBody>
      </p:sp>
      <p:sp>
        <p:nvSpPr>
          <p:cNvPr id="6963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9636"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smtClean="0">
              <a:latin typeface="Times New Roman" panose="02020603050405020304" pitchFamily="18" charset="0"/>
            </a:endParaRPr>
          </a:p>
        </p:txBody>
      </p:sp>
    </p:spTree>
    <p:extLst>
      <p:ext uri="{BB962C8B-B14F-4D97-AF65-F5344CB8AC3E}">
        <p14:creationId xmlns:p14="http://schemas.microsoft.com/office/powerpoint/2010/main" val="1258714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FD16A825-E1EC-4CF0-BBFD-34DFEAE85191}" type="slidenum">
              <a:rPr lang="cs-CZ" altLang="cs-CZ">
                <a:solidFill>
                  <a:srgbClr val="000000"/>
                </a:solidFill>
                <a:latin typeface="Times New Roman" panose="02020603050405020304" pitchFamily="18" charset="0"/>
              </a:rPr>
              <a:pPr/>
              <a:t>19</a:t>
            </a:fld>
            <a:endParaRPr lang="cs-CZ" altLang="cs-CZ">
              <a:solidFill>
                <a:srgbClr val="000000"/>
              </a:solidFill>
              <a:latin typeface="Times New Roman" panose="02020603050405020304" pitchFamily="18" charset="0"/>
            </a:endParaRPr>
          </a:p>
        </p:txBody>
      </p:sp>
      <p:sp>
        <p:nvSpPr>
          <p:cNvPr id="73731"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73732"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smtClean="0">
              <a:latin typeface="Times New Roman" panose="02020603050405020304" pitchFamily="18" charset="0"/>
            </a:endParaRPr>
          </a:p>
        </p:txBody>
      </p:sp>
    </p:spTree>
    <p:extLst>
      <p:ext uri="{BB962C8B-B14F-4D97-AF65-F5344CB8AC3E}">
        <p14:creationId xmlns:p14="http://schemas.microsoft.com/office/powerpoint/2010/main" val="2992165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a:xfrm>
            <a:off x="1143000" y="695325"/>
            <a:ext cx="4572000" cy="3429000"/>
          </a:xfrm>
          <a:solidFill>
            <a:srgbClr val="FFFFFF"/>
          </a:solidFill>
          <a:ln/>
        </p:spPr>
      </p:sp>
      <p:sp>
        <p:nvSpPr>
          <p:cNvPr id="54275"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smtClean="0">
              <a:latin typeface="Times New Roman" panose="02020603050405020304" pitchFamily="18" charset="0"/>
            </a:endParaRPr>
          </a:p>
        </p:txBody>
      </p:sp>
    </p:spTree>
    <p:extLst>
      <p:ext uri="{BB962C8B-B14F-4D97-AF65-F5344CB8AC3E}">
        <p14:creationId xmlns:p14="http://schemas.microsoft.com/office/powerpoint/2010/main" val="3749475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4</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4</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211005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2BD7420-A557-4898-9A16-0275F6CFA6AE}" type="slidenum">
              <a:rPr lang="cs-CZ" altLang="cs-CZ">
                <a:solidFill>
                  <a:srgbClr val="FFFFFF"/>
                </a:solidFill>
                <a:latin typeface="Times New Roman" panose="02020603050405020304" pitchFamily="18" charset="0"/>
              </a:rPr>
              <a:pPr/>
              <a:t>6</a:t>
            </a:fld>
            <a:endParaRPr lang="cs-CZ" altLang="cs-CZ">
              <a:solidFill>
                <a:srgbClr val="FFFFFF"/>
              </a:solidFill>
              <a:latin typeface="Times New Roman" panose="02020603050405020304" pitchFamily="18" charset="0"/>
            </a:endParaRPr>
          </a:p>
        </p:txBody>
      </p:sp>
      <p:sp>
        <p:nvSpPr>
          <p:cNvPr id="53251"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E4AA9C65-7835-4A95-B22E-2CC87E3236A9}" type="slidenum">
              <a:rPr lang="cs-CZ" altLang="cs-CZ" sz="1200">
                <a:solidFill>
                  <a:srgbClr val="FFFFFF"/>
                </a:solidFill>
              </a:rPr>
              <a:pPr algn="r" eaLnBrk="1" hangingPunct="1">
                <a:buSzPct val="100000"/>
              </a:pPr>
              <a:t>6</a:t>
            </a:fld>
            <a:endParaRPr lang="cs-CZ" altLang="cs-CZ" sz="1200">
              <a:solidFill>
                <a:srgbClr val="FFFFFF"/>
              </a:solidFill>
            </a:endParaRPr>
          </a:p>
        </p:txBody>
      </p:sp>
      <p:sp>
        <p:nvSpPr>
          <p:cNvPr id="5325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3253"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810591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A5718880-97B7-4948-BF2A-FB15BCE0A0E8}" type="slidenum">
              <a:rPr lang="cs-CZ" altLang="cs-CZ">
                <a:solidFill>
                  <a:srgbClr val="000000"/>
                </a:solidFill>
                <a:latin typeface="Times New Roman" panose="02020603050405020304" pitchFamily="18" charset="0"/>
              </a:rPr>
              <a:pPr/>
              <a:t>7</a:t>
            </a:fld>
            <a:endParaRPr lang="cs-CZ" altLang="cs-CZ">
              <a:solidFill>
                <a:srgbClr val="000000"/>
              </a:solidFill>
              <a:latin typeface="Times New Roman" panose="02020603050405020304" pitchFamily="18" charset="0"/>
            </a:endParaRPr>
          </a:p>
        </p:txBody>
      </p:sp>
      <p:sp>
        <p:nvSpPr>
          <p:cNvPr id="57347"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CACC7303-B3ED-4763-8304-AD0623BEDD91}" type="slidenum">
              <a:rPr lang="cs-CZ" altLang="cs-CZ" sz="1200">
                <a:solidFill>
                  <a:srgbClr val="FFFFFF"/>
                </a:solidFill>
              </a:rPr>
              <a:pPr algn="r" eaLnBrk="1" hangingPunct="1">
                <a:buSzPct val="100000"/>
              </a:pPr>
              <a:t>7</a:t>
            </a:fld>
            <a:endParaRPr lang="cs-CZ" altLang="cs-CZ" sz="1200">
              <a:solidFill>
                <a:srgbClr val="FFFFFF"/>
              </a:solidFill>
            </a:endParaRPr>
          </a:p>
        </p:txBody>
      </p:sp>
      <p:sp>
        <p:nvSpPr>
          <p:cNvPr id="5734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7349"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628381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8A2B415-CC86-4C22-9E2E-2FE98FECBDC0}" type="slidenum">
              <a:rPr lang="cs-CZ" altLang="cs-CZ">
                <a:solidFill>
                  <a:srgbClr val="000000"/>
                </a:solidFill>
                <a:latin typeface="Times New Roman" panose="02020603050405020304" pitchFamily="18" charset="0"/>
              </a:rPr>
              <a:pPr/>
              <a:t>8</a:t>
            </a:fld>
            <a:endParaRPr lang="cs-CZ" altLang="cs-CZ">
              <a:solidFill>
                <a:srgbClr val="000000"/>
              </a:solidFill>
              <a:latin typeface="Times New Roman" panose="02020603050405020304" pitchFamily="18" charset="0"/>
            </a:endParaRPr>
          </a:p>
        </p:txBody>
      </p:sp>
      <p:sp>
        <p:nvSpPr>
          <p:cNvPr id="58371"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0CAEFCBE-20D7-4AAD-A354-11CAB9016E15}" type="slidenum">
              <a:rPr lang="cs-CZ" altLang="cs-CZ" sz="1200">
                <a:solidFill>
                  <a:srgbClr val="FFFFFF"/>
                </a:solidFill>
              </a:rPr>
              <a:pPr algn="r" eaLnBrk="1" hangingPunct="1">
                <a:buSzPct val="100000"/>
              </a:pPr>
              <a:t>8</a:t>
            </a:fld>
            <a:endParaRPr lang="cs-CZ" altLang="cs-CZ" sz="1200">
              <a:solidFill>
                <a:srgbClr val="FFFFFF"/>
              </a:solidFill>
            </a:endParaRPr>
          </a:p>
        </p:txBody>
      </p:sp>
      <p:sp>
        <p:nvSpPr>
          <p:cNvPr id="5837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8373"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527628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3B446E95-72B4-48FC-BFD5-3A29162DE12F}" type="slidenum">
              <a:rPr lang="cs-CZ" altLang="cs-CZ">
                <a:solidFill>
                  <a:srgbClr val="000000"/>
                </a:solidFill>
                <a:latin typeface="Times New Roman" panose="02020603050405020304" pitchFamily="18" charset="0"/>
              </a:rPr>
              <a:pPr/>
              <a:t>9</a:t>
            </a:fld>
            <a:endParaRPr lang="cs-CZ" altLang="cs-CZ">
              <a:solidFill>
                <a:srgbClr val="000000"/>
              </a:solidFill>
              <a:latin typeface="Times New Roman" panose="02020603050405020304" pitchFamily="18" charset="0"/>
            </a:endParaRPr>
          </a:p>
        </p:txBody>
      </p:sp>
      <p:sp>
        <p:nvSpPr>
          <p:cNvPr id="59395"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A151366-AC63-403B-9409-CCCE0EA07C14}" type="slidenum">
              <a:rPr lang="cs-CZ" altLang="cs-CZ" sz="1200">
                <a:solidFill>
                  <a:srgbClr val="FFFFFF"/>
                </a:solidFill>
              </a:rPr>
              <a:pPr algn="r" eaLnBrk="1" hangingPunct="1">
                <a:buSzPct val="100000"/>
              </a:pPr>
              <a:t>9</a:t>
            </a:fld>
            <a:endParaRPr lang="cs-CZ" altLang="cs-CZ" sz="1200">
              <a:solidFill>
                <a:srgbClr val="FFFFFF"/>
              </a:solidFill>
            </a:endParaRPr>
          </a:p>
        </p:txBody>
      </p:sp>
      <p:sp>
        <p:nvSpPr>
          <p:cNvPr id="5939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9397"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528594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92544245-1C86-40E3-AB5B-B678BB40BC8A}" type="slidenum">
              <a:rPr lang="cs-CZ" altLang="cs-CZ">
                <a:solidFill>
                  <a:srgbClr val="000000"/>
                </a:solidFill>
                <a:latin typeface="Times New Roman" panose="02020603050405020304" pitchFamily="18" charset="0"/>
              </a:rPr>
              <a:pPr/>
              <a:t>10</a:t>
            </a:fld>
            <a:endParaRPr lang="cs-CZ" altLang="cs-CZ">
              <a:solidFill>
                <a:srgbClr val="000000"/>
              </a:solidFill>
              <a:latin typeface="Times New Roman" panose="02020603050405020304" pitchFamily="18" charset="0"/>
            </a:endParaRPr>
          </a:p>
        </p:txBody>
      </p:sp>
      <p:sp>
        <p:nvSpPr>
          <p:cNvPr id="61443"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1444"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smtClean="0">
              <a:latin typeface="Times New Roman" panose="02020603050405020304" pitchFamily="18" charset="0"/>
            </a:endParaRPr>
          </a:p>
        </p:txBody>
      </p:sp>
    </p:spTree>
    <p:extLst>
      <p:ext uri="{BB962C8B-B14F-4D97-AF65-F5344CB8AC3E}">
        <p14:creationId xmlns:p14="http://schemas.microsoft.com/office/powerpoint/2010/main" val="1097957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11</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11</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smtClean="0">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776915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23.02.2021</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23.02.2021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23.02.2021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23.02.2021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23.02.2021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a:t>
            </a:r>
            <a:r>
              <a:rPr lang="cs-CZ" sz="1200" kern="1200" dirty="0" smtClean="0">
                <a:ln>
                  <a:noFill/>
                </a:ln>
                <a:solidFill>
                  <a:schemeClr val="tx1"/>
                </a:solidFill>
                <a:latin typeface="+mn-lt"/>
                <a:ea typeface="+mn-ea"/>
                <a:cs typeface="+mn-cs"/>
              </a:rPr>
              <a:t>440</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23.02.2021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23.02.2021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23.02.2021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23.02.2021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23.02.2021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23.02.2021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23.02.2021</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1" Type="http://schemas.openxmlformats.org/officeDocument/2006/relationships/diagramColors" Target="../diagrams/colors2.xml"/><Relationship Id="rId12"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diagramData" Target="../diagrams/data2.xml"/><Relationship Id="rId9" Type="http://schemas.openxmlformats.org/officeDocument/2006/relationships/diagramLayout" Target="../diagrams/layout2.xml"/><Relationship Id="rId10"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3" Type="http://schemas.openxmlformats.org/officeDocument/2006/relationships/hyperlink" Target="https://www.mpsv.cz/-/prispevek-na-bydleni" TargetMode="External"/><Relationship Id="rId4"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uradprace.cz/web/cz/statni-socialni-podpora" TargetMode="External"/><Relationship Id="rId4" Type="http://schemas.openxmlformats.org/officeDocument/2006/relationships/hyperlink" Target="https://pixabay.com/cs/photos/pen%C3%ADze-dom%C3%A1c%C3%AD-mince-investice-2724245/" TargetMode="External"/><Relationship Id="rId1" Type="http://schemas.openxmlformats.org/officeDocument/2006/relationships/slideLayout" Target="../slideLayouts/slideLayout2.xml"/><Relationship Id="rId2" Type="http://schemas.openxmlformats.org/officeDocument/2006/relationships/hyperlink" Target="https://www.mpsv.cz/statni-socialni-podpor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6. Dávky státní sociální podpory</a:t>
            </a:r>
            <a:endParaRPr lang="cs-CZ" dirty="0"/>
          </a:p>
        </p:txBody>
      </p:sp>
      <p:sp>
        <p:nvSpPr>
          <p:cNvPr id="3" name="Podnadpis 2"/>
          <p:cNvSpPr>
            <a:spLocks noGrp="1"/>
          </p:cNvSpPr>
          <p:nvPr>
            <p:ph type="subTitle" idx="1"/>
          </p:nvPr>
        </p:nvSpPr>
        <p:spPr/>
        <p:txBody>
          <a:bodyPr/>
          <a:lstStyle/>
          <a:p>
            <a:r>
              <a:rPr lang="cs-CZ" dirty="0" smtClean="0"/>
              <a:t>Sociální politika 2</a:t>
            </a:r>
          </a:p>
          <a:p>
            <a:endParaRPr lang="cs-CZ" dirty="0"/>
          </a:p>
          <a:p>
            <a:r>
              <a:rPr lang="cs-CZ" sz="2400" dirty="0" smtClean="0"/>
              <a:t>Iva Poláčková</a:t>
            </a:r>
            <a:endParaRPr lang="cs-CZ" sz="2400" dirty="0"/>
          </a:p>
        </p:txBody>
      </p:sp>
      <p:pic>
        <p:nvPicPr>
          <p:cNvPr id="4" name="Obrázek 3">
            <a:extLst>
              <a:ext uri="{FF2B5EF4-FFF2-40B4-BE49-F238E27FC236}">
                <a16:creationId xmlns="" xmlns:a16="http://schemas.microsoft.com/office/drawing/2014/main" id="{C4566E1C-67A8-4FCF-85C7-157F13081D45}"/>
              </a:ext>
            </a:extLst>
          </p:cNvPr>
          <p:cNvPicPr>
            <a:picLocks noChangeAspect="1"/>
          </p:cNvPicPr>
          <p:nvPr/>
        </p:nvPicPr>
        <p:blipFill>
          <a:blip r:embed="rId3" cstate="print"/>
          <a:stretch>
            <a:fillRect/>
          </a:stretch>
        </p:blipFill>
        <p:spPr>
          <a:xfrm>
            <a:off x="6151600" y="5852138"/>
            <a:ext cx="2880320" cy="870995"/>
          </a:xfrm>
          <a:prstGeom prst="rect">
            <a:avLst/>
          </a:prstGeom>
        </p:spPr>
      </p:pic>
      <p:pic>
        <p:nvPicPr>
          <p:cNvPr id="6" name="Obrázek 5">
            <a:extLst>
              <a:ext uri="{FF2B5EF4-FFF2-40B4-BE49-F238E27FC236}">
                <a16:creationId xmlns="" xmlns:a16="http://schemas.microsoft.com/office/drawing/2014/main" id="{6F156362-A53D-44EC-BE5A-EC2DE35A4A90}"/>
              </a:ext>
            </a:extLst>
          </p:cNvPr>
          <p:cNvPicPr>
            <a:picLocks noChangeAspect="1"/>
          </p:cNvPicPr>
          <p:nvPr/>
        </p:nvPicPr>
        <p:blipFill>
          <a:blip r:embed="rId4" cstate="print"/>
          <a:stretch>
            <a:fillRect/>
          </a:stretch>
        </p:blipFill>
        <p:spPr>
          <a:xfrm>
            <a:off x="1835696" y="5661248"/>
            <a:ext cx="4488359" cy="9961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251520" y="188640"/>
            <a:ext cx="8705462" cy="10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Přehled dávek státní sociální podpory</a:t>
            </a:r>
            <a:endParaRPr lang="cs-CZ" altLang="cs-CZ" sz="3500" b="1" dirty="0">
              <a:solidFill>
                <a:schemeClr val="tx1"/>
              </a:solidFill>
              <a:latin typeface="Hind Bold"/>
              <a:cs typeface="Arial" panose="020B0604020202020204" pitchFamily="34" charset="0"/>
            </a:endParaRPr>
          </a:p>
        </p:txBody>
      </p:sp>
      <p:graphicFrame>
        <p:nvGraphicFramePr>
          <p:cNvPr id="2" name="Diagram 1"/>
          <p:cNvGraphicFramePr/>
          <p:nvPr>
            <p:extLst/>
          </p:nvPr>
        </p:nvGraphicFramePr>
        <p:xfrm>
          <a:off x="251520" y="1700808"/>
          <a:ext cx="8568952" cy="2016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extLst/>
          </p:nvPr>
        </p:nvGraphicFramePr>
        <p:xfrm>
          <a:off x="234829" y="3933056"/>
          <a:ext cx="8568952" cy="20162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016601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Základní podmínky </a:t>
            </a:r>
            <a:r>
              <a:rPr lang="cs-CZ" altLang="cs-CZ" sz="3500" b="1" dirty="0">
                <a:solidFill>
                  <a:schemeClr val="tx1"/>
                </a:solidFill>
                <a:latin typeface="Hind Bold"/>
                <a:cs typeface="Arial" panose="020B0604020202020204" pitchFamily="34" charset="0"/>
              </a:rPr>
              <a:t>nároku na dávky státní sociální podpory </a:t>
            </a: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má občan tehdy, pokud on a společně s ním posuzované osoby mají trvalé bydliště na území </a:t>
            </a:r>
            <a:r>
              <a:rPr lang="cs-CZ" altLang="cs-CZ" sz="2200" dirty="0" smtClean="0">
                <a:solidFill>
                  <a:schemeClr val="tx1"/>
                </a:solidFill>
                <a:latin typeface="Hind Regular"/>
              </a:rPr>
              <a:t>ČR.</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U </a:t>
            </a:r>
            <a:r>
              <a:rPr lang="cs-CZ" altLang="cs-CZ" sz="2200" dirty="0">
                <a:solidFill>
                  <a:schemeClr val="tx1"/>
                </a:solidFill>
                <a:latin typeface="Hind Regular"/>
              </a:rPr>
              <a:t>cizince se za trvalý pobyt považuje pobyt po uplynutí 365 ode dne nahlášení k pobytu (neplatí pro období, kdy je tato osoba žadatelem o azyl).</a:t>
            </a:r>
          </a:p>
        </p:txBody>
      </p:sp>
    </p:spTree>
    <p:extLst>
      <p:ext uri="{BB962C8B-B14F-4D97-AF65-F5344CB8AC3E}">
        <p14:creationId xmlns:p14="http://schemas.microsoft.com/office/powerpoint/2010/main" val="1311147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323528" y="260648"/>
            <a:ext cx="84969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Zánik nároku na dávky</a:t>
            </a:r>
            <a:endParaRPr lang="cs-CZ" altLang="cs-CZ" sz="3500" b="1" dirty="0">
              <a:solidFill>
                <a:schemeClr val="tx1"/>
              </a:solidFill>
              <a:latin typeface="Hind Bold"/>
              <a:cs typeface="Arial" panose="020B0604020202020204" pitchFamily="34" charset="0"/>
            </a:endParaRPr>
          </a:p>
        </p:txBody>
      </p:sp>
      <p:sp>
        <p:nvSpPr>
          <p:cNvPr id="30723" name="Text Box 2"/>
          <p:cNvSpPr txBox="1">
            <a:spLocks noChangeArrowheads="1"/>
          </p:cNvSpPr>
          <p:nvPr/>
        </p:nvSpPr>
        <p:spPr bwMode="auto">
          <a:xfrm>
            <a:off x="323528" y="1700808"/>
            <a:ext cx="849694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400" u="sng" dirty="0">
                <a:solidFill>
                  <a:schemeClr val="tx1"/>
                </a:solidFill>
                <a:latin typeface="+mn-lt"/>
              </a:rPr>
              <a:t>uplynutím 3 měsíců</a:t>
            </a:r>
            <a:r>
              <a:rPr lang="cs-CZ" altLang="cs-CZ" sz="2400" dirty="0">
                <a:solidFill>
                  <a:schemeClr val="tx1"/>
                </a:solidFill>
                <a:latin typeface="+mn-lt"/>
              </a:rPr>
              <a:t> ode dne, za který dávka náleží (</a:t>
            </a:r>
            <a:r>
              <a:rPr lang="cs-CZ" altLang="cs-CZ" sz="2400" i="1" dirty="0">
                <a:solidFill>
                  <a:schemeClr val="tx1"/>
                </a:solidFill>
                <a:latin typeface="+mn-lt"/>
              </a:rPr>
              <a:t>u dávek opakovaných</a:t>
            </a:r>
            <a:r>
              <a:rPr lang="cs-CZ" altLang="cs-CZ" sz="2400" dirty="0" smtClean="0">
                <a:solidFill>
                  <a:schemeClr val="tx1"/>
                </a:solidFill>
                <a:latin typeface="+mn-lt"/>
              </a:rPr>
              <a:t>),</a:t>
            </a:r>
          </a:p>
          <a:p>
            <a:pPr marL="377825" indent="-342900" algn="just">
              <a:spcBef>
                <a:spcPts val="563"/>
              </a:spcBef>
              <a:buSzPct val="100000"/>
              <a:buFont typeface="Arial" panose="020B0604020202020204" pitchFamily="34" charset="0"/>
              <a:buChar char="•"/>
            </a:pPr>
            <a:r>
              <a:rPr lang="cs-CZ" altLang="cs-CZ" sz="2400" u="sng" dirty="0" smtClean="0">
                <a:solidFill>
                  <a:schemeClr val="tx1"/>
                </a:solidFill>
                <a:latin typeface="+mn-lt"/>
              </a:rPr>
              <a:t>uplynutím </a:t>
            </a:r>
            <a:r>
              <a:rPr lang="cs-CZ" altLang="cs-CZ" sz="2400" u="sng" dirty="0">
                <a:solidFill>
                  <a:schemeClr val="tx1"/>
                </a:solidFill>
                <a:latin typeface="+mn-lt"/>
              </a:rPr>
              <a:t>1 roku</a:t>
            </a:r>
            <a:r>
              <a:rPr lang="cs-CZ" altLang="cs-CZ" sz="2400" dirty="0">
                <a:solidFill>
                  <a:schemeClr val="tx1"/>
                </a:solidFill>
                <a:latin typeface="+mn-lt"/>
              </a:rPr>
              <a:t> ode dne, za který dávka náleží (</a:t>
            </a:r>
            <a:r>
              <a:rPr lang="cs-CZ" altLang="cs-CZ" sz="2400" i="1" dirty="0">
                <a:solidFill>
                  <a:schemeClr val="tx1"/>
                </a:solidFill>
                <a:latin typeface="+mn-lt"/>
              </a:rPr>
              <a:t>u dávek jednorázových</a:t>
            </a:r>
            <a:r>
              <a:rPr lang="cs-CZ" altLang="cs-CZ" sz="2400" dirty="0">
                <a:solidFill>
                  <a:schemeClr val="tx1"/>
                </a:solidFill>
                <a:latin typeface="+mn-lt"/>
              </a:rPr>
              <a:t>).</a:t>
            </a:r>
          </a:p>
        </p:txBody>
      </p:sp>
    </p:spTree>
    <p:extLst>
      <p:ext uri="{BB962C8B-B14F-4D97-AF65-F5344CB8AC3E}">
        <p14:creationId xmlns:p14="http://schemas.microsoft.com/office/powerpoint/2010/main" val="988003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Porodné</a:t>
            </a:r>
            <a:endParaRPr lang="cs-CZ" altLang="cs-CZ" sz="3500" b="1" dirty="0">
              <a:solidFill>
                <a:schemeClr val="tx1"/>
              </a:solidFill>
              <a:latin typeface="Hind Bold"/>
              <a:cs typeface="Arial" panose="020B0604020202020204" pitchFamily="34" charset="0"/>
            </a:endParaRP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Dávka, kterou se jednorázově přispívá na </a:t>
            </a:r>
            <a:r>
              <a:rPr lang="cs-CZ" altLang="cs-CZ" sz="2200" u="sng" dirty="0">
                <a:solidFill>
                  <a:schemeClr val="tx1"/>
                </a:solidFill>
                <a:latin typeface="Hind Regular"/>
              </a:rPr>
              <a:t>zvýšené náklady rodiny související s narozením </a:t>
            </a:r>
            <a:r>
              <a:rPr lang="cs-CZ" altLang="cs-CZ" sz="2200" u="sng" dirty="0" smtClean="0">
                <a:solidFill>
                  <a:schemeClr val="tx1"/>
                </a:solidFill>
                <a:latin typeface="Hind Regular"/>
              </a:rPr>
              <a:t>dítěte</a:t>
            </a:r>
            <a:r>
              <a:rPr lang="cs-CZ" altLang="cs-CZ" sz="2200" dirty="0" smtClean="0">
                <a:solidFill>
                  <a:schemeClr val="tx1"/>
                </a:solidFill>
                <a:latin typeface="Hind Regular"/>
              </a:rPr>
              <a:t>.</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Nárok </a:t>
            </a:r>
            <a:r>
              <a:rPr lang="cs-CZ" altLang="cs-CZ" sz="2200" dirty="0">
                <a:solidFill>
                  <a:schemeClr val="tx1"/>
                </a:solidFill>
                <a:latin typeface="Hind Regular"/>
              </a:rPr>
              <a:t>vzniká rodině, jejíž příjmy v předcházejícím čtvrtletí nepřekročily </a:t>
            </a:r>
            <a:r>
              <a:rPr lang="cs-CZ" altLang="cs-CZ" sz="2200" b="1" dirty="0">
                <a:solidFill>
                  <a:schemeClr val="tx1"/>
                </a:solidFill>
                <a:latin typeface="Hind Regular"/>
              </a:rPr>
              <a:t>2,7násobek ŽM rodiny</a:t>
            </a:r>
            <a:r>
              <a:rPr lang="cs-CZ" altLang="cs-CZ" sz="2200" dirty="0">
                <a:solidFill>
                  <a:schemeClr val="tx1"/>
                </a:solidFill>
                <a:latin typeface="Hind Regular"/>
              </a:rPr>
              <a:t>. </a:t>
            </a:r>
            <a:endParaRPr lang="cs-CZ" altLang="cs-CZ" sz="2200" dirty="0" smtClean="0">
              <a:solidFill>
                <a:schemeClr val="tx1"/>
              </a:solidFill>
              <a:latin typeface="Hind Regular"/>
            </a:endParaRPr>
          </a:p>
          <a:p>
            <a:pPr marL="37782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200" b="1" dirty="0" smtClean="0">
                <a:solidFill>
                  <a:schemeClr val="tx1"/>
                </a:solidFill>
                <a:latin typeface="Hind Regular"/>
              </a:rPr>
              <a:t>Výše porodného:</a:t>
            </a:r>
          </a:p>
          <a:p>
            <a:pPr marL="877887" lvl="2" indent="-342900">
              <a:spcBef>
                <a:spcPts val="563"/>
              </a:spcBef>
              <a:buSzPct val="100000"/>
              <a:buFontTx/>
              <a:buChar char="-"/>
            </a:pPr>
            <a:r>
              <a:rPr lang="cs-CZ" altLang="cs-CZ" sz="2200" b="1" dirty="0">
                <a:solidFill>
                  <a:schemeClr val="tx1"/>
                </a:solidFill>
                <a:latin typeface="Hind Regular"/>
              </a:rPr>
              <a:t>13 </a:t>
            </a:r>
            <a:r>
              <a:rPr lang="cs-CZ" altLang="cs-CZ" sz="2200" b="1" dirty="0" smtClean="0">
                <a:solidFill>
                  <a:schemeClr val="tx1"/>
                </a:solidFill>
                <a:latin typeface="Hind Regular"/>
              </a:rPr>
              <a:t>000 </a:t>
            </a:r>
            <a:r>
              <a:rPr lang="cs-CZ" altLang="cs-CZ" sz="2200" dirty="0" smtClean="0">
                <a:solidFill>
                  <a:schemeClr val="tx1"/>
                </a:solidFill>
                <a:latin typeface="Hind Regular"/>
              </a:rPr>
              <a:t>Kč </a:t>
            </a:r>
            <a:r>
              <a:rPr lang="cs-CZ" altLang="cs-CZ" sz="2200" dirty="0">
                <a:solidFill>
                  <a:schemeClr val="tx1"/>
                </a:solidFill>
                <a:latin typeface="Hind Regular"/>
              </a:rPr>
              <a:t>na první živě narozené </a:t>
            </a:r>
            <a:r>
              <a:rPr lang="cs-CZ" altLang="cs-CZ" sz="2200" dirty="0" smtClean="0">
                <a:solidFill>
                  <a:schemeClr val="tx1"/>
                </a:solidFill>
                <a:latin typeface="Hind Regular"/>
              </a:rPr>
              <a:t>dítě;</a:t>
            </a:r>
          </a:p>
          <a:p>
            <a:pPr marL="877887" lvl="2" indent="-342900">
              <a:spcBef>
                <a:spcPts val="563"/>
              </a:spcBef>
              <a:buSzPct val="100000"/>
              <a:buFontTx/>
              <a:buChar char="-"/>
            </a:pPr>
            <a:r>
              <a:rPr lang="cs-CZ" altLang="cs-CZ" sz="2200" b="1" dirty="0" smtClean="0">
                <a:solidFill>
                  <a:schemeClr val="tx1"/>
                </a:solidFill>
                <a:latin typeface="Hind Regular"/>
              </a:rPr>
              <a:t>10 000 </a:t>
            </a:r>
            <a:r>
              <a:rPr lang="cs-CZ" altLang="cs-CZ" sz="2200" dirty="0" smtClean="0">
                <a:solidFill>
                  <a:schemeClr val="tx1"/>
                </a:solidFill>
                <a:latin typeface="Hind Regular"/>
              </a:rPr>
              <a:t>Kč </a:t>
            </a:r>
            <a:r>
              <a:rPr lang="cs-CZ" altLang="cs-CZ" sz="2200" dirty="0">
                <a:solidFill>
                  <a:schemeClr val="tx1"/>
                </a:solidFill>
                <a:latin typeface="Hind Regular"/>
              </a:rPr>
              <a:t>na druhé živě narozené dítě.</a:t>
            </a:r>
          </a:p>
          <a:p>
            <a:pPr marL="37782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p:txBody>
      </p:sp>
    </p:spTree>
    <p:extLst>
      <p:ext uri="{BB962C8B-B14F-4D97-AF65-F5344CB8AC3E}">
        <p14:creationId xmlns:p14="http://schemas.microsoft.com/office/powerpoint/2010/main" val="2775294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1473751" y="260648"/>
            <a:ext cx="61102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000" b="1" dirty="0" smtClean="0">
                <a:solidFill>
                  <a:schemeClr val="tx1"/>
                </a:solidFill>
                <a:latin typeface="+mj-lt"/>
                <a:cs typeface="Arial" panose="020B0604020202020204" pitchFamily="34" charset="0"/>
              </a:rPr>
              <a:t>Přídavek na dítě </a:t>
            </a:r>
            <a:r>
              <a:rPr lang="cs-CZ" altLang="cs-CZ" sz="3000" b="1" dirty="0">
                <a:solidFill>
                  <a:schemeClr val="tx1"/>
                </a:solidFill>
                <a:latin typeface="+mj-lt"/>
                <a:cs typeface="Arial" panose="020B0604020202020204" pitchFamily="34" charset="0"/>
              </a:rPr>
              <a:t>(</a:t>
            </a:r>
            <a:r>
              <a:rPr lang="cs-CZ" altLang="cs-CZ" sz="3000" b="1" dirty="0" err="1">
                <a:solidFill>
                  <a:schemeClr val="tx1"/>
                </a:solidFill>
                <a:latin typeface="+mj-lt"/>
                <a:cs typeface="Arial" panose="020B0604020202020204" pitchFamily="34" charset="0"/>
              </a:rPr>
              <a:t>PnD</a:t>
            </a:r>
            <a:r>
              <a:rPr lang="cs-CZ" altLang="cs-CZ" sz="3000" b="1" dirty="0">
                <a:solidFill>
                  <a:schemeClr val="tx1"/>
                </a:solidFill>
                <a:latin typeface="+mj-lt"/>
                <a:cs typeface="Arial" panose="020B0604020202020204" pitchFamily="34" charset="0"/>
              </a:rPr>
              <a:t>)</a:t>
            </a:r>
          </a:p>
        </p:txBody>
      </p:sp>
      <p:sp>
        <p:nvSpPr>
          <p:cNvPr id="34819" name="Text Box 2"/>
          <p:cNvSpPr txBox="1">
            <a:spLocks noChangeArrowheads="1"/>
          </p:cNvSpPr>
          <p:nvPr/>
        </p:nvSpPr>
        <p:spPr bwMode="auto">
          <a:xfrm>
            <a:off x="323528" y="1340768"/>
            <a:ext cx="849694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lIns="67500" tIns="35100" rIns="67500" bIns="35100"/>
          <a:lstStyle>
            <a:lvl1pPr marL="419100" indent="-377825">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1pPr>
            <a:lvl2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2pPr>
            <a:lvl3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3pPr>
            <a:lvl4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4pPr>
            <a:lvl5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9pPr>
          </a:lstStyle>
          <a:p>
            <a:pPr marL="38417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Dávka přídavku na dítě je  určena </a:t>
            </a:r>
            <a:r>
              <a:rPr lang="cs-CZ" altLang="cs-CZ" sz="2200" u="sng" dirty="0" smtClean="0">
                <a:solidFill>
                  <a:schemeClr val="tx1"/>
                </a:solidFill>
                <a:latin typeface="Hind Regular"/>
              </a:rPr>
              <a:t>rodinám s nízkými příjmy pečujícím o nezaopatřené dítě </a:t>
            </a:r>
            <a:r>
              <a:rPr lang="cs-CZ" altLang="cs-CZ" sz="2200" dirty="0" smtClean="0">
                <a:solidFill>
                  <a:schemeClr val="tx1"/>
                </a:solidFill>
                <a:latin typeface="Hind Regular"/>
              </a:rPr>
              <a:t>(děti).</a:t>
            </a:r>
            <a:endParaRPr lang="cs-CZ" altLang="cs-CZ" sz="2200" dirty="0">
              <a:solidFill>
                <a:schemeClr val="tx1"/>
              </a:solidFill>
              <a:latin typeface="Hind Regular"/>
            </a:endParaRPr>
          </a:p>
          <a:p>
            <a:pPr marL="38417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Nárok </a:t>
            </a:r>
            <a:r>
              <a:rPr lang="cs-CZ" altLang="cs-CZ" sz="2200" dirty="0">
                <a:solidFill>
                  <a:schemeClr val="tx1"/>
                </a:solidFill>
                <a:latin typeface="Hind Regular"/>
              </a:rPr>
              <a:t>na přídavek na dítě má nezaopatřené dítě, jestliže rozhodný příjem v rodině nepřevyšuje součin částky životního minima rodiny a </a:t>
            </a:r>
            <a:r>
              <a:rPr lang="cs-CZ" altLang="cs-CZ" sz="2200" b="1" dirty="0">
                <a:solidFill>
                  <a:schemeClr val="tx1"/>
                </a:solidFill>
                <a:latin typeface="Hind Regular"/>
              </a:rPr>
              <a:t>koeficientu 2,70</a:t>
            </a:r>
            <a:r>
              <a:rPr lang="cs-CZ" altLang="cs-CZ" sz="2200" dirty="0" smtClean="0">
                <a:solidFill>
                  <a:schemeClr val="tx1"/>
                </a:solidFill>
                <a:latin typeface="Hind Regular"/>
              </a:rPr>
              <a:t>.</a:t>
            </a:r>
          </a:p>
          <a:p>
            <a:pPr marL="384175" indent="-342900" algn="just">
              <a:spcBef>
                <a:spcPts val="563"/>
              </a:spcBef>
              <a:buSzPct val="100000"/>
              <a:buFont typeface="Arial" panose="020B0604020202020204" pitchFamily="34" charset="0"/>
              <a:buChar char="•"/>
            </a:pPr>
            <a:endParaRPr lang="cs-CZ" altLang="cs-CZ" sz="1000" dirty="0">
              <a:solidFill>
                <a:schemeClr val="tx1"/>
              </a:solidFill>
              <a:latin typeface="Hind Regular"/>
            </a:endParaRPr>
          </a:p>
          <a:p>
            <a:pPr algn="just">
              <a:spcBef>
                <a:spcPts val="563"/>
              </a:spcBef>
              <a:buSzPct val="80000"/>
              <a:buFont typeface="Arial" panose="020B0604020202020204" pitchFamily="34" charset="0"/>
              <a:buChar char="•"/>
            </a:pPr>
            <a:r>
              <a:rPr lang="cs-CZ" altLang="cs-CZ" sz="2200" b="1" dirty="0">
                <a:solidFill>
                  <a:schemeClr val="tx1"/>
                </a:solidFill>
                <a:latin typeface="Hind Regular"/>
              </a:rPr>
              <a:t>Výše </a:t>
            </a:r>
            <a:r>
              <a:rPr lang="cs-CZ" altLang="cs-CZ" sz="2200" b="1" dirty="0" err="1">
                <a:solidFill>
                  <a:schemeClr val="tx1"/>
                </a:solidFill>
                <a:latin typeface="Hind Regular"/>
              </a:rPr>
              <a:t>PnD</a:t>
            </a:r>
            <a:r>
              <a:rPr lang="cs-CZ" altLang="cs-CZ" sz="2200" b="1" dirty="0">
                <a:solidFill>
                  <a:schemeClr val="tx1"/>
                </a:solidFill>
                <a:latin typeface="Hind Regular"/>
              </a:rPr>
              <a:t> činí za kalendářní měsíc, jde-li o nezaopatřené dítě </a:t>
            </a:r>
            <a:r>
              <a:rPr lang="cs-CZ" altLang="cs-CZ" sz="2200" b="1" dirty="0" smtClean="0">
                <a:solidFill>
                  <a:schemeClr val="tx1"/>
                </a:solidFill>
                <a:latin typeface="Hind Regular"/>
              </a:rPr>
              <a:t>do věku:</a:t>
            </a:r>
            <a:endParaRPr lang="cs-CZ" altLang="cs-CZ" sz="2200" b="1" dirty="0">
              <a:solidFill>
                <a:schemeClr val="tx1"/>
              </a:solidFill>
              <a:latin typeface="Hind Regular"/>
            </a:endParaRPr>
          </a:p>
          <a:p>
            <a:pPr marL="879475" lvl="2" indent="-342900">
              <a:spcBef>
                <a:spcPts val="563"/>
              </a:spcBef>
              <a:buSzPct val="100000"/>
              <a:buFontTx/>
              <a:buChar char="-"/>
            </a:pPr>
            <a:r>
              <a:rPr lang="cs-CZ" altLang="cs-CZ" sz="2200" dirty="0">
                <a:solidFill>
                  <a:schemeClr val="tx1"/>
                </a:solidFill>
                <a:latin typeface="Hind Regular"/>
              </a:rPr>
              <a:t>do 6 let,                    </a:t>
            </a:r>
            <a:r>
              <a:rPr lang="cs-CZ" altLang="cs-CZ" sz="2200" b="1" dirty="0" smtClean="0">
                <a:solidFill>
                  <a:schemeClr val="tx1"/>
                </a:solidFill>
                <a:latin typeface="Hind Regular"/>
              </a:rPr>
              <a:t>500 </a:t>
            </a:r>
            <a:r>
              <a:rPr lang="cs-CZ" altLang="cs-CZ" sz="2200" dirty="0" smtClean="0">
                <a:solidFill>
                  <a:schemeClr val="tx1"/>
                </a:solidFill>
                <a:latin typeface="Hind Regular"/>
              </a:rPr>
              <a:t>Kč,</a:t>
            </a:r>
          </a:p>
          <a:p>
            <a:pPr marL="879475" lvl="2" indent="-342900">
              <a:spcBef>
                <a:spcPts val="563"/>
              </a:spcBef>
              <a:buSzPct val="100000"/>
              <a:buFontTx/>
              <a:buChar char="-"/>
            </a:pPr>
            <a:r>
              <a:rPr lang="cs-CZ" altLang="cs-CZ" sz="2200" dirty="0" smtClean="0">
                <a:solidFill>
                  <a:schemeClr val="tx1"/>
                </a:solidFill>
                <a:latin typeface="Hind Regular"/>
              </a:rPr>
              <a:t>od </a:t>
            </a:r>
            <a:r>
              <a:rPr lang="cs-CZ" altLang="cs-CZ" sz="2200" dirty="0">
                <a:solidFill>
                  <a:schemeClr val="tx1"/>
                </a:solidFill>
                <a:latin typeface="Hind Regular"/>
              </a:rPr>
              <a:t>6 do 15 let,          </a:t>
            </a:r>
            <a:r>
              <a:rPr lang="cs-CZ" altLang="cs-CZ" sz="2200" b="1" dirty="0" smtClean="0">
                <a:solidFill>
                  <a:schemeClr val="tx1"/>
                </a:solidFill>
                <a:latin typeface="Hind Regular"/>
              </a:rPr>
              <a:t>610 </a:t>
            </a:r>
            <a:r>
              <a:rPr lang="cs-CZ" altLang="cs-CZ" sz="2200" dirty="0" smtClean="0">
                <a:solidFill>
                  <a:schemeClr val="tx1"/>
                </a:solidFill>
                <a:latin typeface="Hind Regular"/>
              </a:rPr>
              <a:t>Kč,</a:t>
            </a:r>
          </a:p>
          <a:p>
            <a:pPr marL="879475" lvl="2" indent="-342900">
              <a:spcBef>
                <a:spcPts val="563"/>
              </a:spcBef>
              <a:buSzPct val="100000"/>
              <a:buFontTx/>
              <a:buChar char="-"/>
            </a:pPr>
            <a:r>
              <a:rPr lang="cs-CZ" altLang="cs-CZ" sz="2200" dirty="0" smtClean="0">
                <a:solidFill>
                  <a:schemeClr val="tx1"/>
                </a:solidFill>
                <a:latin typeface="Hind Regular"/>
              </a:rPr>
              <a:t>od </a:t>
            </a:r>
            <a:r>
              <a:rPr lang="cs-CZ" altLang="cs-CZ" sz="2200" dirty="0">
                <a:solidFill>
                  <a:schemeClr val="tx1"/>
                </a:solidFill>
                <a:latin typeface="Hind Regular"/>
              </a:rPr>
              <a:t>15 do 26 let,        </a:t>
            </a:r>
            <a:r>
              <a:rPr lang="cs-CZ" altLang="cs-CZ" sz="2200" b="1" dirty="0" smtClean="0">
                <a:solidFill>
                  <a:schemeClr val="tx1"/>
                </a:solidFill>
                <a:latin typeface="Hind Regular"/>
              </a:rPr>
              <a:t>700 </a:t>
            </a:r>
            <a:r>
              <a:rPr lang="cs-CZ" altLang="cs-CZ" sz="2200" dirty="0" smtClean="0">
                <a:solidFill>
                  <a:schemeClr val="tx1"/>
                </a:solidFill>
                <a:latin typeface="Hind Regular"/>
              </a:rPr>
              <a:t>Kč</a:t>
            </a:r>
            <a:r>
              <a:rPr lang="cs-CZ" altLang="cs-CZ" sz="2200" dirty="0">
                <a:solidFill>
                  <a:schemeClr val="tx1"/>
                </a:solidFill>
                <a:latin typeface="Hind Regular"/>
              </a:rPr>
              <a:t>.</a:t>
            </a:r>
          </a:p>
          <a:p>
            <a:pPr marL="41275" indent="0" algn="just">
              <a:spcBef>
                <a:spcPts val="563"/>
              </a:spcBef>
              <a:buClr>
                <a:srgbClr val="94B6D2"/>
              </a:buClr>
              <a:buSzPct val="80000"/>
            </a:pPr>
            <a:r>
              <a:rPr lang="cs-CZ" altLang="cs-CZ" sz="2000" i="1" dirty="0" smtClean="0">
                <a:solidFill>
                  <a:schemeClr val="tx1"/>
                </a:solidFill>
                <a:latin typeface="Hind Regular"/>
              </a:rPr>
              <a:t>A </a:t>
            </a:r>
            <a:r>
              <a:rPr lang="cs-CZ" altLang="cs-CZ" sz="2000" i="1" dirty="0">
                <a:solidFill>
                  <a:schemeClr val="tx1"/>
                </a:solidFill>
                <a:latin typeface="Hind Regular"/>
              </a:rPr>
              <a:t>dále </a:t>
            </a:r>
            <a:r>
              <a:rPr lang="cs-CZ" altLang="cs-CZ" sz="2000" i="1" dirty="0" smtClean="0">
                <a:solidFill>
                  <a:schemeClr val="tx1"/>
                </a:solidFill>
                <a:latin typeface="Hind Regular"/>
              </a:rPr>
              <a:t>se navyšuje </a:t>
            </a:r>
            <a:r>
              <a:rPr lang="cs-CZ" altLang="cs-CZ" sz="2000" i="1" dirty="0">
                <a:solidFill>
                  <a:schemeClr val="tx1"/>
                </a:solidFill>
                <a:latin typeface="Hind Regular"/>
              </a:rPr>
              <a:t>o </a:t>
            </a:r>
            <a:r>
              <a:rPr lang="cs-CZ" altLang="cs-CZ" sz="2000" i="1" dirty="0" smtClean="0">
                <a:solidFill>
                  <a:schemeClr val="tx1"/>
                </a:solidFill>
                <a:latin typeface="Hind Regular"/>
              </a:rPr>
              <a:t>300 Kč v rodinách, kde existuje příjem z výdělečné činnosti, ale je nízký.</a:t>
            </a:r>
            <a:endParaRPr lang="cs-CZ" altLang="cs-CZ" sz="2000" i="1" dirty="0">
              <a:solidFill>
                <a:schemeClr val="tx1"/>
              </a:solidFill>
              <a:latin typeface="Hind Regular"/>
            </a:endParaRPr>
          </a:p>
          <a:p>
            <a:pPr marL="38417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a:p>
            <a:pPr algn="just">
              <a:spcBef>
                <a:spcPts val="563"/>
              </a:spcBef>
              <a:buSzPct val="8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878439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74948" y="260648"/>
            <a:ext cx="8740451"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Příspěvek na bydlení</a:t>
            </a:r>
            <a:endParaRPr lang="cs-CZ" altLang="cs-CZ" sz="3500" b="1" dirty="0">
              <a:solidFill>
                <a:schemeClr val="tx1"/>
              </a:solidFill>
              <a:latin typeface="Hind Bold"/>
              <a:cs typeface="Arial" panose="020B0604020202020204" pitchFamily="34" charset="0"/>
            </a:endParaRPr>
          </a:p>
        </p:txBody>
      </p:sp>
      <p:sp>
        <p:nvSpPr>
          <p:cNvPr id="36867" name="Text Box 2"/>
          <p:cNvSpPr txBox="1">
            <a:spLocks noChangeArrowheads="1"/>
          </p:cNvSpPr>
          <p:nvPr/>
        </p:nvSpPr>
        <p:spPr bwMode="auto">
          <a:xfrm>
            <a:off x="251521" y="1556792"/>
            <a:ext cx="8663878" cy="2391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na příspěvek na bydlení má </a:t>
            </a:r>
            <a:r>
              <a:rPr lang="cs-CZ" altLang="cs-CZ" sz="2200" b="1" dirty="0">
                <a:solidFill>
                  <a:schemeClr val="tx1"/>
                </a:solidFill>
                <a:latin typeface="Hind Regular"/>
              </a:rPr>
              <a:t>vlastník či nájemce bytu </a:t>
            </a:r>
            <a:r>
              <a:rPr lang="cs-CZ" altLang="cs-CZ" sz="2200" dirty="0">
                <a:solidFill>
                  <a:schemeClr val="tx1"/>
                </a:solidFill>
                <a:latin typeface="Hind Regular"/>
              </a:rPr>
              <a:t>přihlášený </a:t>
            </a:r>
            <a:r>
              <a:rPr lang="cs-CZ" altLang="cs-CZ" sz="2200" b="1" dirty="0">
                <a:solidFill>
                  <a:schemeClr val="tx1"/>
                </a:solidFill>
                <a:latin typeface="Hind Regular"/>
              </a:rPr>
              <a:t>v bytě k trvalému pobytu</a:t>
            </a:r>
            <a:r>
              <a:rPr lang="cs-CZ" altLang="cs-CZ" sz="2200" dirty="0">
                <a:solidFill>
                  <a:schemeClr val="tx1"/>
                </a:solidFill>
                <a:latin typeface="Hind Regular"/>
              </a:rPr>
              <a:t>, </a:t>
            </a:r>
            <a:r>
              <a:rPr lang="cs-CZ" altLang="cs-CZ" sz="2200" b="1" dirty="0">
                <a:solidFill>
                  <a:schemeClr val="tx1"/>
                </a:solidFill>
                <a:latin typeface="Hind Regular"/>
              </a:rPr>
              <a:t>jestliže 30 % (v Praze 35 %) příjmů rodiny nestačí k pokrytí nákladů na bydlení </a:t>
            </a:r>
            <a:r>
              <a:rPr lang="cs-CZ" altLang="cs-CZ" sz="2200" dirty="0">
                <a:solidFill>
                  <a:schemeClr val="tx1"/>
                </a:solidFill>
                <a:latin typeface="Hind Regular"/>
              </a:rPr>
              <a:t>a zároveň těchto 30 % (v Praze 35 %) příjmů rodiny je nižší než příslušné normativní náklady stanovené zákonem. </a:t>
            </a:r>
            <a:endParaRPr lang="cs-CZ" altLang="cs-CZ" sz="2200" dirty="0" smtClean="0">
              <a:solidFill>
                <a:schemeClr val="tx1"/>
              </a:solidFill>
              <a:latin typeface="Hind Regular"/>
            </a:endParaRPr>
          </a:p>
          <a:p>
            <a:pPr marL="377825" indent="-342900" algn="just">
              <a:spcBef>
                <a:spcPts val="563"/>
              </a:spcBef>
              <a:buSzPct val="100000"/>
              <a:buFont typeface="Arial" panose="020B0604020202020204" pitchFamily="34" charset="0"/>
              <a:buChar char="•"/>
            </a:pPr>
            <a:endParaRPr lang="cs-CZ" altLang="cs-CZ" sz="1000" dirty="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Normativní náklady na bydlení v roce </a:t>
            </a:r>
            <a:r>
              <a:rPr lang="cs-CZ" altLang="cs-CZ" sz="2200" dirty="0" smtClean="0">
                <a:solidFill>
                  <a:schemeClr val="tx1"/>
                </a:solidFill>
                <a:latin typeface="Hind Regular"/>
              </a:rPr>
              <a:t>2021:</a:t>
            </a:r>
            <a:endParaRPr lang="cs-CZ" altLang="cs-CZ" sz="2200" dirty="0" smtClean="0">
              <a:solidFill>
                <a:schemeClr val="tx1"/>
              </a:solidFill>
              <a:latin typeface="Hind Regular"/>
            </a:endParaRPr>
          </a:p>
          <a:p>
            <a:pPr marL="34925" indent="0" algn="just">
              <a:spcBef>
                <a:spcPts val="563"/>
              </a:spcBef>
              <a:buSzPct val="100000"/>
            </a:pPr>
            <a:r>
              <a:rPr lang="cs-CZ" sz="2200" u="sng" dirty="0">
                <a:solidFill>
                  <a:schemeClr val="tx1"/>
                </a:solidFill>
                <a:latin typeface="Hind Regular"/>
                <a:hlinkClick r:id="rId3"/>
              </a:rPr>
              <a:t>https://www.mpsv.cz/-/</a:t>
            </a:r>
            <a:r>
              <a:rPr lang="cs-CZ" sz="2200" u="sng" dirty="0" smtClean="0">
                <a:solidFill>
                  <a:schemeClr val="tx1"/>
                </a:solidFill>
                <a:latin typeface="Hind Regular"/>
                <a:hlinkClick r:id="rId3"/>
              </a:rPr>
              <a:t>prispevek-na-bydleni</a:t>
            </a:r>
            <a:r>
              <a:rPr lang="cs-CZ" sz="2200" u="sng" dirty="0" smtClean="0">
                <a:solidFill>
                  <a:schemeClr val="tx1"/>
                </a:solidFill>
                <a:latin typeface="Hind Regular"/>
              </a:rPr>
              <a:t> </a:t>
            </a:r>
            <a:endParaRPr lang="cs-CZ" altLang="cs-CZ" sz="2200" u="sng" dirty="0">
              <a:solidFill>
                <a:schemeClr val="tx1"/>
              </a:solidFill>
              <a:latin typeface="Hind Regular"/>
            </a:endParaRPr>
          </a:p>
        </p:txBody>
      </p:sp>
      <p:pic>
        <p:nvPicPr>
          <p:cNvPr id="3" name="Obrázek 2"/>
          <p:cNvPicPr>
            <a:picLocks noChangeAspect="1"/>
          </p:cNvPicPr>
          <p:nvPr/>
        </p:nvPicPr>
        <p:blipFill>
          <a:blip r:embed="rId4"/>
          <a:stretch>
            <a:fillRect/>
          </a:stretch>
        </p:blipFill>
        <p:spPr>
          <a:xfrm>
            <a:off x="6084168" y="4509120"/>
            <a:ext cx="2759223" cy="1582242"/>
          </a:xfrm>
          <a:prstGeom prst="rect">
            <a:avLst/>
          </a:prstGeom>
        </p:spPr>
      </p:pic>
      <p:sp>
        <p:nvSpPr>
          <p:cNvPr id="4" name="TextovéPole 3"/>
          <p:cNvSpPr txBox="1"/>
          <p:nvPr/>
        </p:nvSpPr>
        <p:spPr>
          <a:xfrm>
            <a:off x="6156176" y="4653136"/>
            <a:ext cx="1224136" cy="338554"/>
          </a:xfrm>
          <a:prstGeom prst="rect">
            <a:avLst/>
          </a:prstGeom>
          <a:noFill/>
        </p:spPr>
        <p:txBody>
          <a:bodyPr wrap="square" rtlCol="0">
            <a:spAutoFit/>
          </a:bodyPr>
          <a:lstStyle/>
          <a:p>
            <a:r>
              <a:rPr lang="cs-CZ" sz="1600" b="1" dirty="0" smtClean="0">
                <a:solidFill>
                  <a:schemeClr val="bg1"/>
                </a:solidFill>
                <a:latin typeface="Hind Regular"/>
              </a:rPr>
              <a:t>Obr. 1</a:t>
            </a:r>
            <a:endParaRPr lang="cs-CZ" sz="1600" b="1" dirty="0">
              <a:solidFill>
                <a:schemeClr val="bg1"/>
              </a:solidFill>
              <a:latin typeface="Hind Regular"/>
            </a:endParaRPr>
          </a:p>
        </p:txBody>
      </p:sp>
    </p:spTree>
    <p:extLst>
      <p:ext uri="{BB962C8B-B14F-4D97-AF65-F5344CB8AC3E}">
        <p14:creationId xmlns:p14="http://schemas.microsoft.com/office/powerpoint/2010/main" val="1440165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1497028" y="260648"/>
            <a:ext cx="61102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Výše příspěvku na bydlení:</a:t>
            </a:r>
          </a:p>
        </p:txBody>
      </p:sp>
      <p:sp>
        <p:nvSpPr>
          <p:cNvPr id="37891" name="Text Box 2"/>
          <p:cNvSpPr txBox="1">
            <a:spLocks noChangeArrowheads="1"/>
          </p:cNvSpPr>
          <p:nvPr/>
        </p:nvSpPr>
        <p:spPr bwMode="auto">
          <a:xfrm>
            <a:off x="303700" y="1628800"/>
            <a:ext cx="8496944"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9100" indent="-377825">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1pPr>
            <a:lvl2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2pPr>
            <a:lvl3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3pPr>
            <a:lvl4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4pPr>
            <a:lvl5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9pPr>
          </a:lstStyle>
          <a:p>
            <a:pPr marL="384175" indent="-342900" algn="just">
              <a:lnSpc>
                <a:spcPct val="70000"/>
              </a:lnSpc>
              <a:spcBef>
                <a:spcPts val="375"/>
              </a:spcBef>
              <a:buSzPct val="100000"/>
              <a:buFont typeface="Arial" panose="020B0604020202020204" pitchFamily="34" charset="0"/>
              <a:buChar char="•"/>
            </a:pPr>
            <a:r>
              <a:rPr lang="cs-CZ" altLang="cs-CZ" sz="2200" b="1" dirty="0" smtClean="0">
                <a:solidFill>
                  <a:schemeClr val="tx1"/>
                </a:solidFill>
                <a:latin typeface="Hind Regular"/>
              </a:rPr>
              <a:t>Výše </a:t>
            </a:r>
            <a:r>
              <a:rPr lang="cs-CZ" altLang="cs-CZ" sz="2200" b="1" dirty="0">
                <a:solidFill>
                  <a:schemeClr val="tx1"/>
                </a:solidFill>
                <a:latin typeface="Hind Regular"/>
              </a:rPr>
              <a:t>příspěvku na bydlení činí za kalendářní měsíc rozdíl mezi normativními náklady na bydlení a rozhodným příjmem rodiny vynásobeným koeficientem 0,30, a na území hlavního města Prahy koeficientem </a:t>
            </a:r>
            <a:r>
              <a:rPr lang="cs-CZ" altLang="cs-CZ" sz="2200" b="1" dirty="0" smtClean="0">
                <a:solidFill>
                  <a:schemeClr val="tx1"/>
                </a:solidFill>
                <a:latin typeface="Hind Regular"/>
              </a:rPr>
              <a:t>0,35.</a:t>
            </a:r>
          </a:p>
          <a:p>
            <a:pPr marL="384175" indent="-342900" algn="just">
              <a:lnSpc>
                <a:spcPct val="70000"/>
              </a:lnSpc>
              <a:spcBef>
                <a:spcPts val="375"/>
              </a:spcBef>
              <a:buSzPct val="100000"/>
              <a:buFont typeface="Arial" panose="020B0604020202020204" pitchFamily="34" charset="0"/>
              <a:buChar char="•"/>
            </a:pPr>
            <a:endParaRPr lang="cs-CZ" altLang="cs-CZ" sz="1000" dirty="0" smtClean="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r>
              <a:rPr lang="cs-CZ" altLang="cs-CZ" sz="2200" dirty="0" smtClean="0">
                <a:solidFill>
                  <a:schemeClr val="tx1"/>
                </a:solidFill>
                <a:latin typeface="Hind Regular"/>
              </a:rPr>
              <a:t>Pokud </a:t>
            </a:r>
            <a:r>
              <a:rPr lang="cs-CZ" altLang="cs-CZ" sz="2200" dirty="0">
                <a:solidFill>
                  <a:schemeClr val="tx1"/>
                </a:solidFill>
                <a:latin typeface="Hind Regular"/>
              </a:rPr>
              <a:t>jsou náklady na bydlení nižší než normativní náklady na bydlení, náleží příspěvek na bydlení ve výši rozdílu mezi náklady na bydlení a rozhodným příjmem rodiny vynásobeným koeficientem 0,30, a na území hlavního města Prahy koeficientem </a:t>
            </a:r>
            <a:r>
              <a:rPr lang="cs-CZ" altLang="cs-CZ" sz="2200" dirty="0" smtClean="0">
                <a:solidFill>
                  <a:schemeClr val="tx1"/>
                </a:solidFill>
                <a:latin typeface="Hind Regular"/>
              </a:rPr>
              <a:t>0,35.</a:t>
            </a:r>
          </a:p>
          <a:p>
            <a:pPr marL="41275" indent="0" algn="just">
              <a:lnSpc>
                <a:spcPct val="70000"/>
              </a:lnSpc>
              <a:spcBef>
                <a:spcPts val="375"/>
              </a:spcBef>
              <a:buSzPct val="100000"/>
            </a:pPr>
            <a:endParaRPr lang="cs-CZ" altLang="cs-CZ" sz="1000" dirty="0" smtClean="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r>
              <a:rPr lang="cs-CZ" altLang="cs-CZ" sz="2200" dirty="0" smtClean="0">
                <a:solidFill>
                  <a:schemeClr val="tx1"/>
                </a:solidFill>
                <a:latin typeface="Hind Regular"/>
              </a:rPr>
              <a:t>Pokud </a:t>
            </a:r>
            <a:r>
              <a:rPr lang="cs-CZ" altLang="cs-CZ" sz="2200" dirty="0">
                <a:solidFill>
                  <a:schemeClr val="tx1"/>
                </a:solidFill>
                <a:latin typeface="Hind Regular"/>
              </a:rPr>
              <a:t>rozhodný příjem rodiny, z něhož se vychází při stanovení výše příspěvku na bydlení, nedosahuje částky životního minima rodiny, započítává se pro stanovení výše příspěvku na bydlení jako rozhodný příjem rodiny  částka odpovídající životnímu minimu této rodiny</a:t>
            </a:r>
            <a:r>
              <a:rPr lang="cs-CZ" altLang="cs-CZ" sz="2200" dirty="0" smtClean="0">
                <a:solidFill>
                  <a:schemeClr val="tx1"/>
                </a:solidFill>
                <a:latin typeface="Hind Regular"/>
              </a:rPr>
              <a:t>.</a:t>
            </a:r>
          </a:p>
          <a:p>
            <a:pPr marL="384175" indent="-342900" algn="just">
              <a:lnSpc>
                <a:spcPct val="70000"/>
              </a:lnSpc>
              <a:spcBef>
                <a:spcPts val="375"/>
              </a:spcBef>
              <a:buSzPct val="100000"/>
              <a:buFont typeface="Arial" panose="020B0604020202020204" pitchFamily="34" charset="0"/>
              <a:buChar char="•"/>
            </a:pPr>
            <a:endParaRPr lang="cs-CZ" altLang="cs-CZ" sz="2200" dirty="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endParaRPr lang="cs-CZ" altLang="cs-CZ" sz="2200" dirty="0">
              <a:solidFill>
                <a:schemeClr val="tx1"/>
              </a:solidFill>
              <a:latin typeface="Hind Regular"/>
            </a:endParaRPr>
          </a:p>
          <a:p>
            <a:pPr>
              <a:lnSpc>
                <a:spcPct val="70000"/>
              </a:lnSpc>
              <a:spcBef>
                <a:spcPts val="375"/>
              </a:spcBef>
              <a:buSzPct val="8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2923221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2"/>
          <p:cNvSpPr txBox="1">
            <a:spLocks noChangeArrowheads="1"/>
          </p:cNvSpPr>
          <p:nvPr/>
        </p:nvSpPr>
        <p:spPr bwMode="auto">
          <a:xfrm>
            <a:off x="244099" y="1412776"/>
            <a:ext cx="864805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lnSpc>
                <a:spcPct val="80000"/>
              </a:lnSpc>
              <a:spcBef>
                <a:spcPts val="450"/>
              </a:spcBef>
              <a:buSzPct val="100000"/>
              <a:buFont typeface="Arial" panose="020B0604020202020204" pitchFamily="34" charset="0"/>
              <a:buChar char="•"/>
            </a:pPr>
            <a:r>
              <a:rPr lang="cs-CZ" altLang="cs-CZ" sz="2200" b="1" dirty="0">
                <a:solidFill>
                  <a:schemeClr val="tx1"/>
                </a:solidFill>
                <a:latin typeface="Hind Regular"/>
              </a:rPr>
              <a:t>Nárok na rodičovský příspěvek má rodič, který po celý kalendářní měsíc osobně, celodenně a řádně pečuje o dítě, které je nejmladší v rodině, a to až do vyčerpání celkové částky </a:t>
            </a:r>
            <a:r>
              <a:rPr lang="cs-CZ" altLang="cs-CZ" sz="2200" b="1" dirty="0" smtClean="0">
                <a:solidFill>
                  <a:schemeClr val="tx1"/>
                </a:solidFill>
                <a:latin typeface="Hind Regular"/>
              </a:rPr>
              <a:t>30</a:t>
            </a:r>
            <a:r>
              <a:rPr lang="cs-CZ" altLang="cs-CZ" sz="2200" b="1" dirty="0" smtClean="0">
                <a:solidFill>
                  <a:schemeClr val="tx1"/>
                </a:solidFill>
                <a:latin typeface="Hind Regular"/>
              </a:rPr>
              <a:t>0 </a:t>
            </a:r>
            <a:r>
              <a:rPr lang="cs-CZ" altLang="cs-CZ" sz="2200" b="1" dirty="0">
                <a:solidFill>
                  <a:schemeClr val="tx1"/>
                </a:solidFill>
                <a:latin typeface="Hind Regular"/>
              </a:rPr>
              <a:t>000 Kč, nejdéle do 4 let věku </a:t>
            </a:r>
            <a:r>
              <a:rPr lang="cs-CZ" altLang="cs-CZ" sz="2200" b="1" dirty="0" smtClean="0">
                <a:solidFill>
                  <a:schemeClr val="tx1"/>
                </a:solidFill>
                <a:latin typeface="Hind Regular"/>
              </a:rPr>
              <a:t>dítěte</a:t>
            </a:r>
            <a:r>
              <a:rPr lang="cs-CZ" altLang="cs-CZ" sz="2200" b="1" dirty="0">
                <a:solidFill>
                  <a:schemeClr val="tx1"/>
                </a:solidFill>
                <a:latin typeface="Hind Regular"/>
              </a:rPr>
              <a:t> </a:t>
            </a:r>
            <a:r>
              <a:rPr lang="cs-CZ" altLang="cs-CZ" sz="2200" b="1" i="1" dirty="0" smtClean="0">
                <a:solidFill>
                  <a:schemeClr val="tx1"/>
                </a:solidFill>
                <a:latin typeface="Hind Regular"/>
              </a:rPr>
              <a:t>(v případě dvojčat či </a:t>
            </a:r>
            <a:r>
              <a:rPr lang="cs-CZ" altLang="cs-CZ" sz="2200" b="1" i="1" dirty="0" err="1" smtClean="0">
                <a:solidFill>
                  <a:schemeClr val="tx1"/>
                </a:solidFill>
                <a:latin typeface="Hind Regular"/>
              </a:rPr>
              <a:t>vícerčat</a:t>
            </a:r>
            <a:r>
              <a:rPr lang="cs-CZ" altLang="cs-CZ" sz="2200" b="1" i="1" dirty="0" smtClean="0">
                <a:solidFill>
                  <a:schemeClr val="tx1"/>
                </a:solidFill>
                <a:latin typeface="Hind Regular"/>
              </a:rPr>
              <a:t> se RP zvyšuje o 1,5 násobek – pouze jednou).</a:t>
            </a:r>
            <a:endParaRPr lang="cs-CZ" altLang="cs-CZ" sz="2200" i="1" dirty="0" smtClean="0">
              <a:solidFill>
                <a:schemeClr val="tx1"/>
              </a:solidFill>
              <a:latin typeface="Hind Regular"/>
            </a:endParaRPr>
          </a:p>
          <a:p>
            <a:pPr algn="just">
              <a:lnSpc>
                <a:spcPct val="80000"/>
              </a:lnSpc>
              <a:spcBef>
                <a:spcPts val="450"/>
              </a:spcBef>
              <a:buSzPct val="100000"/>
            </a:pPr>
            <a:endParaRPr lang="cs-CZ" altLang="cs-CZ" sz="1000" dirty="0">
              <a:solidFill>
                <a:schemeClr val="tx1"/>
              </a:solidFill>
              <a:latin typeface="Hind Regular"/>
            </a:endParaRPr>
          </a:p>
          <a:p>
            <a:pPr marL="342900" indent="-342900" algn="just">
              <a:lnSpc>
                <a:spcPct val="80000"/>
              </a:lnSpc>
              <a:spcBef>
                <a:spcPts val="450"/>
              </a:spcBef>
              <a:buSzPct val="100000"/>
              <a:buFont typeface="Arial" panose="020B0604020202020204" pitchFamily="34" charset="0"/>
              <a:buChar char="•"/>
            </a:pPr>
            <a:r>
              <a:rPr lang="cs-CZ" sz="2200" dirty="0">
                <a:solidFill>
                  <a:schemeClr val="tx1"/>
                </a:solidFill>
                <a:latin typeface="Hind Regular"/>
              </a:rPr>
              <a:t>Jestliže lze alespoň jednomu z rodičů v rodině stanovit k datu narození nejmladšího dítěte v rodině </a:t>
            </a:r>
            <a:r>
              <a:rPr lang="cs-CZ" sz="2200" b="1" dirty="0">
                <a:solidFill>
                  <a:schemeClr val="tx1"/>
                </a:solidFill>
                <a:latin typeface="Hind Regular"/>
              </a:rPr>
              <a:t>70 % 30násobku denního vyměřovacího základu v částce převyšující 7 600 Kč</a:t>
            </a:r>
            <a:r>
              <a:rPr lang="cs-CZ" sz="2200" dirty="0">
                <a:solidFill>
                  <a:schemeClr val="tx1"/>
                </a:solidFill>
                <a:latin typeface="Hind Regular"/>
              </a:rPr>
              <a:t>, může rodič volit měsíční výši čerpání rodičovského příspěvku až do této výše. </a:t>
            </a:r>
          </a:p>
          <a:p>
            <a:pPr algn="just">
              <a:lnSpc>
                <a:spcPct val="80000"/>
              </a:lnSpc>
              <a:spcBef>
                <a:spcPts val="450"/>
              </a:spcBef>
              <a:buSzPct val="100000"/>
            </a:pPr>
            <a:endParaRPr lang="cs-CZ" altLang="cs-CZ" sz="1000" dirty="0">
              <a:solidFill>
                <a:schemeClr val="tx1"/>
              </a:solidFill>
              <a:latin typeface="Hind Regular"/>
            </a:endParaRPr>
          </a:p>
          <a:p>
            <a:pPr marL="342900" indent="-342900" algn="just">
              <a:lnSpc>
                <a:spcPct val="80000"/>
              </a:lnSpc>
              <a:spcBef>
                <a:spcPts val="450"/>
              </a:spcBef>
              <a:buSzPct val="100000"/>
              <a:buFont typeface="Arial" panose="020B0604020202020204" pitchFamily="34" charset="0"/>
              <a:buChar char="•"/>
            </a:pPr>
            <a:r>
              <a:rPr lang="cs-CZ" sz="2200" dirty="0">
                <a:solidFill>
                  <a:schemeClr val="tx1"/>
                </a:solidFill>
                <a:latin typeface="Hind Regular"/>
              </a:rPr>
              <a:t>Pokud ani jednomu z rodičů </a:t>
            </a:r>
            <a:r>
              <a:rPr lang="cs-CZ" sz="2200" b="1" dirty="0">
                <a:solidFill>
                  <a:schemeClr val="tx1"/>
                </a:solidFill>
                <a:latin typeface="Hind Regular"/>
              </a:rPr>
              <a:t>nelze stanovit denní vyměřovací základ</a:t>
            </a:r>
            <a:r>
              <a:rPr lang="cs-CZ" sz="2200" dirty="0">
                <a:solidFill>
                  <a:schemeClr val="tx1"/>
                </a:solidFill>
                <a:latin typeface="Hind Regular"/>
              </a:rPr>
              <a:t>, nebo je-li 70 % 30násobku denního vyměřovacího základu </a:t>
            </a:r>
            <a:r>
              <a:rPr lang="cs-CZ" sz="2200" b="1" dirty="0">
                <a:solidFill>
                  <a:schemeClr val="tx1"/>
                </a:solidFill>
                <a:latin typeface="Hind Regular"/>
              </a:rPr>
              <a:t>nižší než 7 600 Kč</a:t>
            </a:r>
            <a:r>
              <a:rPr lang="cs-CZ" sz="2200" dirty="0">
                <a:solidFill>
                  <a:schemeClr val="tx1"/>
                </a:solidFill>
                <a:latin typeface="Hind Regular"/>
              </a:rPr>
              <a:t>, rodič volí výši rodičovského příspěvku až do částky 7 600 Kč měsíčně, v případě dvou a více současně narozených dětí do částky 11 400 Kč měsíčně.</a:t>
            </a:r>
            <a:endParaRPr lang="cs-CZ" altLang="cs-CZ" sz="2200" dirty="0">
              <a:solidFill>
                <a:schemeClr val="tx1"/>
              </a:solidFill>
              <a:latin typeface="Hind Regular"/>
            </a:endParaRPr>
          </a:p>
        </p:txBody>
      </p:sp>
      <p:sp>
        <p:nvSpPr>
          <p:cNvPr id="39938" name="Text Box 1"/>
          <p:cNvSpPr txBox="1">
            <a:spLocks noChangeArrowheads="1"/>
          </p:cNvSpPr>
          <p:nvPr/>
        </p:nvSpPr>
        <p:spPr bwMode="auto">
          <a:xfrm>
            <a:off x="187404" y="260648"/>
            <a:ext cx="87614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Rodičovský příspěvek</a:t>
            </a:r>
            <a:endParaRPr lang="cs-CZ" altLang="cs-CZ" sz="3500" b="1" dirty="0">
              <a:solidFill>
                <a:schemeClr val="tx1"/>
              </a:solidFill>
              <a:latin typeface="Hind Bold"/>
              <a:cs typeface="Arial" panose="020B0604020202020204" pitchFamily="34" charset="0"/>
            </a:endParaRPr>
          </a:p>
        </p:txBody>
      </p:sp>
    </p:spTree>
    <p:extLst>
      <p:ext uri="{BB962C8B-B14F-4D97-AF65-F5344CB8AC3E}">
        <p14:creationId xmlns:p14="http://schemas.microsoft.com/office/powerpoint/2010/main" val="35404669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2"/>
          <p:cNvSpPr txBox="1">
            <a:spLocks noChangeArrowheads="1"/>
          </p:cNvSpPr>
          <p:nvPr/>
        </p:nvSpPr>
        <p:spPr bwMode="auto">
          <a:xfrm>
            <a:off x="244099" y="1412776"/>
            <a:ext cx="864805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buFont typeface="Arial" panose="020B0604020202020204" pitchFamily="34" charset="0"/>
              <a:buChar char="•"/>
            </a:pPr>
            <a:r>
              <a:rPr lang="cs-CZ" sz="2000" dirty="0">
                <a:solidFill>
                  <a:schemeClr val="tx1"/>
                </a:solidFill>
                <a:latin typeface="Hind Regular"/>
              </a:rPr>
              <a:t>Horní hranice měsíčního rodičovského příspěvku je od roku 2018 výše peněžité pomoci v mateřství, na kterou měl rodič nárok. Pokud rodič nárok neměl, je hranice 7600 korun měsíčně</a:t>
            </a:r>
            <a:r>
              <a:rPr lang="cs-CZ" sz="2000" dirty="0" smtClean="0">
                <a:solidFill>
                  <a:schemeClr val="tx1"/>
                </a:solidFill>
                <a:latin typeface="Hind Regular"/>
              </a:rPr>
              <a:t>.</a:t>
            </a:r>
            <a:endParaRPr lang="cs-CZ" sz="2000" dirty="0">
              <a:solidFill>
                <a:schemeClr val="tx1"/>
              </a:solidFill>
              <a:latin typeface="Hind Regular"/>
            </a:endParaRPr>
          </a:p>
          <a:p>
            <a:pPr marL="342900" indent="-342900" algn="just">
              <a:buFont typeface="Arial" panose="020B0604020202020204" pitchFamily="34" charset="0"/>
              <a:buChar char="•"/>
            </a:pPr>
            <a:endParaRPr lang="cs-CZ" altLang="cs-CZ" sz="2000" dirty="0">
              <a:solidFill>
                <a:schemeClr val="tx1"/>
              </a:solidFill>
              <a:latin typeface="Hind Regular"/>
            </a:endParaRPr>
          </a:p>
          <a:p>
            <a:pPr marL="342900" indent="-342900" algn="just">
              <a:buFont typeface="Arial" panose="020B0604020202020204" pitchFamily="34" charset="0"/>
              <a:buChar char="•"/>
            </a:pPr>
            <a:r>
              <a:rPr lang="cs-CZ" altLang="cs-CZ" sz="2000" dirty="0" smtClean="0">
                <a:solidFill>
                  <a:schemeClr val="tx1"/>
                </a:solidFill>
                <a:latin typeface="Hind Regular"/>
              </a:rPr>
              <a:t>Podmínkou </a:t>
            </a:r>
            <a:r>
              <a:rPr lang="cs-CZ" altLang="cs-CZ" sz="2000" dirty="0">
                <a:solidFill>
                  <a:schemeClr val="tx1"/>
                </a:solidFill>
                <a:latin typeface="Hind Regular"/>
              </a:rPr>
              <a:t>nároku na rodičovský příspěvek je, že dítě mladší 2 let navštěvuje jesle, mateřskou školu nebo jiné zařízení pro děti předškolního věku v rozsahu </a:t>
            </a:r>
            <a:r>
              <a:rPr lang="cs-CZ" altLang="cs-CZ" sz="2000" b="1" dirty="0">
                <a:solidFill>
                  <a:schemeClr val="tx1"/>
                </a:solidFill>
                <a:latin typeface="Hind Regular"/>
              </a:rPr>
              <a:t>nepřevyšujícím </a:t>
            </a:r>
            <a:r>
              <a:rPr lang="cs-CZ" altLang="cs-CZ" sz="2000" b="1" dirty="0" smtClean="0">
                <a:solidFill>
                  <a:schemeClr val="tx1"/>
                </a:solidFill>
                <a:latin typeface="Hind Regular"/>
              </a:rPr>
              <a:t>92</a:t>
            </a:r>
            <a:r>
              <a:rPr lang="cs-CZ" altLang="cs-CZ" sz="2000" b="1" dirty="0" smtClean="0">
                <a:solidFill>
                  <a:schemeClr val="tx1"/>
                </a:solidFill>
                <a:latin typeface="Hind Regular"/>
              </a:rPr>
              <a:t> </a:t>
            </a:r>
            <a:r>
              <a:rPr lang="cs-CZ" altLang="cs-CZ" sz="2000" b="1" dirty="0">
                <a:solidFill>
                  <a:schemeClr val="tx1"/>
                </a:solidFill>
                <a:latin typeface="Hind Regular"/>
              </a:rPr>
              <a:t>hodin v kalendářním měsíci</a:t>
            </a:r>
            <a:r>
              <a:rPr lang="cs-CZ" altLang="cs-CZ" sz="2000" dirty="0">
                <a:solidFill>
                  <a:schemeClr val="tx1"/>
                </a:solidFill>
                <a:latin typeface="Hind Regular"/>
              </a:rPr>
              <a:t>. </a:t>
            </a:r>
            <a:endParaRPr lang="cs-CZ" altLang="cs-CZ" sz="2000" dirty="0" smtClean="0">
              <a:solidFill>
                <a:schemeClr val="tx1"/>
              </a:solidFill>
              <a:latin typeface="Hind Regular"/>
            </a:endParaRPr>
          </a:p>
          <a:p>
            <a:pPr marL="342900" indent="-342900" algn="just">
              <a:buFont typeface="Arial" panose="020B0604020202020204" pitchFamily="34" charset="0"/>
              <a:buChar char="•"/>
            </a:pPr>
            <a:endParaRPr lang="cs-CZ" altLang="cs-CZ" sz="2000" dirty="0" smtClean="0">
              <a:solidFill>
                <a:schemeClr val="tx1"/>
              </a:solidFill>
              <a:latin typeface="Hind Regular"/>
            </a:endParaRPr>
          </a:p>
          <a:p>
            <a:pPr marL="342900" indent="-342900" algn="just">
              <a:buFont typeface="Arial" panose="020B0604020202020204" pitchFamily="34" charset="0"/>
              <a:buChar char="•"/>
            </a:pPr>
            <a:r>
              <a:rPr lang="cs-CZ" altLang="cs-CZ" sz="2000" dirty="0" smtClean="0">
                <a:solidFill>
                  <a:schemeClr val="tx1"/>
                </a:solidFill>
                <a:latin typeface="Hind Regular"/>
              </a:rPr>
              <a:t>Dítě </a:t>
            </a:r>
            <a:r>
              <a:rPr lang="cs-CZ" altLang="cs-CZ" sz="2000" dirty="0">
                <a:solidFill>
                  <a:schemeClr val="tx1"/>
                </a:solidFill>
                <a:latin typeface="Hind Regular"/>
              </a:rPr>
              <a:t>může navštěvovat léčebně rehabilitační zařízení nebo jesle, mateřskou školu nebo obdobné zařízení pro zdravotně postižené předškolní děti v rozsahu nepřevyšujícím 4 hodiny denně. </a:t>
            </a:r>
            <a:endParaRPr lang="cs-CZ" altLang="cs-CZ" sz="2000" dirty="0" smtClean="0">
              <a:solidFill>
                <a:schemeClr val="tx1"/>
              </a:solidFill>
              <a:latin typeface="Hind Regular"/>
            </a:endParaRPr>
          </a:p>
          <a:p>
            <a:pPr algn="just"/>
            <a:endParaRPr lang="cs-CZ" altLang="cs-CZ" sz="1000" dirty="0" smtClean="0">
              <a:solidFill>
                <a:schemeClr val="tx1"/>
              </a:solidFill>
              <a:latin typeface="Hind Regular"/>
            </a:endParaRPr>
          </a:p>
          <a:p>
            <a:pPr marL="342900" indent="-342900" algn="just">
              <a:buFont typeface="Arial" panose="020B0604020202020204" pitchFamily="34" charset="0"/>
              <a:buChar char="•"/>
            </a:pPr>
            <a:r>
              <a:rPr lang="cs-CZ" altLang="cs-CZ" sz="2000" dirty="0" smtClean="0">
                <a:solidFill>
                  <a:schemeClr val="tx1"/>
                </a:solidFill>
                <a:latin typeface="Hind Regular"/>
              </a:rPr>
              <a:t>Výše výdělku při současném pobírání rodičovského příspěvku není omezena (rodič např. může zajistit hlídání jinou zletilou osobou a sám docházet do zaměstnání).</a:t>
            </a:r>
            <a:endParaRPr lang="cs-CZ" altLang="cs-CZ" sz="2000" dirty="0">
              <a:solidFill>
                <a:schemeClr val="tx1"/>
              </a:solidFill>
              <a:latin typeface="Hind Regular"/>
            </a:endParaRPr>
          </a:p>
          <a:p>
            <a:pPr marL="342900" indent="-342900" algn="just">
              <a:buFont typeface="Arial" panose="020B0604020202020204" pitchFamily="34" charset="0"/>
              <a:buChar char="•"/>
            </a:pPr>
            <a:endParaRPr lang="cs-CZ" sz="2000" dirty="0">
              <a:solidFill>
                <a:schemeClr val="tx1"/>
              </a:solidFill>
              <a:latin typeface="Hind Regular"/>
            </a:endParaRPr>
          </a:p>
          <a:p>
            <a:endParaRPr lang="cs-CZ" sz="2000" dirty="0">
              <a:solidFill>
                <a:schemeClr val="tx1"/>
              </a:solidFill>
              <a:latin typeface="Hind Regular"/>
            </a:endParaRPr>
          </a:p>
        </p:txBody>
      </p:sp>
      <p:sp>
        <p:nvSpPr>
          <p:cNvPr id="39938" name="Text Box 1"/>
          <p:cNvSpPr txBox="1">
            <a:spLocks noChangeArrowheads="1"/>
          </p:cNvSpPr>
          <p:nvPr/>
        </p:nvSpPr>
        <p:spPr bwMode="auto">
          <a:xfrm>
            <a:off x="187404" y="260648"/>
            <a:ext cx="87614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Rodičovský příspěvek</a:t>
            </a:r>
            <a:endParaRPr lang="cs-CZ" altLang="cs-CZ" sz="3500" b="1" dirty="0">
              <a:solidFill>
                <a:schemeClr val="tx1"/>
              </a:solidFill>
              <a:latin typeface="Hind Bold"/>
              <a:cs typeface="Arial" panose="020B0604020202020204" pitchFamily="34" charset="0"/>
            </a:endParaRPr>
          </a:p>
        </p:txBody>
      </p:sp>
    </p:spTree>
    <p:extLst>
      <p:ext uri="{BB962C8B-B14F-4D97-AF65-F5344CB8AC3E}">
        <p14:creationId xmlns:p14="http://schemas.microsoft.com/office/powerpoint/2010/main" val="63693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178448" y="332656"/>
            <a:ext cx="876144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Pohřebné</a:t>
            </a:r>
            <a:endParaRPr lang="cs-CZ" altLang="cs-CZ" sz="3500" b="1" dirty="0">
              <a:solidFill>
                <a:schemeClr val="tx1"/>
              </a:solidFill>
              <a:latin typeface="Hind Bold"/>
              <a:cs typeface="Arial" panose="020B0604020202020204" pitchFamily="34" charset="0"/>
            </a:endParaRPr>
          </a:p>
        </p:txBody>
      </p:sp>
      <p:sp>
        <p:nvSpPr>
          <p:cNvPr id="44035" name="Text Box 2"/>
          <p:cNvSpPr txBox="1">
            <a:spLocks noChangeArrowheads="1"/>
          </p:cNvSpPr>
          <p:nvPr/>
        </p:nvSpPr>
        <p:spPr bwMode="auto">
          <a:xfrm>
            <a:off x="398883" y="1556792"/>
            <a:ext cx="832057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26194" indent="0" algn="just">
              <a:buClr>
                <a:srgbClr val="94B6D2"/>
              </a:buClr>
              <a:buSzPct val="80000"/>
            </a:pPr>
            <a:r>
              <a:rPr lang="cs-CZ" altLang="cs-CZ" sz="2200" dirty="0">
                <a:solidFill>
                  <a:schemeClr val="tx1"/>
                </a:solidFill>
                <a:latin typeface="Hind Regular"/>
              </a:rPr>
              <a:t>Nárok na pohřebné má osoba, která vypravila </a:t>
            </a:r>
            <a:r>
              <a:rPr lang="cs-CZ" altLang="cs-CZ" sz="2200" dirty="0" smtClean="0">
                <a:solidFill>
                  <a:schemeClr val="tx1"/>
                </a:solidFill>
                <a:latin typeface="Hind Regular"/>
              </a:rPr>
              <a:t>pohřeb</a:t>
            </a:r>
          </a:p>
          <a:p>
            <a:pPr marL="26194" indent="0" algn="just">
              <a:buClr>
                <a:srgbClr val="94B6D2"/>
              </a:buClr>
              <a:buSzPct val="80000"/>
            </a:pPr>
            <a:endParaRPr lang="cs-CZ" altLang="cs-CZ" sz="1000" dirty="0">
              <a:solidFill>
                <a:schemeClr val="tx1"/>
              </a:solidFill>
              <a:latin typeface="Hind Regular"/>
            </a:endParaRPr>
          </a:p>
          <a:p>
            <a:pPr marL="377825" indent="-342900" algn="just">
              <a:buSzPct val="100000"/>
              <a:buFontTx/>
              <a:buChar char="-"/>
            </a:pPr>
            <a:r>
              <a:rPr lang="cs-CZ" altLang="cs-CZ" sz="2200" dirty="0">
                <a:solidFill>
                  <a:schemeClr val="tx1"/>
                </a:solidFill>
                <a:latin typeface="Hind Regular"/>
              </a:rPr>
              <a:t>dítěti, které bylo ke dni smrti nezaopatřeným dítětem, </a:t>
            </a:r>
            <a:r>
              <a:rPr lang="cs-CZ" altLang="cs-CZ" sz="2200" dirty="0" smtClean="0">
                <a:solidFill>
                  <a:schemeClr val="tx1"/>
                </a:solidFill>
                <a:latin typeface="Hind Regular"/>
              </a:rPr>
              <a:t>nebo</a:t>
            </a:r>
          </a:p>
          <a:p>
            <a:pPr marL="377825" indent="-342900" algn="just">
              <a:buSzPct val="100000"/>
              <a:buFontTx/>
              <a:buChar char="-"/>
            </a:pPr>
            <a:r>
              <a:rPr lang="cs-CZ" altLang="cs-CZ" sz="2200" dirty="0" smtClean="0">
                <a:solidFill>
                  <a:schemeClr val="tx1"/>
                </a:solidFill>
                <a:latin typeface="Hind Regular"/>
              </a:rPr>
              <a:t>osobě</a:t>
            </a:r>
            <a:r>
              <a:rPr lang="cs-CZ" altLang="cs-CZ" sz="2200" dirty="0">
                <a:solidFill>
                  <a:schemeClr val="tx1"/>
                </a:solidFill>
                <a:latin typeface="Hind Regular"/>
              </a:rPr>
              <a:t>, která byla ke dni smrti rodičem nezaopatřeného dítěte, jestliže dítě nebo osoba měly trvalý pobyt na území České republiky</a:t>
            </a:r>
            <a:r>
              <a:rPr lang="cs-CZ" altLang="cs-CZ" sz="2200" dirty="0" smtClean="0">
                <a:solidFill>
                  <a:schemeClr val="tx1"/>
                </a:solidFill>
                <a:latin typeface="Hind Regular"/>
              </a:rPr>
              <a:t>.</a:t>
            </a:r>
          </a:p>
          <a:p>
            <a:pPr marL="34925" indent="0" algn="just">
              <a:buSzPct val="100000"/>
            </a:pPr>
            <a:endParaRPr lang="cs-CZ" altLang="cs-CZ" sz="2200" dirty="0">
              <a:solidFill>
                <a:schemeClr val="tx1"/>
              </a:solidFill>
              <a:latin typeface="Hind Regular"/>
            </a:endParaRPr>
          </a:p>
          <a:p>
            <a:pPr marL="34925" indent="0" algn="just">
              <a:buSzPct val="100000"/>
            </a:pPr>
            <a:r>
              <a:rPr lang="cs-CZ" altLang="cs-CZ" sz="2200" b="1" dirty="0" smtClean="0">
                <a:solidFill>
                  <a:schemeClr val="tx1"/>
                </a:solidFill>
                <a:latin typeface="Hind Regular"/>
              </a:rPr>
              <a:t>Výše pohřebného: 5 000 Kč.</a:t>
            </a:r>
          </a:p>
          <a:p>
            <a:pPr marL="34925" indent="0" algn="just">
              <a:buSzPct val="10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3001907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Struktura prezentace:</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pPr algn="just"/>
            <a:r>
              <a:rPr lang="cs-CZ" sz="2200" dirty="0"/>
              <a:t>Ž</a:t>
            </a:r>
            <a:r>
              <a:rPr lang="cs-CZ" sz="2200" dirty="0" smtClean="0"/>
              <a:t>ivotní minimum</a:t>
            </a:r>
            <a:endParaRPr lang="cs-CZ" sz="2200" dirty="0"/>
          </a:p>
          <a:p>
            <a:pPr algn="just"/>
            <a:r>
              <a:rPr lang="cs-CZ" sz="2200" dirty="0" smtClean="0"/>
              <a:t>Státní sociální podpora – charakteristika systému, přehled jednotlivých dávek státní sociální podpory a </a:t>
            </a:r>
            <a:r>
              <a:rPr lang="cs-CZ" sz="2200" smtClean="0"/>
              <a:t>jejich výše</a:t>
            </a:r>
            <a:endParaRPr lang="cs-CZ" dirty="0"/>
          </a:p>
        </p:txBody>
      </p:sp>
    </p:spTree>
    <p:extLst>
      <p:ext uri="{BB962C8B-B14F-4D97-AF65-F5344CB8AC3E}">
        <p14:creationId xmlns:p14="http://schemas.microsoft.com/office/powerpoint/2010/main" val="3407838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a:xfrm>
            <a:off x="343343" y="116632"/>
            <a:ext cx="8789437" cy="1196579"/>
          </a:xfrm>
        </p:spPr>
        <p:txBody>
          <a:bodyPr>
            <a:noAutofit/>
          </a:bodyPr>
          <a:lstStyle/>
          <a:p>
            <a:pPr algn="ctr">
              <a:defRPr/>
            </a:pPr>
            <a:r>
              <a:rPr lang="cs-CZ" altLang="cs-CZ" b="1" dirty="0">
                <a:cs typeface="Arial" panose="020B0604020202020204" pitchFamily="34" charset="0"/>
              </a:rPr>
              <a:t>Kam se obrátit v případě nepřiznání nebo odejmutí dávky</a:t>
            </a:r>
          </a:p>
        </p:txBody>
      </p:sp>
      <p:sp>
        <p:nvSpPr>
          <p:cNvPr id="3" name="Obdélník 2"/>
          <p:cNvSpPr/>
          <p:nvPr/>
        </p:nvSpPr>
        <p:spPr>
          <a:xfrm>
            <a:off x="343342" y="1628800"/>
            <a:ext cx="8477129" cy="2568178"/>
          </a:xfrm>
          <a:prstGeom prst="rect">
            <a:avLst/>
          </a:prstGeom>
        </p:spPr>
        <p:txBody>
          <a:bodyPr/>
          <a:lstStyle/>
          <a:p>
            <a:pPr marL="342900" lvl="0" indent="-342900" algn="just" rtl="0">
              <a:buFont typeface="Arial" panose="020B0604020202020204" pitchFamily="34" charset="0"/>
              <a:buChar char="•"/>
            </a:pPr>
            <a:r>
              <a:rPr lang="cs-CZ" sz="2200" dirty="0" smtClean="0">
                <a:latin typeface="Hind Regular"/>
              </a:rPr>
              <a:t>Lze podat písemné odvolání ke krajské pobočce úřadu práce prostřednictvím úřadu, který rozhodnutí vydal. V případě neúspěchu lze požádat o přezkumné řízení na MPSV.</a:t>
            </a:r>
            <a:endParaRPr lang="cs-CZ" sz="2200" dirty="0">
              <a:latin typeface="Hind Regular"/>
            </a:endParaRPr>
          </a:p>
        </p:txBody>
      </p:sp>
    </p:spTree>
    <p:extLst>
      <p:ext uri="{BB962C8B-B14F-4D97-AF65-F5344CB8AC3E}">
        <p14:creationId xmlns:p14="http://schemas.microsoft.com/office/powerpoint/2010/main" val="1628336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Zdroje:</a:t>
            </a:r>
            <a:endParaRPr lang="cs-CZ" b="1" dirty="0"/>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smtClean="0"/>
              <a:t>Zákon č. 117/1995 Sb., o státní sociální podpoře, ve znění pozdějších předpisů.</a:t>
            </a:r>
          </a:p>
          <a:p>
            <a:endParaRPr lang="cs-CZ" sz="2200" dirty="0"/>
          </a:p>
          <a:p>
            <a:r>
              <a:rPr lang="cs-CZ" sz="2200" dirty="0">
                <a:hlinkClick r:id="rId2"/>
              </a:rPr>
              <a:t>https://</a:t>
            </a:r>
            <a:r>
              <a:rPr lang="cs-CZ" sz="2200" dirty="0" smtClean="0">
                <a:hlinkClick r:id="rId2"/>
              </a:rPr>
              <a:t>www.mpsv.cz/statni-socialni-podpora</a:t>
            </a:r>
            <a:endParaRPr lang="cs-CZ" sz="2200" dirty="0" smtClean="0"/>
          </a:p>
          <a:p>
            <a:r>
              <a:rPr lang="cs-CZ" sz="2200" dirty="0">
                <a:hlinkClick r:id="rId3"/>
              </a:rPr>
              <a:t>https://www.uradprace.cz/web/cz/statni-socialni-podpora</a:t>
            </a:r>
            <a:endParaRPr lang="cs-CZ" sz="2200" dirty="0"/>
          </a:p>
          <a:p>
            <a:pPr marL="0" indent="0">
              <a:buNone/>
            </a:pPr>
            <a:endParaRPr lang="cs-CZ" sz="2200" dirty="0" smtClean="0"/>
          </a:p>
          <a:p>
            <a:r>
              <a:rPr lang="cs-CZ" sz="2200" b="1" dirty="0" smtClean="0"/>
              <a:t>Obrazové zdroje:</a:t>
            </a:r>
          </a:p>
          <a:p>
            <a:pPr marL="0" indent="0">
              <a:buNone/>
            </a:pPr>
            <a:r>
              <a:rPr lang="cs-CZ" sz="2200" dirty="0" smtClean="0"/>
              <a:t>Obr. 1 - </a:t>
            </a:r>
            <a:r>
              <a:rPr lang="cs-CZ" sz="2200" dirty="0" smtClean="0">
                <a:hlinkClick r:id="rId4"/>
              </a:rPr>
              <a:t>https://pixabay.com/cs/photos/pen%C3%ADze-dom%C3%A1c%C3%AD-mince-investice-2724245/</a:t>
            </a:r>
            <a:endParaRPr lang="cs-CZ" sz="2200" dirty="0"/>
          </a:p>
        </p:txBody>
      </p:sp>
    </p:spTree>
    <p:extLst>
      <p:ext uri="{BB962C8B-B14F-4D97-AF65-F5344CB8AC3E}">
        <p14:creationId xmlns:p14="http://schemas.microsoft.com/office/powerpoint/2010/main" val="1590278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1462574" y="188640"/>
            <a:ext cx="61722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Státní sociální podpora</a:t>
            </a:r>
          </a:p>
        </p:txBody>
      </p:sp>
      <p:sp>
        <p:nvSpPr>
          <p:cNvPr id="24579" name="Text Box 2"/>
          <p:cNvSpPr txBox="1">
            <a:spLocks noChangeArrowheads="1"/>
          </p:cNvSpPr>
          <p:nvPr/>
        </p:nvSpPr>
        <p:spPr bwMode="auto">
          <a:xfrm>
            <a:off x="323528" y="1628800"/>
            <a:ext cx="8424936"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lnSpc>
                <a:spcPct val="90000"/>
              </a:lnSpc>
              <a:spcBef>
                <a:spcPts val="600"/>
              </a:spcBef>
              <a:buSzPct val="100000"/>
              <a:buFont typeface="Arial" panose="020B0604020202020204" pitchFamily="34" charset="0"/>
              <a:buChar char="•"/>
            </a:pPr>
            <a:r>
              <a:rPr lang="cs-CZ" altLang="cs-CZ" sz="2200" dirty="0">
                <a:solidFill>
                  <a:schemeClr val="tx1"/>
                </a:solidFill>
                <a:latin typeface="Hind Regular"/>
              </a:rPr>
              <a:t>Vytvoření systému státní sociální podpory bylo součástí procesu sociální reformy. </a:t>
            </a:r>
            <a:endParaRPr lang="cs-CZ" altLang="cs-CZ" sz="2200" dirty="0" smtClean="0">
              <a:solidFill>
                <a:schemeClr val="tx1"/>
              </a:solidFill>
              <a:latin typeface="Hind Regular"/>
            </a:endParaRPr>
          </a:p>
          <a:p>
            <a:pPr marL="342900" indent="-342900" algn="just">
              <a:lnSpc>
                <a:spcPct val="90000"/>
              </a:lnSpc>
              <a:spcBef>
                <a:spcPts val="600"/>
              </a:spcBef>
              <a:buSzPct val="100000"/>
              <a:buFont typeface="Arial" panose="020B0604020202020204" pitchFamily="34" charset="0"/>
              <a:buChar char="•"/>
            </a:pPr>
            <a:r>
              <a:rPr lang="cs-CZ" altLang="cs-CZ" sz="2200" dirty="0" smtClean="0">
                <a:solidFill>
                  <a:schemeClr val="tx1"/>
                </a:solidFill>
                <a:latin typeface="Hind Regular"/>
              </a:rPr>
              <a:t>Práva </a:t>
            </a:r>
            <a:r>
              <a:rPr lang="cs-CZ" altLang="cs-CZ" sz="2200" dirty="0">
                <a:solidFill>
                  <a:schemeClr val="tx1"/>
                </a:solidFill>
                <a:latin typeface="Hind Regular"/>
              </a:rPr>
              <a:t>a povinnosti občanů i státu vyplývající z nově vytvářeného systému státní sociální podpory bylo potřeba uzákonit. Za tímto účelem byl přijat </a:t>
            </a:r>
            <a:r>
              <a:rPr lang="cs-CZ" altLang="cs-CZ" sz="2200" b="1" dirty="0">
                <a:solidFill>
                  <a:schemeClr val="tx1"/>
                </a:solidFill>
                <a:latin typeface="Hind Regular"/>
              </a:rPr>
              <a:t>zákon č. 117/1995 Sb., o státní sociální podpoře</a:t>
            </a:r>
            <a:r>
              <a:rPr lang="cs-CZ" altLang="cs-CZ" sz="2200" dirty="0">
                <a:solidFill>
                  <a:schemeClr val="tx1"/>
                </a:solidFill>
                <a:latin typeface="Hind Regular"/>
              </a:rPr>
              <a:t>. </a:t>
            </a:r>
          </a:p>
        </p:txBody>
      </p:sp>
    </p:spTree>
    <p:extLst>
      <p:ext uri="{BB962C8B-B14F-4D97-AF65-F5344CB8AC3E}">
        <p14:creationId xmlns:p14="http://schemas.microsoft.com/office/powerpoint/2010/main" val="1955516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smtClean="0">
                <a:solidFill>
                  <a:schemeClr val="tx1"/>
                </a:solidFill>
                <a:latin typeface="Hind Bold"/>
                <a:cs typeface="Arial" panose="020B0604020202020204" pitchFamily="34" charset="0"/>
              </a:rPr>
              <a:t>Základní pojmy</a:t>
            </a:r>
            <a:endParaRPr lang="cs-CZ" altLang="cs-CZ" sz="3500" b="1" dirty="0">
              <a:solidFill>
                <a:schemeClr val="tx1"/>
              </a:solidFill>
              <a:latin typeface="Hind Bold"/>
              <a:cs typeface="Arial" panose="020B0604020202020204" pitchFamily="34" charset="0"/>
            </a:endParaRP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Životní minimum</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Společně posuzované osoby</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Nezaopatřené dítě</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Rozhodný příjem</a:t>
            </a:r>
          </a:p>
          <a:p>
            <a:pPr marL="377825" indent="-342900" algn="just">
              <a:spcBef>
                <a:spcPts val="563"/>
              </a:spcBef>
              <a:buSzPct val="100000"/>
              <a:buFont typeface="Arial" panose="020B0604020202020204" pitchFamily="34" charset="0"/>
              <a:buChar char="•"/>
            </a:pPr>
            <a:r>
              <a:rPr lang="cs-CZ" altLang="cs-CZ" sz="2200" dirty="0" smtClean="0">
                <a:solidFill>
                  <a:schemeClr val="tx1"/>
                </a:solidFill>
                <a:latin typeface="Hind Regular"/>
              </a:rPr>
              <a:t>Rozhodné období</a:t>
            </a:r>
            <a:endParaRPr lang="cs-CZ" altLang="cs-CZ" sz="2200" dirty="0">
              <a:solidFill>
                <a:schemeClr val="tx1"/>
              </a:solidFill>
              <a:latin typeface="Hind Regular"/>
            </a:endParaRPr>
          </a:p>
        </p:txBody>
      </p:sp>
    </p:spTree>
    <p:extLst>
      <p:ext uri="{BB962C8B-B14F-4D97-AF65-F5344CB8AC3E}">
        <p14:creationId xmlns:p14="http://schemas.microsoft.com/office/powerpoint/2010/main" val="4164032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Ž</a:t>
            </a:r>
            <a:r>
              <a:rPr lang="cs-CZ" b="1" dirty="0" smtClean="0"/>
              <a:t>ivotní minimum</a:t>
            </a:r>
            <a:endParaRPr lang="cs-CZ" b="1" dirty="0"/>
          </a:p>
        </p:txBody>
      </p:sp>
      <p:sp>
        <p:nvSpPr>
          <p:cNvPr id="3" name="Zástupný symbol pro obsah 2"/>
          <p:cNvSpPr>
            <a:spLocks noGrp="1"/>
          </p:cNvSpPr>
          <p:nvPr>
            <p:ph idx="1"/>
          </p:nvPr>
        </p:nvSpPr>
        <p:spPr>
          <a:xfrm>
            <a:off x="251520" y="1556792"/>
            <a:ext cx="8640960" cy="4680520"/>
          </a:xfrm>
        </p:spPr>
        <p:txBody>
          <a:bodyPr>
            <a:normAutofit lnSpcReduction="10000"/>
          </a:bodyPr>
          <a:lstStyle/>
          <a:p>
            <a:pPr lvl="0" algn="just"/>
            <a:r>
              <a:rPr lang="cs-CZ" sz="2200" dirty="0" smtClean="0">
                <a:latin typeface="Hind Regular"/>
                <a:cs typeface="Arial" panose="020B0604020202020204" pitchFamily="34" charset="0"/>
              </a:rPr>
              <a:t>S výplatou dávek státní sociální podpory (dále také jen SSP) velmi úzce souvisí pojem „životní minimum“.</a:t>
            </a:r>
          </a:p>
          <a:p>
            <a:pPr lvl="0" algn="just"/>
            <a:r>
              <a:rPr lang="cs-CZ" sz="2200" dirty="0" smtClean="0">
                <a:latin typeface="Hind Regular"/>
                <a:cs typeface="Arial" panose="020B0604020202020204" pitchFamily="34" charset="0"/>
              </a:rPr>
              <a:t>Tento pojem je legislativně zakotven v zákoně č. 110/2006 Sb., o životním a existenčním minimu.</a:t>
            </a:r>
          </a:p>
          <a:p>
            <a:pPr lvl="0" algn="just"/>
            <a:r>
              <a:rPr lang="cs-CZ" altLang="cs-CZ" sz="2200" b="1" dirty="0" smtClean="0"/>
              <a:t>Životní minimum </a:t>
            </a:r>
            <a:r>
              <a:rPr lang="cs-CZ" altLang="cs-CZ" sz="2200" dirty="0" smtClean="0"/>
              <a:t>(dále také jen ŽM) je definováno jako </a:t>
            </a:r>
            <a:r>
              <a:rPr lang="cs-CZ" altLang="cs-CZ" sz="2200" b="1" dirty="0" smtClean="0"/>
              <a:t>minimální </a:t>
            </a:r>
            <a:r>
              <a:rPr lang="cs-CZ" altLang="cs-CZ" sz="2200" b="1" dirty="0"/>
              <a:t>hranice peněžních prostředků fyzických osob k zajištění výživy a ostatních základních osobních </a:t>
            </a:r>
            <a:r>
              <a:rPr lang="cs-CZ" altLang="cs-CZ" sz="2200" b="1" dirty="0" smtClean="0"/>
              <a:t>potřeb.</a:t>
            </a:r>
            <a:endParaRPr lang="cs-CZ" altLang="cs-CZ" sz="2200" b="1" dirty="0"/>
          </a:p>
          <a:p>
            <a:pPr lvl="0" algn="just"/>
            <a:r>
              <a:rPr lang="cs-CZ" altLang="cs-CZ" sz="2200" dirty="0" smtClean="0"/>
              <a:t>ŽM bylo zavedeno </a:t>
            </a:r>
            <a:r>
              <a:rPr lang="cs-CZ" altLang="cs-CZ" sz="2200" dirty="0"/>
              <a:t>v roce 1991 jako státem uznaná dolní hranice částky, která je potřebná k zajištění výživy a dalších základních osobních potřeb členů rodiny a částky na </a:t>
            </a:r>
            <a:r>
              <a:rPr lang="cs-CZ" altLang="cs-CZ" sz="2200" dirty="0" smtClean="0"/>
              <a:t>domácnost.</a:t>
            </a:r>
          </a:p>
          <a:p>
            <a:pPr lvl="0" algn="just"/>
            <a:r>
              <a:rPr lang="cs-CZ" altLang="cs-CZ" sz="2200" dirty="0" smtClean="0"/>
              <a:t>ŽM je minimum rovněž podstatné pro určení nároku na tzv. testované dávky státní sociální podpory.</a:t>
            </a:r>
          </a:p>
          <a:p>
            <a:pPr lvl="0" algn="just"/>
            <a:r>
              <a:rPr lang="cs-CZ" altLang="cs-CZ" sz="2200" i="1" dirty="0" smtClean="0"/>
              <a:t>Pozn. existenční minimum bude zmíněno v rámci tématu dávek v hmotné nouzi.</a:t>
            </a:r>
            <a:endParaRPr lang="cs-CZ" altLang="cs-CZ" sz="2200" i="1" dirty="0"/>
          </a:p>
          <a:p>
            <a:pPr lvl="0" algn="just"/>
            <a:endParaRPr lang="cs-CZ" sz="2200" dirty="0" smtClean="0">
              <a:latin typeface="Hind Regular"/>
              <a:cs typeface="Arial" panose="020B0604020202020204" pitchFamily="34" charset="0"/>
            </a:endParaRPr>
          </a:p>
          <a:p>
            <a:pPr lvl="0" algn="just"/>
            <a:endParaRPr lang="cs-CZ" sz="2200" dirty="0">
              <a:latin typeface="Hind Regular"/>
              <a:cs typeface="Arial" panose="020B0604020202020204" pitchFamily="34" charset="0"/>
            </a:endParaRPr>
          </a:p>
        </p:txBody>
      </p:sp>
    </p:spTree>
    <p:extLst>
      <p:ext uri="{BB962C8B-B14F-4D97-AF65-F5344CB8AC3E}">
        <p14:creationId xmlns:p14="http://schemas.microsoft.com/office/powerpoint/2010/main" val="355860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p:cNvGraphicFramePr>
            <a:graphicFrameLocks noGrp="1"/>
          </p:cNvGraphicFramePr>
          <p:nvPr>
            <p:extLst>
              <p:ext uri="{D42A27DB-BD31-4B8C-83A1-F6EECF244321}">
                <p14:modId xmlns:p14="http://schemas.microsoft.com/office/powerpoint/2010/main" val="816363491"/>
              </p:ext>
            </p:extLst>
          </p:nvPr>
        </p:nvGraphicFramePr>
        <p:xfrm>
          <a:off x="323528" y="1412776"/>
          <a:ext cx="8568952" cy="4717308"/>
        </p:xfrm>
        <a:graphic>
          <a:graphicData uri="http://schemas.openxmlformats.org/drawingml/2006/table">
            <a:tbl>
              <a:tblPr firstRow="1" bandRow="1">
                <a:tableStyleId>{93296810-A885-4BE3-A3E7-6D5BEEA58F35}</a:tableStyleId>
              </a:tblPr>
              <a:tblGrid>
                <a:gridCol w="4284476">
                  <a:extLst>
                    <a:ext uri="{9D8B030D-6E8A-4147-A177-3AD203B41FA5}">
                      <a16:colId xmlns="" xmlns:a16="http://schemas.microsoft.com/office/drawing/2014/main" val="20000"/>
                    </a:ext>
                  </a:extLst>
                </a:gridCol>
                <a:gridCol w="4284476">
                  <a:extLst>
                    <a:ext uri="{9D8B030D-6E8A-4147-A177-3AD203B41FA5}">
                      <a16:colId xmlns="" xmlns:a16="http://schemas.microsoft.com/office/drawing/2014/main" val="20001"/>
                    </a:ext>
                  </a:extLst>
                </a:gridCol>
              </a:tblGrid>
              <a:tr h="764159">
                <a:tc>
                  <a:txBody>
                    <a:bodyPr/>
                    <a:lstStyle/>
                    <a:p>
                      <a:r>
                        <a:rPr lang="cs-CZ" sz="2000" b="0" dirty="0" smtClean="0">
                          <a:solidFill>
                            <a:schemeClr val="tx1"/>
                          </a:solidFill>
                          <a:latin typeface="Hind Regular"/>
                        </a:rPr>
                        <a:t>Jednotlivec</a:t>
                      </a:r>
                      <a:endParaRPr lang="cs-CZ" sz="2000" b="0" dirty="0">
                        <a:solidFill>
                          <a:schemeClr val="tx1"/>
                        </a:solidFill>
                        <a:latin typeface="Hind Regular"/>
                      </a:endParaRPr>
                    </a:p>
                  </a:txBody>
                  <a:tcPr marL="68580" marR="68580" marT="34290" marB="34290">
                    <a:solidFill>
                      <a:schemeClr val="accent6">
                        <a:lumMod val="20000"/>
                        <a:lumOff val="80000"/>
                      </a:schemeClr>
                    </a:solidFill>
                  </a:tcPr>
                </a:tc>
                <a:tc>
                  <a:txBody>
                    <a:bodyPr/>
                    <a:lstStyle/>
                    <a:p>
                      <a:pPr algn="ctr"/>
                      <a:r>
                        <a:rPr lang="cs-CZ" sz="2000" b="0" dirty="0" smtClean="0">
                          <a:solidFill>
                            <a:schemeClr val="tx1"/>
                          </a:solidFill>
                          <a:latin typeface="Hind Regular"/>
                        </a:rPr>
                        <a:t>3 </a:t>
                      </a:r>
                      <a:r>
                        <a:rPr lang="cs-CZ" sz="2000" b="0" dirty="0" smtClean="0">
                          <a:solidFill>
                            <a:schemeClr val="tx1"/>
                          </a:solidFill>
                          <a:latin typeface="Hind Regular"/>
                        </a:rPr>
                        <a:t>860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solidFill>
                      <a:schemeClr val="accent6">
                        <a:lumMod val="20000"/>
                        <a:lumOff val="80000"/>
                      </a:schemeClr>
                    </a:solidFill>
                  </a:tcPr>
                </a:tc>
                <a:extLst>
                  <a:ext uri="{0D108BD9-81ED-4DB2-BD59-A6C34878D82A}">
                    <a16:rowId xmlns="" xmlns:a16="http://schemas.microsoft.com/office/drawing/2014/main" val="10001"/>
                  </a:ext>
                </a:extLst>
              </a:tr>
              <a:tr h="603543">
                <a:tc>
                  <a:txBody>
                    <a:bodyPr/>
                    <a:lstStyle/>
                    <a:p>
                      <a:r>
                        <a:rPr lang="cs-CZ" sz="2000" b="0" dirty="0" smtClean="0">
                          <a:solidFill>
                            <a:schemeClr val="tx1"/>
                          </a:solidFill>
                          <a:latin typeface="Hind Regular"/>
                        </a:rPr>
                        <a:t>První</a:t>
                      </a:r>
                      <a:r>
                        <a:rPr lang="cs-CZ" sz="2000" b="0" baseline="0" dirty="0" smtClean="0">
                          <a:solidFill>
                            <a:schemeClr val="tx1"/>
                          </a:solidFill>
                          <a:latin typeface="Hind Regular"/>
                        </a:rPr>
                        <a:t> osoba v domácnosti</a:t>
                      </a:r>
                      <a:endParaRPr lang="cs-CZ" sz="2000" b="0" dirty="0">
                        <a:solidFill>
                          <a:schemeClr val="tx1"/>
                        </a:solidFill>
                        <a:latin typeface="Hind Regular"/>
                      </a:endParaRPr>
                    </a:p>
                  </a:txBody>
                  <a:tcPr marL="68580" marR="68580" marT="34290" marB="34290"/>
                </a:tc>
                <a:tc>
                  <a:txBody>
                    <a:bodyPr/>
                    <a:lstStyle/>
                    <a:p>
                      <a:pPr algn="ctr"/>
                      <a:r>
                        <a:rPr lang="cs-CZ" sz="2000" b="0" dirty="0" smtClean="0">
                          <a:solidFill>
                            <a:schemeClr val="tx1"/>
                          </a:solidFill>
                          <a:latin typeface="Hind Regular"/>
                        </a:rPr>
                        <a:t>3 </a:t>
                      </a:r>
                      <a:r>
                        <a:rPr lang="cs-CZ" sz="2000" b="0" dirty="0" smtClean="0">
                          <a:solidFill>
                            <a:schemeClr val="tx1"/>
                          </a:solidFill>
                          <a:latin typeface="Hind Regular"/>
                        </a:rPr>
                        <a:t>550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tc>
                <a:extLst>
                  <a:ext uri="{0D108BD9-81ED-4DB2-BD59-A6C34878D82A}">
                    <a16:rowId xmlns="" xmlns:a16="http://schemas.microsoft.com/office/drawing/2014/main" val="10002"/>
                  </a:ext>
                </a:extLst>
              </a:tr>
              <a:tr h="1118172">
                <a:tc>
                  <a:txBody>
                    <a:bodyPr/>
                    <a:lstStyle/>
                    <a:p>
                      <a:r>
                        <a:rPr lang="cs-CZ" sz="2000" b="0" dirty="0" smtClean="0">
                          <a:solidFill>
                            <a:schemeClr val="tx1"/>
                          </a:solidFill>
                          <a:latin typeface="Hind Regular"/>
                        </a:rPr>
                        <a:t>Další osoba v domácnosti, která</a:t>
                      </a:r>
                      <a:r>
                        <a:rPr lang="cs-CZ" sz="2000" b="0" baseline="0" dirty="0" smtClean="0">
                          <a:solidFill>
                            <a:schemeClr val="tx1"/>
                          </a:solidFill>
                          <a:latin typeface="Hind Regular"/>
                        </a:rPr>
                        <a:t> není nezaopatřeným dítětem</a:t>
                      </a:r>
                      <a:endParaRPr lang="cs-CZ" sz="2000" b="0" dirty="0">
                        <a:solidFill>
                          <a:schemeClr val="tx1"/>
                        </a:solidFill>
                        <a:latin typeface="Hind Regular"/>
                      </a:endParaRPr>
                    </a:p>
                  </a:txBody>
                  <a:tcPr marL="68580" marR="68580" marT="34290" marB="34290"/>
                </a:tc>
                <a:tc>
                  <a:txBody>
                    <a:bodyPr/>
                    <a:lstStyle/>
                    <a:p>
                      <a:pPr algn="ctr"/>
                      <a:r>
                        <a:rPr lang="cs-CZ" sz="2000" b="0" dirty="0" smtClean="0">
                          <a:solidFill>
                            <a:schemeClr val="tx1"/>
                          </a:solidFill>
                          <a:latin typeface="Hind Regular"/>
                        </a:rPr>
                        <a:t>3 200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tc>
                <a:extLst>
                  <a:ext uri="{0D108BD9-81ED-4DB2-BD59-A6C34878D82A}">
                    <a16:rowId xmlns="" xmlns:a16="http://schemas.microsoft.com/office/drawing/2014/main" val="10003"/>
                  </a:ext>
                </a:extLst>
              </a:tr>
              <a:tr h="758914">
                <a:tc>
                  <a:txBody>
                    <a:bodyPr/>
                    <a:lstStyle/>
                    <a:p>
                      <a:r>
                        <a:rPr lang="cs-CZ" sz="2000" b="0" dirty="0" smtClean="0">
                          <a:solidFill>
                            <a:schemeClr val="tx1"/>
                          </a:solidFill>
                          <a:latin typeface="Hind Regular"/>
                        </a:rPr>
                        <a:t>Nezaopatřené dítě do 6 let</a:t>
                      </a:r>
                      <a:endParaRPr lang="cs-CZ" sz="2000" b="0" dirty="0">
                        <a:solidFill>
                          <a:schemeClr val="tx1"/>
                        </a:solidFill>
                        <a:latin typeface="Hind Regular"/>
                      </a:endParaRPr>
                    </a:p>
                  </a:txBody>
                  <a:tcPr marL="68580" marR="68580" marT="34290" marB="34290"/>
                </a:tc>
                <a:tc>
                  <a:txBody>
                    <a:bodyPr/>
                    <a:lstStyle/>
                    <a:p>
                      <a:pPr algn="ctr"/>
                      <a:r>
                        <a:rPr lang="cs-CZ" sz="2000" b="0" dirty="0" smtClean="0">
                          <a:solidFill>
                            <a:schemeClr val="tx1"/>
                          </a:solidFill>
                          <a:latin typeface="Hind Regular"/>
                        </a:rPr>
                        <a:t>1 </a:t>
                      </a:r>
                      <a:r>
                        <a:rPr lang="cs-CZ" sz="2000" b="0" dirty="0" smtClean="0">
                          <a:solidFill>
                            <a:schemeClr val="tx1"/>
                          </a:solidFill>
                          <a:latin typeface="Hind Regular"/>
                        </a:rPr>
                        <a:t>970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tc>
                <a:extLst>
                  <a:ext uri="{0D108BD9-81ED-4DB2-BD59-A6C34878D82A}">
                    <a16:rowId xmlns="" xmlns:a16="http://schemas.microsoft.com/office/drawing/2014/main" val="10004"/>
                  </a:ext>
                </a:extLst>
              </a:tr>
              <a:tr h="770241">
                <a:tc>
                  <a:txBody>
                    <a:bodyPr/>
                    <a:lstStyle/>
                    <a:p>
                      <a:r>
                        <a:rPr lang="cs-CZ" sz="2000" b="0" dirty="0" smtClean="0">
                          <a:solidFill>
                            <a:schemeClr val="tx1"/>
                          </a:solidFill>
                          <a:latin typeface="Hind Regular"/>
                        </a:rPr>
                        <a:t>Nezaopatřené dítě od 6 do 15 let</a:t>
                      </a:r>
                      <a:endParaRPr lang="cs-CZ" sz="2000" b="0" dirty="0">
                        <a:solidFill>
                          <a:schemeClr val="tx1"/>
                        </a:solidFill>
                        <a:latin typeface="Hind Regular"/>
                      </a:endParaRPr>
                    </a:p>
                  </a:txBody>
                  <a:tcPr marL="68580" marR="68580" marT="34290" marB="34290"/>
                </a:tc>
                <a:tc>
                  <a:txBody>
                    <a:bodyPr/>
                    <a:lstStyle/>
                    <a:p>
                      <a:pPr algn="ctr"/>
                      <a:r>
                        <a:rPr lang="cs-CZ" sz="2000" b="0" dirty="0" smtClean="0">
                          <a:solidFill>
                            <a:schemeClr val="tx1"/>
                          </a:solidFill>
                          <a:latin typeface="Hind Regular"/>
                        </a:rPr>
                        <a:t>2 </a:t>
                      </a:r>
                      <a:r>
                        <a:rPr lang="cs-CZ" sz="2000" b="0" dirty="0" smtClean="0">
                          <a:solidFill>
                            <a:schemeClr val="tx1"/>
                          </a:solidFill>
                          <a:latin typeface="Hind Regular"/>
                        </a:rPr>
                        <a:t>420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tc>
                <a:extLst>
                  <a:ext uri="{0D108BD9-81ED-4DB2-BD59-A6C34878D82A}">
                    <a16:rowId xmlns="" xmlns:a16="http://schemas.microsoft.com/office/drawing/2014/main" val="10005"/>
                  </a:ext>
                </a:extLst>
              </a:tr>
              <a:tr h="702279">
                <a:tc>
                  <a:txBody>
                    <a:bodyPr/>
                    <a:lstStyle/>
                    <a:p>
                      <a:r>
                        <a:rPr lang="cs-CZ" sz="2000" b="0" dirty="0" smtClean="0">
                          <a:solidFill>
                            <a:schemeClr val="tx1"/>
                          </a:solidFill>
                          <a:latin typeface="Hind Regular"/>
                        </a:rPr>
                        <a:t>Nezaopatřené</a:t>
                      </a:r>
                      <a:r>
                        <a:rPr lang="cs-CZ" sz="2000" b="0" baseline="0" dirty="0" smtClean="0">
                          <a:solidFill>
                            <a:schemeClr val="tx1"/>
                          </a:solidFill>
                          <a:latin typeface="Hind Regular"/>
                        </a:rPr>
                        <a:t> dítě od 15 do 26 let</a:t>
                      </a:r>
                      <a:endParaRPr lang="cs-CZ" sz="2000" b="0" dirty="0">
                        <a:solidFill>
                          <a:schemeClr val="tx1"/>
                        </a:solidFill>
                        <a:latin typeface="Hind Regular"/>
                      </a:endParaRPr>
                    </a:p>
                  </a:txBody>
                  <a:tcPr marL="68580" marR="68580" marT="34290" marB="34290"/>
                </a:tc>
                <a:tc>
                  <a:txBody>
                    <a:bodyPr/>
                    <a:lstStyle/>
                    <a:p>
                      <a:pPr algn="ctr"/>
                      <a:r>
                        <a:rPr lang="cs-CZ" sz="2000" b="0" dirty="0" smtClean="0">
                          <a:solidFill>
                            <a:schemeClr val="tx1"/>
                          </a:solidFill>
                          <a:latin typeface="Hind Regular"/>
                        </a:rPr>
                        <a:t>2 </a:t>
                      </a:r>
                      <a:r>
                        <a:rPr lang="cs-CZ" sz="2000" b="0" dirty="0" smtClean="0">
                          <a:solidFill>
                            <a:schemeClr val="tx1"/>
                          </a:solidFill>
                          <a:latin typeface="Hind Regular"/>
                        </a:rPr>
                        <a:t>770</a:t>
                      </a:r>
                      <a:r>
                        <a:rPr lang="cs-CZ" sz="2000" b="0" dirty="0" smtClean="0">
                          <a:solidFill>
                            <a:schemeClr val="tx1"/>
                          </a:solidFill>
                          <a:latin typeface="Hind Regular"/>
                        </a:rPr>
                        <a:t>,- Kč</a:t>
                      </a:r>
                      <a:endParaRPr lang="cs-CZ" sz="2000" b="0" dirty="0">
                        <a:solidFill>
                          <a:schemeClr val="tx1"/>
                        </a:solidFill>
                        <a:latin typeface="Hind Regular"/>
                      </a:endParaRPr>
                    </a:p>
                  </a:txBody>
                  <a:tcPr marL="68580" marR="68580" marT="34290" marB="34290"/>
                </a:tc>
                <a:extLst>
                  <a:ext uri="{0D108BD9-81ED-4DB2-BD59-A6C34878D82A}">
                    <a16:rowId xmlns="" xmlns:a16="http://schemas.microsoft.com/office/drawing/2014/main" val="10006"/>
                  </a:ext>
                </a:extLst>
              </a:tr>
            </a:tbl>
          </a:graphicData>
        </a:graphic>
      </p:graphicFrame>
      <p:sp>
        <p:nvSpPr>
          <p:cNvPr id="4" name="Nadpis 1"/>
          <p:cNvSpPr txBox="1">
            <a:spLocks/>
          </p:cNvSpPr>
          <p:nvPr/>
        </p:nvSpPr>
        <p:spPr>
          <a:xfrm>
            <a:off x="457200" y="332656"/>
            <a:ext cx="8229600" cy="792088"/>
          </a:xfrm>
          <a:prstGeom prst="rect">
            <a:avLst/>
          </a:prstGeom>
        </p:spPr>
        <p:txBody>
          <a:bodyPr/>
          <a:lst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a:lstStyle>
          <a:p>
            <a:r>
              <a:rPr lang="cs-CZ" b="1" dirty="0" smtClean="0"/>
              <a:t>Výše životního minima</a:t>
            </a:r>
            <a:endParaRPr lang="cs-CZ" b="1" dirty="0"/>
          </a:p>
        </p:txBody>
      </p:sp>
    </p:spTree>
    <p:extLst>
      <p:ext uri="{BB962C8B-B14F-4D97-AF65-F5344CB8AC3E}">
        <p14:creationId xmlns:p14="http://schemas.microsoft.com/office/powerpoint/2010/main" val="2628185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395537" y="1628800"/>
            <a:ext cx="8352928" cy="4092032"/>
          </a:xfrm>
          <a:prstGeom prst="rect">
            <a:avLst/>
          </a:prstGeom>
        </p:spPr>
        <p:txBody>
          <a:bodyPr/>
          <a:lstStyle/>
          <a:p>
            <a:pPr marL="342900" lvl="0" indent="-342900" rtl="0">
              <a:buFont typeface="Arial" panose="020B0604020202020204" pitchFamily="34" charset="0"/>
              <a:buChar char="•"/>
            </a:pPr>
            <a:r>
              <a:rPr lang="cs-CZ" sz="2200" dirty="0" smtClean="0">
                <a:latin typeface="Hind Regular"/>
              </a:rPr>
              <a:t>nezaopatřené děti,</a:t>
            </a:r>
            <a:endParaRPr lang="cs-CZ" sz="2200" dirty="0">
              <a:latin typeface="Hind Regular"/>
            </a:endParaRPr>
          </a:p>
          <a:p>
            <a:pPr marL="342900" lvl="0" indent="-342900" rtl="0">
              <a:buFont typeface="Arial" panose="020B0604020202020204" pitchFamily="34" charset="0"/>
              <a:buChar char="•"/>
            </a:pPr>
            <a:r>
              <a:rPr lang="cs-CZ" sz="2200" dirty="0" smtClean="0">
                <a:latin typeface="Hind Regular"/>
              </a:rPr>
              <a:t>nezaopatřené děti a rodiče těchto dětí,</a:t>
            </a:r>
            <a:endParaRPr lang="cs-CZ" sz="2200" dirty="0">
              <a:latin typeface="Hind Regular"/>
            </a:endParaRPr>
          </a:p>
          <a:p>
            <a:pPr marL="342900" lvl="0" indent="-342900" rtl="0">
              <a:buFont typeface="Arial" panose="020B0604020202020204" pitchFamily="34" charset="0"/>
              <a:buChar char="•"/>
            </a:pPr>
            <a:r>
              <a:rPr lang="cs-CZ" sz="2200" dirty="0" smtClean="0">
                <a:latin typeface="Hind Regular"/>
              </a:rPr>
              <a:t>manželé nebo druh a družka (nejde-li o rodiče posuzované podle předchozího bodu),</a:t>
            </a:r>
            <a:endParaRPr lang="cs-CZ" sz="2200" dirty="0">
              <a:latin typeface="Hind Regular"/>
            </a:endParaRPr>
          </a:p>
          <a:p>
            <a:pPr marL="342900" lvl="0" indent="-342900" rtl="0">
              <a:buFont typeface="Arial" panose="020B0604020202020204" pitchFamily="34" charset="0"/>
              <a:buChar char="•"/>
            </a:pPr>
            <a:r>
              <a:rPr lang="cs-CZ" sz="2200" dirty="0" smtClean="0">
                <a:latin typeface="Hind Regular"/>
              </a:rPr>
              <a:t>nezaopatřené děti, jejich rodiče, pokud jsou nezaopatřenými dětmi a jsou osamělí, a rodiče těchto rodičů, pokud s oprávněnou osobou spolu trvale žijí a společně uhrazují náklady na své potřeby,</a:t>
            </a:r>
            <a:endParaRPr lang="cs-CZ" sz="2200" dirty="0">
              <a:latin typeface="Hind Regular"/>
            </a:endParaRPr>
          </a:p>
          <a:p>
            <a:pPr marL="342900" lvl="0" indent="-342900" rtl="0">
              <a:buFont typeface="Arial" panose="020B0604020202020204" pitchFamily="34" charset="0"/>
              <a:buChar char="•"/>
            </a:pPr>
            <a:r>
              <a:rPr lang="cs-CZ" sz="2200" dirty="0" smtClean="0">
                <a:latin typeface="Hind Regular"/>
              </a:rPr>
              <a:t>jiné osoby užívající společně byt, pokud písemně neprohlásí, že nevedou společnou domácnost.</a:t>
            </a:r>
            <a:endParaRPr lang="cs-CZ" sz="2200" dirty="0">
              <a:latin typeface="Hind Regular"/>
            </a:endParaRPr>
          </a:p>
        </p:txBody>
      </p:sp>
      <p:sp>
        <p:nvSpPr>
          <p:cNvPr id="5" name="Nadpis 1"/>
          <p:cNvSpPr txBox="1">
            <a:spLocks/>
          </p:cNvSpPr>
          <p:nvPr/>
        </p:nvSpPr>
        <p:spPr>
          <a:xfrm>
            <a:off x="457200" y="332656"/>
            <a:ext cx="8229600" cy="792088"/>
          </a:xfrm>
          <a:prstGeom prst="rect">
            <a:avLst/>
          </a:prstGeom>
        </p:spPr>
        <p:txBody>
          <a:bodyPr/>
          <a:lst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a:lstStyle>
          <a:p>
            <a:r>
              <a:rPr lang="cs-CZ" b="1" dirty="0" smtClean="0"/>
              <a:t>Společně posuzované osoby</a:t>
            </a:r>
            <a:endParaRPr lang="cs-CZ" b="1" dirty="0"/>
          </a:p>
        </p:txBody>
      </p:sp>
    </p:spTree>
    <p:extLst>
      <p:ext uri="{BB962C8B-B14F-4D97-AF65-F5344CB8AC3E}">
        <p14:creationId xmlns:p14="http://schemas.microsoft.com/office/powerpoint/2010/main" val="541384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174948" y="260648"/>
            <a:ext cx="879643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Nezaopatřené dítě</a:t>
            </a:r>
          </a:p>
        </p:txBody>
      </p:sp>
      <p:sp>
        <p:nvSpPr>
          <p:cNvPr id="2" name="TextovéPole 1"/>
          <p:cNvSpPr txBox="1"/>
          <p:nvPr/>
        </p:nvSpPr>
        <p:spPr>
          <a:xfrm>
            <a:off x="395537" y="1484784"/>
            <a:ext cx="8388524" cy="3139321"/>
          </a:xfrm>
          <a:prstGeom prst="rect">
            <a:avLst/>
          </a:prstGeom>
          <a:noFill/>
        </p:spPr>
        <p:txBody>
          <a:bodyPr wrap="square" rtlCol="0">
            <a:spAutoFit/>
          </a:bodyPr>
          <a:lstStyle/>
          <a:p>
            <a:pPr algn="just"/>
            <a:r>
              <a:rPr lang="cs-CZ" sz="2200" dirty="0">
                <a:latin typeface="Hind Regular"/>
              </a:rPr>
              <a:t>Za nezaopatřené dítě se považuje dítě do skončení povinné školní docházky, a poté, nejdéle však do 26. roku věku, jestliže</a:t>
            </a:r>
            <a:r>
              <a:rPr lang="cs-CZ" sz="2200" dirty="0" smtClean="0">
                <a:latin typeface="Hind Regular"/>
              </a:rPr>
              <a:t>:</a:t>
            </a:r>
          </a:p>
          <a:p>
            <a:pPr algn="just"/>
            <a:endParaRPr lang="cs-CZ" sz="2200" dirty="0">
              <a:latin typeface="Hind Regular"/>
            </a:endParaRPr>
          </a:p>
          <a:p>
            <a:pPr marL="457200" lvl="0" indent="-457200">
              <a:buFont typeface="+mj-lt"/>
              <a:buAutoNum type="alphaLcParenR"/>
            </a:pPr>
            <a:r>
              <a:rPr lang="cs-CZ" sz="2200" i="1" dirty="0" smtClean="0">
                <a:latin typeface="Hind Regular"/>
              </a:rPr>
              <a:t>se </a:t>
            </a:r>
            <a:r>
              <a:rPr lang="cs-CZ" sz="2200" i="1" dirty="0">
                <a:latin typeface="Hind Regular"/>
              </a:rPr>
              <a:t>soustavně připravuje na budoucí povolání, nebo </a:t>
            </a:r>
            <a:endParaRPr lang="cs-CZ" sz="2200" i="1" dirty="0" smtClean="0">
              <a:latin typeface="Hind Regular"/>
            </a:endParaRPr>
          </a:p>
          <a:p>
            <a:pPr marL="457200" lvl="0" indent="-457200">
              <a:buFont typeface="+mj-lt"/>
              <a:buAutoNum type="alphaLcParenR"/>
            </a:pPr>
            <a:r>
              <a:rPr lang="cs-CZ" sz="2200" i="1" dirty="0" smtClean="0">
                <a:latin typeface="Hind Regular"/>
              </a:rPr>
              <a:t>se </a:t>
            </a:r>
            <a:r>
              <a:rPr lang="cs-CZ" sz="2200" i="1" dirty="0">
                <a:latin typeface="Hind Regular"/>
              </a:rPr>
              <a:t>nemůže soustavně připravovat na budoucí povolání nebo vykonávat výdělečnou činnost pro nemoc nebo úraz, anebo </a:t>
            </a:r>
            <a:endParaRPr lang="cs-CZ" sz="2200" i="1" dirty="0" smtClean="0">
              <a:latin typeface="Hind Regular"/>
            </a:endParaRPr>
          </a:p>
          <a:p>
            <a:pPr marL="457200" lvl="0" indent="-457200">
              <a:buFont typeface="+mj-lt"/>
              <a:buAutoNum type="alphaLcParenR"/>
            </a:pPr>
            <a:r>
              <a:rPr lang="cs-CZ" sz="2200" i="1" dirty="0" smtClean="0">
                <a:latin typeface="Hind Regular"/>
              </a:rPr>
              <a:t>z </a:t>
            </a:r>
            <a:r>
              <a:rPr lang="cs-CZ" sz="2200" i="1" dirty="0">
                <a:latin typeface="Hind Regular"/>
              </a:rPr>
              <a:t>důvodu dlouhodobě nepříznivého zdravotního stavu je neschopno vykonávat soustavnou výdělečnou činnost.  </a:t>
            </a:r>
          </a:p>
          <a:p>
            <a:pPr algn="just"/>
            <a:endParaRPr lang="cs-CZ" sz="2200" dirty="0">
              <a:latin typeface="Hind Regular"/>
            </a:endParaRPr>
          </a:p>
        </p:txBody>
      </p:sp>
    </p:spTree>
    <p:extLst>
      <p:ext uri="{BB962C8B-B14F-4D97-AF65-F5344CB8AC3E}">
        <p14:creationId xmlns:p14="http://schemas.microsoft.com/office/powerpoint/2010/main" val="17031010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71450" y="260648"/>
            <a:ext cx="8747449"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Rozhodný příjem</a:t>
            </a:r>
          </a:p>
        </p:txBody>
      </p:sp>
      <p:sp>
        <p:nvSpPr>
          <p:cNvPr id="29699" name="Text Box 2"/>
          <p:cNvSpPr txBox="1">
            <a:spLocks noChangeArrowheads="1"/>
          </p:cNvSpPr>
          <p:nvPr/>
        </p:nvSpPr>
        <p:spPr bwMode="auto">
          <a:xfrm>
            <a:off x="107504" y="1412776"/>
            <a:ext cx="8811395"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sz="2100" dirty="0">
                <a:solidFill>
                  <a:schemeClr val="tx1"/>
                </a:solidFill>
                <a:latin typeface="Hind Regular"/>
              </a:rPr>
              <a:t>Příjem rozhodný pro přiznání </a:t>
            </a:r>
            <a:r>
              <a:rPr lang="cs-CZ" sz="2100" dirty="0" smtClean="0">
                <a:solidFill>
                  <a:schemeClr val="tx1"/>
                </a:solidFill>
                <a:latin typeface="Hind Regular"/>
              </a:rPr>
              <a:t>testovaných dávek SSP se </a:t>
            </a:r>
            <a:r>
              <a:rPr lang="cs-CZ" sz="2100" dirty="0">
                <a:solidFill>
                  <a:schemeClr val="tx1"/>
                </a:solidFill>
                <a:latin typeface="Hind Regular"/>
              </a:rPr>
              <a:t>stanoví jako měsíční průměr příjmů rodiny připadajících na rozhodné období </a:t>
            </a:r>
            <a:r>
              <a:rPr lang="cs-CZ" sz="2100" dirty="0" smtClean="0">
                <a:solidFill>
                  <a:schemeClr val="tx1"/>
                </a:solidFill>
                <a:latin typeface="Hind Regular"/>
              </a:rPr>
              <a:t>(=rozhodný příjem). </a:t>
            </a:r>
            <a:r>
              <a:rPr lang="cs-CZ" sz="2100" dirty="0">
                <a:solidFill>
                  <a:schemeClr val="tx1"/>
                </a:solidFill>
                <a:latin typeface="Hind Regular"/>
              </a:rPr>
              <a:t>Měsíční průměr příjmů rodiny se stanoví jako součet jednotlivých měsíčních průměrů příjmů oprávněné osoby a osob s ní společně posuzovaných.</a:t>
            </a:r>
            <a:endParaRPr lang="cs-CZ" altLang="cs-CZ" sz="2100" dirty="0" smtClean="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100" dirty="0" smtClean="0">
                <a:solidFill>
                  <a:schemeClr val="tx1"/>
                </a:solidFill>
                <a:latin typeface="Hind Regular"/>
              </a:rPr>
              <a:t>Započítávají se příjmy </a:t>
            </a:r>
            <a:r>
              <a:rPr lang="cs-CZ" altLang="cs-CZ" sz="2100" dirty="0">
                <a:solidFill>
                  <a:schemeClr val="tx1"/>
                </a:solidFill>
                <a:latin typeface="Hind Regular"/>
              </a:rPr>
              <a:t>ze závislé činnosti, příjmy z podnikání nebo z jiné samostatné výdělečné činnosti, dávky z důchodového a nemocenského pojištění, podpora v nezaměstnanosti a obdobný příjem z </a:t>
            </a:r>
            <a:r>
              <a:rPr lang="cs-CZ" altLang="cs-CZ" sz="2100" dirty="0" smtClean="0">
                <a:solidFill>
                  <a:schemeClr val="tx1"/>
                </a:solidFill>
                <a:latin typeface="Hind Regular"/>
              </a:rPr>
              <a:t>ciziny atd.</a:t>
            </a:r>
          </a:p>
          <a:p>
            <a:pPr marL="377825" indent="-342900" algn="just">
              <a:spcBef>
                <a:spcPts val="563"/>
              </a:spcBef>
              <a:buSzPct val="100000"/>
              <a:buFont typeface="Arial" panose="020B0604020202020204" pitchFamily="34" charset="0"/>
              <a:buChar char="•"/>
            </a:pPr>
            <a:r>
              <a:rPr lang="cs-CZ" altLang="cs-CZ" sz="2100" dirty="0" smtClean="0">
                <a:solidFill>
                  <a:schemeClr val="tx1"/>
                </a:solidFill>
                <a:latin typeface="Hind Regular"/>
              </a:rPr>
              <a:t>Rozhodné </a:t>
            </a:r>
            <a:r>
              <a:rPr lang="cs-CZ" altLang="cs-CZ" sz="2100" dirty="0">
                <a:solidFill>
                  <a:schemeClr val="tx1"/>
                </a:solidFill>
                <a:latin typeface="Hind Regular"/>
              </a:rPr>
              <a:t>jsou „</a:t>
            </a:r>
            <a:r>
              <a:rPr lang="cs-CZ" altLang="cs-CZ" sz="2100" b="1" u="sng" dirty="0">
                <a:solidFill>
                  <a:schemeClr val="tx1"/>
                </a:solidFill>
                <a:latin typeface="Hind Regular"/>
              </a:rPr>
              <a:t>čisté příjmy</a:t>
            </a:r>
            <a:r>
              <a:rPr lang="cs-CZ" altLang="cs-CZ" sz="2100" dirty="0">
                <a:solidFill>
                  <a:schemeClr val="tx1"/>
                </a:solidFill>
                <a:latin typeface="Hind Regular"/>
              </a:rPr>
              <a:t>“</a:t>
            </a:r>
            <a:r>
              <a:rPr lang="cs-CZ" altLang="cs-CZ" sz="2100" i="1" dirty="0">
                <a:solidFill>
                  <a:srgbClr val="000000"/>
                </a:solidFill>
                <a:latin typeface="Hind Regular"/>
              </a:rPr>
              <a:t>(</a:t>
            </a:r>
            <a:r>
              <a:rPr lang="cs-CZ" sz="2100" i="1" dirty="0">
                <a:solidFill>
                  <a:srgbClr val="000000"/>
                </a:solidFill>
                <a:latin typeface="Hind Regular"/>
              </a:rPr>
              <a:t>u příspěvku na bydlení a přídavku na dítě období kalendářního čtvrtletí předcházející kalendářnímu čtvrtletí, na které se nárok na výplatu dávky prokazuje, popřípadě nárok na dávku uplatňuje; u porodného kalendářní čtvrtletí předcházející kalendářnímu čtvrtletí, ve kterém se dítě (děti) narodilo).</a:t>
            </a:r>
          </a:p>
          <a:p>
            <a:pPr algn="just">
              <a:spcBef>
                <a:spcPts val="563"/>
              </a:spcBef>
              <a:buClr>
                <a:srgbClr val="94B6D2"/>
              </a:buClr>
              <a:buSzPct val="80000"/>
              <a:buFont typeface="Wingdings 2" panose="05020102010507070707" pitchFamily="18" charset="2"/>
              <a:buChar char=""/>
            </a:pPr>
            <a:endParaRPr lang="cs-CZ" altLang="cs-CZ" sz="2100" dirty="0">
              <a:solidFill>
                <a:schemeClr val="tx1"/>
              </a:solidFill>
              <a:latin typeface="+mn-lt"/>
            </a:endParaRPr>
          </a:p>
        </p:txBody>
      </p:sp>
    </p:spTree>
    <p:extLst>
      <p:ext uri="{BB962C8B-B14F-4D97-AF65-F5344CB8AC3E}">
        <p14:creationId xmlns:p14="http://schemas.microsoft.com/office/powerpoint/2010/main" val="860886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47</TotalTime>
  <Words>1291</Words>
  <Application>Microsoft Macintosh PowerPoint</Application>
  <PresentationFormat>Předvádění na obrazovce (4:3)</PresentationFormat>
  <Paragraphs>153</Paragraphs>
  <Slides>21</Slides>
  <Notes>17</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21</vt:i4>
      </vt:variant>
    </vt:vector>
  </HeadingPairs>
  <TitlesOfParts>
    <vt:vector size="29" baseType="lpstr">
      <vt:lpstr>Arial</vt:lpstr>
      <vt:lpstr>Calibri</vt:lpstr>
      <vt:lpstr>Hind Bold</vt:lpstr>
      <vt:lpstr>Hind Regular</vt:lpstr>
      <vt:lpstr>Microsoft YaHei</vt:lpstr>
      <vt:lpstr>Times New Roman</vt:lpstr>
      <vt:lpstr>Wingdings 2</vt:lpstr>
      <vt:lpstr>Prezentace01</vt:lpstr>
      <vt:lpstr>6. Dávky státní sociální podpory</vt:lpstr>
      <vt:lpstr>Struktura prezentace:</vt:lpstr>
      <vt:lpstr>Prezentace aplikace PowerPoint</vt:lpstr>
      <vt:lpstr>Prezentace aplikace PowerPoint</vt:lpstr>
      <vt:lpstr>Životní minimum</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Kam se obrátit v případě nepřiznání nebo odejmutí dávky</vt:lpstr>
      <vt:lpstr>Zdroje:</vt:lpstr>
    </vt:vector>
  </TitlesOfParts>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Uživatel Microsoft Office</cp:lastModifiedBy>
  <cp:revision>13</cp:revision>
  <dcterms:created xsi:type="dcterms:W3CDTF">2019-01-27T17:04:57Z</dcterms:created>
  <dcterms:modified xsi:type="dcterms:W3CDTF">2021-02-23T15:36:54Z</dcterms:modified>
</cp:coreProperties>
</file>