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AF"/>
    <a:srgbClr val="FFEA9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322" autoAdjust="0"/>
  </p:normalViewPr>
  <p:slideViewPr>
    <p:cSldViewPr>
      <p:cViewPr varScale="1">
        <p:scale>
          <a:sx n="83" d="100"/>
          <a:sy n="83" d="100"/>
        </p:scale>
        <p:origin x="18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4DBB545F-9D43-4AAA-90C9-33072A0929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C0251D1-7C28-4985-806A-8E5EC5B23A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CC4A-17F4-454B-81F2-75DF69D343DB}" type="datetimeFigureOut">
              <a:rPr lang="cs-CZ" smtClean="0"/>
              <a:pPr/>
              <a:t>18.02.2021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F45AD217-ABA7-44FD-ACCB-EF9029DE80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FC37F96-D703-4CC7-ADDF-F1775070E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DA88-02AF-4FC5-889B-98F23C351B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8784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5BB9-894C-40C9-86A7-F2C95FCBA8BC}" type="datetimeFigureOut">
              <a:rPr lang="cs-CZ" smtClean="0"/>
              <a:pPr/>
              <a:t>18.02.2021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4E33-8944-489A-9842-0B217D5C3D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8199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4E33-8944-489A-9842-0B217D5C3D3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D3F4AFC-3055-4F81-BECD-8850152D2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>
            <a:extLst>
              <a:ext uri="{FF2B5EF4-FFF2-40B4-BE49-F238E27FC236}">
                <a16:creationId xmlns:a16="http://schemas.microsoft.com/office/drawing/2014/main" xmlns="" id="{39AB3988-575A-4524-969C-0E5353804C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92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36489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844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91102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61322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1176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7974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588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33672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8334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4150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112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9693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89534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8854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8118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1557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349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6167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8894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2858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1214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5618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9C0D-A831-4BF3-AF29-E7747B954159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62E37861-9CFB-4DB0-8326-6C6A95B08E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2123728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Jabok – Vyšší odborná škola</a:t>
            </a:r>
          </a:p>
          <a:p>
            <a:r>
              <a:rPr lang="cs-CZ" sz="3200" b="1" dirty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sociálně pedagogická a teologická</a:t>
            </a:r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622606" cy="1559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576" y="3429000"/>
            <a:ext cx="7931224" cy="269716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DCA-BA36-4FE1-A845-4F213541F8FD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88840"/>
            <a:ext cx="20574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60198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  <a:lvl2pPr>
              <a:defRPr>
                <a:latin typeface="Hind Regular" pitchFamily="2" charset="-18"/>
                <a:cs typeface="Hind Regular" pitchFamily="2" charset="-18"/>
              </a:defRPr>
            </a:lvl2pPr>
            <a:lvl3pPr>
              <a:defRPr>
                <a:latin typeface="Hind Regular" pitchFamily="2" charset="-18"/>
                <a:cs typeface="Hind Regular" pitchFamily="2" charset="-18"/>
              </a:defRPr>
            </a:lvl3pPr>
            <a:lvl4pPr>
              <a:defRPr>
                <a:latin typeface="Hind Regular" pitchFamily="2" charset="-18"/>
                <a:cs typeface="Hind Regular" pitchFamily="2" charset="-18"/>
              </a:defRPr>
            </a:lvl4pPr>
            <a:lvl5pPr>
              <a:defRPr>
                <a:latin typeface="Hind Regular" pitchFamily="2" charset="-18"/>
                <a:cs typeface="Hind Regular" pitchFamily="2" charset="-18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238-A390-436A-AD29-DB5321681A2F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42535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5C81-6840-4EA5-B321-54D6ABBBB49A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9" name="TextovéPole 8"/>
          <p:cNvSpPr txBox="1"/>
          <p:nvPr userDrawn="1"/>
        </p:nvSpPr>
        <p:spPr>
          <a:xfrm>
            <a:off x="782486" y="62544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 8, 120 00 Praha 2, tel.: +420 211 222 440</a:t>
            </a: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www.jabok.cz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3077-5DF7-413D-8223-B3A10273BD38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 8, 120 00 Praha 2, tel.: +420 211 222 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440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2F39-4E20-4709-AF12-84A6FE6F96FC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</a:t>
            </a:r>
            <a:r>
              <a:rPr lang="cs-CZ" sz="1200" kern="1200" baseline="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211 222 441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8803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1492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1492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39CA-F613-461D-BE69-4653088F021D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4" name="Obrázek 13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5" name="TextovéPole 14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2E-EDDF-4C73-9EEC-E2277EB4D253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0" name="Obrázek 9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679F-FFC8-458A-A2F4-EB614CCDDA21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Obdélník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468816" y="6376243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9" name="Obrázek 8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28850"/>
            <a:ext cx="683299" cy="656534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7D60-CBC2-48F8-A517-02E8AF517480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6508-F70E-41B4-B9ED-A7003E895728}" type="datetime1">
              <a:rPr lang="cs-CZ" smtClean="0"/>
              <a:pPr/>
              <a:t>18.02.2021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340768"/>
            <a:ext cx="1800000" cy="5517232"/>
          </a:xfrm>
          <a:prstGeom prst="rect">
            <a:avLst/>
          </a:prstGeom>
          <a:solidFill>
            <a:srgbClr val="FFF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93122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CB0D5FD9-3C04-44DA-9D63-B7598933CB24}" type="datetime1">
              <a:rPr lang="cs-CZ" smtClean="0"/>
              <a:pPr/>
              <a:t>18.02.2021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6A5633A1-5521-476C-9400-8F170BE2174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baseline="0">
          <a:solidFill>
            <a:schemeClr val="tx1"/>
          </a:solidFill>
          <a:latin typeface="Hind Bold" pitchFamily="2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vlada.cz/cz/pracovni-a-poradni-organy-vlady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portal.uur.cz/spravni-usporadani-cr-organy-uzemniho-planovani/obce.asp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z.cz/" TargetMode="External"/><Relationship Id="rId4" Type="http://schemas.openxmlformats.org/officeDocument/2006/relationships/hyperlink" Target="https://portal.uur.cz/spravni-usporadani-cr-organy-uzemniho-planovani/obce.as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psv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Úvod do sociální správy 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Sociální politika 2</a:t>
            </a:r>
          </a:p>
          <a:p>
            <a:endParaRPr lang="cs-CZ" dirty="0"/>
          </a:p>
          <a:p>
            <a:r>
              <a:rPr lang="cs-CZ" sz="2400" dirty="0" smtClean="0"/>
              <a:t>Iva Poláčková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4566E1C-67A8-4FCF-85C7-157F13081D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1600" y="5852138"/>
            <a:ext cx="2880320" cy="8709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F156362-A53D-44EC-BE5A-EC2DE35A4A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661248"/>
            <a:ext cx="4488359" cy="99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352927" cy="581045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Výstavba veřejné sociální správy v ČR</a:t>
            </a:r>
          </a:p>
        </p:txBody>
      </p:sp>
      <p:sp>
        <p:nvSpPr>
          <p:cNvPr id="29698" name="Zástupný symbol pro obsah 1"/>
          <p:cNvSpPr>
            <a:spLocks noGrp="1"/>
          </p:cNvSpPr>
          <p:nvPr>
            <p:ph idx="4294967295"/>
          </p:nvPr>
        </p:nvSpPr>
        <p:spPr>
          <a:xfrm>
            <a:off x="395535" y="1628800"/>
            <a:ext cx="8352927" cy="348041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cs-CZ" sz="2200" b="1" dirty="0"/>
              <a:t>Veřejná sociální správa </a:t>
            </a:r>
            <a:r>
              <a:rPr lang="cs-CZ" sz="2200" dirty="0"/>
              <a:t>je soustavou vzájemně propojených sociálních subjektů.</a:t>
            </a:r>
          </a:p>
          <a:p>
            <a:pPr algn="just">
              <a:lnSpc>
                <a:spcPct val="80000"/>
              </a:lnSpc>
            </a:pPr>
            <a:r>
              <a:rPr lang="cs-CZ" sz="2200" dirty="0"/>
              <a:t>Centrálním orgánem sociální správy je </a:t>
            </a:r>
            <a:r>
              <a:rPr lang="cs-CZ" sz="2200" b="1" dirty="0"/>
              <a:t>Ministerstvo práce a sociálních věcí </a:t>
            </a:r>
            <a:r>
              <a:rPr lang="cs-CZ" sz="2200" dirty="0"/>
              <a:t>a jemu přímo podřízené úřady: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sz="2200" dirty="0"/>
          </a:p>
          <a:p>
            <a:pPr lvl="1" algn="just">
              <a:lnSpc>
                <a:spcPct val="80000"/>
              </a:lnSpc>
            </a:pPr>
            <a:r>
              <a:rPr lang="cs-CZ" sz="2200" dirty="0"/>
              <a:t>Česká správa sociálního zabezpečení (spravují systém </a:t>
            </a:r>
            <a:r>
              <a:rPr lang="cs-CZ" sz="2200" b="1" dirty="0"/>
              <a:t>sociálního pojištění</a:t>
            </a:r>
            <a:r>
              <a:rPr lang="cs-CZ" sz="2200" dirty="0"/>
              <a:t>)</a:t>
            </a:r>
          </a:p>
          <a:p>
            <a:pPr lvl="1" algn="just">
              <a:lnSpc>
                <a:spcPct val="80000"/>
              </a:lnSpc>
            </a:pPr>
            <a:r>
              <a:rPr lang="cs-CZ" sz="2200" dirty="0"/>
              <a:t>Úřady práce (spravují systém </a:t>
            </a:r>
            <a:r>
              <a:rPr lang="cs-CZ" sz="2200" b="1" dirty="0"/>
              <a:t>politiky zaměstnanosti </a:t>
            </a:r>
            <a:r>
              <a:rPr lang="cs-CZ" sz="2200" dirty="0"/>
              <a:t>a </a:t>
            </a:r>
            <a:r>
              <a:rPr lang="cs-CZ" sz="2200" b="1" dirty="0"/>
              <a:t>státní sociální podpory</a:t>
            </a:r>
            <a:r>
              <a:rPr lang="cs-CZ" sz="2200" dirty="0"/>
              <a:t>)</a:t>
            </a:r>
          </a:p>
          <a:p>
            <a:pPr lvl="1" algn="just">
              <a:lnSpc>
                <a:spcPct val="80000"/>
              </a:lnSpc>
            </a:pPr>
            <a:r>
              <a:rPr lang="cs-CZ" sz="2200" dirty="0"/>
              <a:t>Státní úřad inspekce práce</a:t>
            </a:r>
          </a:p>
          <a:p>
            <a:pPr lvl="1" algn="just">
              <a:lnSpc>
                <a:spcPct val="80000"/>
              </a:lnSpc>
            </a:pPr>
            <a:r>
              <a:rPr lang="cs-CZ" sz="2200" dirty="0"/>
              <a:t>Úřad pro mezinárodně právní ochranu dětí</a:t>
            </a:r>
          </a:p>
        </p:txBody>
      </p:sp>
    </p:spTree>
    <p:extLst>
      <p:ext uri="{BB962C8B-B14F-4D97-AF65-F5344CB8AC3E}">
        <p14:creationId xmlns:p14="http://schemas.microsoft.com/office/powerpoint/2010/main" val="102650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862" y="260648"/>
            <a:ext cx="8145625" cy="858691"/>
          </a:xfrm>
        </p:spPr>
        <p:txBody>
          <a:bodyPr vert="horz" lIns="68580" tIns="14452" rIns="68580" bIns="34290" rtlCol="0" anchor="ctr"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Subjekty veřejné sociální </a:t>
            </a:r>
            <a:r>
              <a:rPr lang="cs-CZ" altLang="cs-CZ" b="1" dirty="0" smtClean="0"/>
              <a:t>správy, jejich </a:t>
            </a:r>
            <a:r>
              <a:rPr lang="cs-CZ" altLang="cs-CZ" b="1" dirty="0"/>
              <a:t>činnost a kompetence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3" y="1628800"/>
            <a:ext cx="8712968" cy="4392487"/>
          </a:xfrm>
        </p:spPr>
        <p:txBody>
          <a:bodyPr vert="horz" lIns="68580" tIns="12002" rIns="68580" bIns="34290" rtlCol="0">
            <a:normAutofit/>
          </a:bodyPr>
          <a:lstStyle/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Poradní orgány Poslanecké sněmovny a Senátu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Poradní orgány při Úřadu vlády ČR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Ústřední orgány vlády: 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dirty="0"/>
              <a:t> </a:t>
            </a:r>
            <a:r>
              <a:rPr lang="cs-CZ" altLang="cs-CZ" sz="1600" i="1" dirty="0"/>
              <a:t> - Ministerstvo práce a sociálních věcí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vnitra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zdravotnictví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školství, mládeže a tělovýchovy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obrany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spravedlnosti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pro místní rozvoj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dopravy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financí ČR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Kraje a krajské úřady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Hlavní město Prahy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Obce a obecní úřady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endParaRPr lang="cs-CZ" altLang="cs-CZ" sz="1361" i="1" dirty="0"/>
          </a:p>
          <a:p>
            <a:pPr marL="587594" lvl="1" indent="-193345">
              <a:buSzPct val="7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endParaRPr lang="cs-CZ" altLang="cs-CZ" sz="1361" i="1" dirty="0"/>
          </a:p>
        </p:txBody>
      </p:sp>
    </p:spTree>
    <p:extLst>
      <p:ext uri="{BB962C8B-B14F-4D97-AF65-F5344CB8AC3E}">
        <p14:creationId xmlns:p14="http://schemas.microsoft.com/office/powerpoint/2010/main" val="25412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7" y="260648"/>
            <a:ext cx="8314124" cy="858691"/>
          </a:xfrm>
        </p:spPr>
        <p:txBody>
          <a:bodyPr vert="horz" lIns="68580" tIns="14452" rIns="68580" bIns="34290" rtlCol="0" anchor="ctr"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Poradní orgány </a:t>
            </a:r>
            <a:br>
              <a:rPr lang="cs-CZ" altLang="cs-CZ" b="1" dirty="0"/>
            </a:br>
            <a:r>
              <a:rPr lang="cs-CZ" altLang="cs-CZ" b="1" dirty="0"/>
              <a:t>Poslanecké sněmovny a Senátu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7" y="1484784"/>
            <a:ext cx="8314124" cy="3608659"/>
          </a:xfrm>
        </p:spPr>
        <p:txBody>
          <a:bodyPr/>
          <a:lstStyle/>
          <a:p>
            <a:pPr marL="416349" algn="just">
              <a:buClr>
                <a:srgbClr val="0E594D"/>
              </a:buClr>
              <a:buSzPct val="100000"/>
              <a:tabLst>
                <a:tab pos="292717" algn="l"/>
                <a:tab pos="547629" algn="l"/>
                <a:tab pos="1036930" algn="l"/>
                <a:tab pos="1526231" algn="l"/>
                <a:tab pos="2015532" algn="l"/>
                <a:tab pos="2504834" algn="l"/>
                <a:tab pos="2994134" algn="l"/>
                <a:tab pos="3483436" algn="l"/>
                <a:tab pos="3972737" algn="l"/>
                <a:tab pos="4462038" algn="l"/>
                <a:tab pos="4951339" algn="l"/>
                <a:tab pos="5440640" algn="l"/>
                <a:tab pos="5929941" algn="l"/>
                <a:tab pos="6419243" algn="l"/>
                <a:tab pos="6908543" algn="l"/>
                <a:tab pos="7397845" algn="l"/>
              </a:tabLst>
            </a:pPr>
            <a:r>
              <a:rPr lang="cs-CZ" altLang="cs-CZ" sz="2200" b="1" dirty="0" smtClean="0"/>
              <a:t>Výbor pro sociální politiku</a:t>
            </a:r>
            <a:r>
              <a:rPr lang="cs-CZ" altLang="cs-CZ" sz="2200" dirty="0" smtClean="0"/>
              <a:t>(zřizuje </a:t>
            </a:r>
            <a:r>
              <a:rPr lang="cs-CZ" altLang="cs-CZ" sz="2200" dirty="0"/>
              <a:t>ho PS a má další podvýbory, v současné době např. Podvýbor pro osoby se ZP a sociálně potřebné, Podvýbor pro pracovní právo a zaměstnanost a Podvýbor pro sociálně pojistné </a:t>
            </a:r>
            <a:r>
              <a:rPr lang="cs-CZ" altLang="cs-CZ" sz="2200" dirty="0" smtClean="0"/>
              <a:t>systémy)</a:t>
            </a:r>
          </a:p>
          <a:p>
            <a:pPr marL="416349" algn="just">
              <a:buClr>
                <a:srgbClr val="0E594D"/>
              </a:buClr>
              <a:buSzPct val="100000"/>
              <a:tabLst>
                <a:tab pos="292717" algn="l"/>
                <a:tab pos="547629" algn="l"/>
                <a:tab pos="1036930" algn="l"/>
                <a:tab pos="1526231" algn="l"/>
                <a:tab pos="2015532" algn="l"/>
                <a:tab pos="2504834" algn="l"/>
                <a:tab pos="2994134" algn="l"/>
                <a:tab pos="3483436" algn="l"/>
                <a:tab pos="3972737" algn="l"/>
                <a:tab pos="4462038" algn="l"/>
                <a:tab pos="4951339" algn="l"/>
                <a:tab pos="5440640" algn="l"/>
                <a:tab pos="5929941" algn="l"/>
                <a:tab pos="6419243" algn="l"/>
                <a:tab pos="6908543" algn="l"/>
                <a:tab pos="7397845" algn="l"/>
              </a:tabLst>
            </a:pPr>
            <a:r>
              <a:rPr lang="cs-CZ" altLang="cs-CZ" sz="2200" b="1" dirty="0" smtClean="0"/>
              <a:t>Stálá komise pro rodinu a rovné příležitosti </a:t>
            </a:r>
            <a:r>
              <a:rPr lang="cs-CZ" altLang="cs-CZ" sz="2200" dirty="0" smtClean="0"/>
              <a:t>(zřizuje PS)</a:t>
            </a:r>
          </a:p>
          <a:p>
            <a:pPr marL="416349" algn="just">
              <a:buClr>
                <a:srgbClr val="0E594D"/>
              </a:buClr>
              <a:buSzPct val="100000"/>
              <a:tabLst>
                <a:tab pos="292717" algn="l"/>
                <a:tab pos="547629" algn="l"/>
                <a:tab pos="1036930" algn="l"/>
                <a:tab pos="1526231" algn="l"/>
                <a:tab pos="2015532" algn="l"/>
                <a:tab pos="2504834" algn="l"/>
                <a:tab pos="2994134" algn="l"/>
                <a:tab pos="3483436" algn="l"/>
                <a:tab pos="3972737" algn="l"/>
                <a:tab pos="4462038" algn="l"/>
                <a:tab pos="4951339" algn="l"/>
                <a:tab pos="5440640" algn="l"/>
                <a:tab pos="5929941" algn="l"/>
                <a:tab pos="6419243" algn="l"/>
                <a:tab pos="6908543" algn="l"/>
                <a:tab pos="7397845" algn="l"/>
              </a:tabLst>
            </a:pPr>
            <a:r>
              <a:rPr lang="cs-CZ" altLang="cs-CZ" sz="2200" b="1" dirty="0" smtClean="0"/>
              <a:t>Výbor pro zdravotnictví a sociální politiku </a:t>
            </a:r>
            <a:r>
              <a:rPr lang="cs-CZ" altLang="cs-CZ" sz="2200" dirty="0" smtClean="0"/>
              <a:t>(zřizuje Senát)</a:t>
            </a:r>
          </a:p>
        </p:txBody>
      </p:sp>
    </p:spTree>
    <p:extLst>
      <p:ext uri="{BB962C8B-B14F-4D97-AF65-F5344CB8AC3E}">
        <p14:creationId xmlns:p14="http://schemas.microsoft.com/office/powerpoint/2010/main" val="28960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96854" y="404664"/>
            <a:ext cx="8117633" cy="520358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Poradní, pracovní </a:t>
            </a:r>
            <a:r>
              <a:rPr lang="cs-CZ" altLang="cs-CZ" b="1" dirty="0"/>
              <a:t>orgány při Úřadu vlády ČR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24935" cy="4320480"/>
          </a:xfrm>
        </p:spPr>
        <p:txBody>
          <a:bodyPr>
            <a:normAutofit fontScale="62500" lnSpcReduction="20000"/>
          </a:bodyPr>
          <a:lstStyle/>
          <a:p>
            <a:pPr indent="-23114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dirty="0" smtClean="0">
                <a:solidFill>
                  <a:schemeClr val="tx1"/>
                </a:solidFill>
              </a:rPr>
              <a:t>	Vláda si zřizuje k podpoře své činnosti své poradní a pracovní orgány (dále jen PPOV) složené z členů vlády a dalších odborníků. PPOV mohou být zřízeny jako stálé nebo dočasné orgány podle charakteru problematiky, kterou se zabývají.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 smtClean="0"/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-</a:t>
            </a:r>
            <a:r>
              <a:rPr lang="cs-CZ" altLang="cs-CZ" dirty="0" smtClean="0"/>
              <a:t> </a:t>
            </a:r>
            <a:r>
              <a:rPr lang="cs-CZ" altLang="cs-CZ" b="1" dirty="0" smtClean="0"/>
              <a:t>Zmocněnec vlády pro lidská práva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- Rada vlády pro záležitosti romské menšiny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- Rada vlády pro lidská práva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- Rada vlády pro národnostní menšiny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- Rada vlády pro nestátní neziskové organizace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- Rada vlády pro koordinaci protidrogové politiky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- Vládní výbor pro zdravotně postižené občany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 smtClean="0"/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dirty="0" smtClean="0"/>
              <a:t>Atd. </a:t>
            </a:r>
            <a:r>
              <a:rPr lang="cs-CZ" dirty="0">
                <a:hlinkClick r:id="rId3"/>
              </a:rPr>
              <a:t>https://www.vlada.cz/cz/pracovni-a-poradni-organy-vlady/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346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38843" y="404664"/>
            <a:ext cx="8124631" cy="630086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900" b="1" dirty="0"/>
              <a:t>Poradní </a:t>
            </a:r>
            <a:r>
              <a:rPr lang="cs-CZ" altLang="cs-CZ" sz="3900" b="1" dirty="0" smtClean="0"/>
              <a:t>a pracovní orgány, jejich činnost nezajišťuje Úřad vlády</a:t>
            </a:r>
            <a:endParaRPr lang="cs-CZ" altLang="cs-CZ" sz="2700" b="1" dirty="0">
              <a:solidFill>
                <a:schemeClr val="accent1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24694" y="1340768"/>
            <a:ext cx="8352927" cy="250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35" tIns="30617" rIns="61235" bIns="30617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endParaRPr lang="cs-CZ" altLang="cs-CZ" sz="1225" dirty="0">
              <a:solidFill>
                <a:srgbClr val="000000"/>
              </a:solidFill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1633" dirty="0">
                <a:solidFill>
                  <a:srgbClr val="000000"/>
                </a:solidFill>
                <a:latin typeface="+mj-lt"/>
                <a:ea typeface="Lucida Sans Unicode" panose="020B0602030504020204" pitchFamily="34" charset="0"/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Rada pro zdraví a životní prostředí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zdravotnictví)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Rada hospodářské a sociální dohody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práce a sociálních věcí)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- Rada vlády pro bezpečnost a ochranu zdraví při práci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práce a sociálních věcí)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Rada vlády pro seniory a stárnutí populace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práce a sociálních věcí)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Rada vlády pro rovné příležitosti žen a mužů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práce a sociálních věcí)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59836" y="260648"/>
            <a:ext cx="8061649" cy="85761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Ministerstvo práce a sociálních věcí</a:t>
            </a:r>
            <a:endParaRPr lang="cs-CZ" altLang="cs-CZ" b="1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24936" cy="3239261"/>
          </a:xfrm>
        </p:spPr>
        <p:txBody>
          <a:bodyPr>
            <a:normAutofit fontScale="92500"/>
          </a:bodyPr>
          <a:lstStyle/>
          <a:p>
            <a:pPr marL="568951" indent="-457200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MPSV je ústředním orgánem státní správy pro pracovněprávní vztahy, bezpečnost práce, zaměstnanost a rekvalifikaci, kolektivní vyjednávání, mzdy a jiné odměny za práci, důchodové zabezpečení, nemocenské pojištění, nemocenské zabezpečení, sociální péči, péči o pracovní podmínky žen a mladistvých, právní ochranu mateřství, péči o rodinu a děti, péči o občany, kteří potřebují zvláštní pomoc, a pro další otázky mzdové a sociální politiky.</a:t>
            </a:r>
          </a:p>
          <a:p>
            <a:pPr indent="-23114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7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06406" y="260648"/>
            <a:ext cx="7886700" cy="85761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Činnosti MPSV </a:t>
            </a:r>
            <a:r>
              <a:rPr lang="cs-CZ" altLang="cs-CZ" b="1" dirty="0" smtClean="0"/>
              <a:t>ČR</a:t>
            </a:r>
            <a:endParaRPr lang="cs-CZ" altLang="cs-CZ" b="1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292" y="1556792"/>
            <a:ext cx="8352928" cy="4248472"/>
          </a:xfrm>
        </p:spPr>
        <p:txBody>
          <a:bodyPr>
            <a:normAutofit fontScale="62500" lnSpcReduction="20000"/>
          </a:bodyPr>
          <a:lstStyle/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tvorba koncepcí a metodik, 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rozhodování ve správním řízení,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Inspekce kvality sociálních služeb,</a:t>
            </a:r>
            <a:endParaRPr lang="cs-CZ" altLang="cs-CZ" sz="3500" dirty="0"/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předkládá poklady pro sestavení návrhu státního rozpočtu,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legislativní činnosti, tvorba právních předpisů,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řízení zařízení sociální péče, které zřizuje,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zpracovávání výkladů k předpisům ve své působnosti,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metodicky řídí ÚP, krajské a kompetentní obecní úřady a orgány činné v oblasti soc. dávek, soc. služeb a dávek v nezaměstnanosti,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konzultační činnost,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 smtClean="0"/>
              <a:t>odpovídá za využívání finanční pomoci z ESF v ČR atd.</a:t>
            </a:r>
          </a:p>
        </p:txBody>
      </p:sp>
    </p:spTree>
    <p:extLst>
      <p:ext uri="{BB962C8B-B14F-4D97-AF65-F5344CB8AC3E}">
        <p14:creationId xmlns:p14="http://schemas.microsoft.com/office/powerpoint/2010/main" val="35132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35968" y="152061"/>
            <a:ext cx="8103636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Organizační členění </a:t>
            </a:r>
            <a:r>
              <a:rPr lang="cs-CZ" altLang="cs-CZ" b="1" dirty="0" smtClean="0"/>
              <a:t>MPSV</a:t>
            </a:r>
            <a:endParaRPr lang="cs-CZ" altLang="cs-CZ" b="1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03636" cy="3238180"/>
          </a:xfrm>
        </p:spPr>
        <p:txBody>
          <a:bodyPr/>
          <a:lstStyle/>
          <a:p>
            <a:pPr indent="-232229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v čele stojí ministr – člen vlády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od 30. 7. 2018 je ministryní Jana </a:t>
            </a:r>
            <a:r>
              <a:rPr lang="cs-CZ" altLang="cs-CZ" sz="2200" dirty="0" err="1" smtClean="0"/>
              <a:t>Maláčová</a:t>
            </a:r>
            <a:endParaRPr lang="cs-CZ" altLang="cs-CZ" sz="2200" dirty="0" smtClean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 smtClean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769" b="1" dirty="0">
              <a:solidFill>
                <a:srgbClr val="6B4794"/>
              </a:solidFill>
            </a:endParaRP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905" b="1" dirty="0">
              <a:solidFill>
                <a:srgbClr val="6B4794"/>
              </a:solidFill>
            </a:endParaRP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 smtClean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 smtClean="0"/>
          </a:p>
        </p:txBody>
      </p:sp>
      <p:sp>
        <p:nvSpPr>
          <p:cNvPr id="4" name="AutoShape 6" descr="Výsledek obrázku pro michaela marksová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852936"/>
            <a:ext cx="4071188" cy="311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4788024" y="544522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Hind Regular"/>
              </a:rPr>
              <a:t>Obr. 1</a:t>
            </a:r>
            <a:endParaRPr lang="cs-CZ" sz="1600" b="1" dirty="0">
              <a:solidFill>
                <a:schemeClr val="bg1"/>
              </a:solidFill>
              <a:latin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59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2603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Organizační struktura </a:t>
            </a:r>
            <a:r>
              <a:rPr lang="cs-CZ" altLang="cs-CZ" b="1" dirty="0" smtClean="0"/>
              <a:t>MPSV</a:t>
            </a:r>
            <a:endParaRPr lang="cs-CZ" altLang="cs-CZ" b="1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8439" y="1556792"/>
            <a:ext cx="8291707" cy="3238180"/>
          </a:xfrm>
        </p:spPr>
        <p:txBody>
          <a:bodyPr>
            <a:norm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dirty="0" smtClean="0"/>
              <a:t> </a:t>
            </a:r>
            <a:endParaRPr lang="cs-CZ" altLang="cs-CZ" sz="2200" dirty="0"/>
          </a:p>
        </p:txBody>
      </p:sp>
      <p:sp>
        <p:nvSpPr>
          <p:cNvPr id="2" name="Obdélník 1"/>
          <p:cNvSpPr/>
          <p:nvPr/>
        </p:nvSpPr>
        <p:spPr>
          <a:xfrm>
            <a:off x="403144" y="1538567"/>
            <a:ext cx="82514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21" indent="-285750" algn="just">
              <a:buFont typeface="Calibri" panose="020F0502020204030204" pitchFamily="34" charset="0"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>
                <a:latin typeface="Hind Regular"/>
              </a:rPr>
              <a:t>poradci ministra, které si ministr volí</a:t>
            </a:r>
          </a:p>
          <a:p>
            <a:pPr marL="53521" indent="-285750" algn="just">
              <a:buFont typeface="Calibri" panose="020F0502020204030204" pitchFamily="34" charset="0"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>
                <a:latin typeface="Hind Regular"/>
              </a:rPr>
              <a:t>náměstci ministra</a:t>
            </a:r>
          </a:p>
          <a:p>
            <a:pPr marL="53521" indent="-285750" algn="just">
              <a:buFont typeface="Calibri" panose="020F0502020204030204" pitchFamily="34" charset="0"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>
                <a:latin typeface="Hind Regular"/>
              </a:rPr>
              <a:t>ředitelé </a:t>
            </a:r>
            <a:r>
              <a:rPr lang="cs-CZ" altLang="cs-CZ" sz="2200" dirty="0">
                <a:latin typeface="Hind Regular"/>
              </a:rPr>
              <a:t>odborů (např. Odbor rodiny a ochrany práv dítěte, </a:t>
            </a:r>
            <a:r>
              <a:rPr lang="cs-CZ" altLang="cs-CZ" sz="2200" dirty="0" smtClean="0">
                <a:latin typeface="Hind Regular"/>
              </a:rPr>
              <a:t>	odbor </a:t>
            </a:r>
            <a:r>
              <a:rPr lang="cs-CZ" altLang="cs-CZ" sz="2200" dirty="0">
                <a:latin typeface="Hind Regular"/>
              </a:rPr>
              <a:t>sociálních služeb a </a:t>
            </a:r>
            <a:r>
              <a:rPr lang="cs-CZ" altLang="cs-CZ" sz="2200" dirty="0" smtClean="0">
                <a:latin typeface="Hind Regular"/>
              </a:rPr>
              <a:t>	sociální práce</a:t>
            </a:r>
            <a:r>
              <a:rPr lang="cs-CZ" altLang="cs-CZ" sz="2200" dirty="0">
                <a:latin typeface="Hind Regular"/>
              </a:rPr>
              <a:t>, odbor nepojistných  </a:t>
            </a:r>
            <a:r>
              <a:rPr lang="cs-CZ" altLang="cs-CZ" sz="2200" dirty="0" smtClean="0">
                <a:latin typeface="Hind Regular"/>
              </a:rPr>
              <a:t>	dávkových </a:t>
            </a:r>
            <a:r>
              <a:rPr lang="cs-CZ" altLang="cs-CZ" sz="2200" dirty="0">
                <a:latin typeface="Hind Regular"/>
              </a:rPr>
              <a:t>systémů, odbor EU a mezinárodní </a:t>
            </a:r>
            <a:r>
              <a:rPr lang="cs-CZ" altLang="cs-CZ" sz="2200" dirty="0" smtClean="0">
                <a:latin typeface="Hind Regular"/>
              </a:rPr>
              <a:t>	spolupráce</a:t>
            </a:r>
            <a:r>
              <a:rPr lang="cs-CZ" altLang="cs-CZ" sz="2200" dirty="0">
                <a:latin typeface="Hind Regular"/>
              </a:rPr>
              <a:t>, </a:t>
            </a:r>
            <a:r>
              <a:rPr lang="cs-CZ" altLang="cs-CZ" sz="2200" dirty="0" smtClean="0">
                <a:latin typeface="Hind Regular"/>
              </a:rPr>
              <a:t>	odbor </a:t>
            </a:r>
            <a:r>
              <a:rPr lang="cs-CZ" altLang="cs-CZ" sz="2200" dirty="0">
                <a:latin typeface="Hind Regular"/>
              </a:rPr>
              <a:t>analýz a statistik atd</a:t>
            </a:r>
            <a:r>
              <a:rPr lang="cs-CZ" altLang="cs-CZ" sz="2200" dirty="0" smtClean="0">
                <a:latin typeface="Hind Regular"/>
              </a:rPr>
              <a:t>.)</a:t>
            </a:r>
          </a:p>
          <a:p>
            <a:pPr marL="53521" indent="-285750" algn="just">
              <a:buFont typeface="Calibri" panose="020F0502020204030204" pitchFamily="34" charset="0"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>
                <a:latin typeface="Hind Regular"/>
              </a:rPr>
              <a:t>odborné </a:t>
            </a:r>
            <a:r>
              <a:rPr lang="cs-CZ" altLang="cs-CZ" sz="2200" dirty="0">
                <a:latin typeface="Hind Regular"/>
              </a:rPr>
              <a:t>orgány MPSV (např. Dotační komise, Dávková komise </a:t>
            </a:r>
            <a:r>
              <a:rPr lang="cs-CZ" altLang="cs-CZ" sz="2200" dirty="0" smtClean="0">
                <a:latin typeface="Hind Regular"/>
              </a:rPr>
              <a:t>	ministra </a:t>
            </a:r>
            <a:r>
              <a:rPr lang="cs-CZ" altLang="cs-CZ" sz="2200" dirty="0">
                <a:latin typeface="Hind Regular"/>
              </a:rPr>
              <a:t>práce a </a:t>
            </a:r>
            <a:r>
              <a:rPr lang="cs-CZ" altLang="cs-CZ" sz="2200" dirty="0" smtClean="0">
                <a:latin typeface="Hind Regular"/>
              </a:rPr>
              <a:t>sociálních </a:t>
            </a:r>
            <a:r>
              <a:rPr lang="cs-CZ" altLang="cs-CZ" sz="2200" dirty="0">
                <a:latin typeface="Hind Regular"/>
              </a:rPr>
              <a:t>věcí, Akreditační komise apod.)</a:t>
            </a:r>
          </a:p>
        </p:txBody>
      </p:sp>
    </p:spTree>
    <p:extLst>
      <p:ext uri="{BB962C8B-B14F-4D97-AF65-F5344CB8AC3E}">
        <p14:creationId xmlns:p14="http://schemas.microsoft.com/office/powerpoint/2010/main" val="7363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61865" y="260648"/>
            <a:ext cx="8236598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Instituce řízené MPSV ČR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865" y="1412776"/>
            <a:ext cx="8358607" cy="4608512"/>
          </a:xfrm>
        </p:spPr>
        <p:txBody>
          <a:bodyPr/>
          <a:lstStyle/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Úřad </a:t>
            </a:r>
            <a:r>
              <a:rPr lang="cs-CZ" altLang="cs-CZ" sz="2200" dirty="0"/>
              <a:t>práce České republiky (ÚP ČR)</a:t>
            </a:r>
          </a:p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 Česká správa sociálního zabezpečení (ČSSZ)</a:t>
            </a:r>
          </a:p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 Ústavy soc. péče (v současnosti se jedná celkem o 5 zařízení)</a:t>
            </a:r>
          </a:p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 Úřad pro mezinárodně právní ochranu dětí (ÚMPOD)</a:t>
            </a:r>
          </a:p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 Státní úřad inspekce práce (SÚIP)</a:t>
            </a:r>
          </a:p>
          <a:p>
            <a:pPr indent="-23222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  <a:p>
            <a:pPr indent="-23222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Dále zřizuje příspěvkové organizace – např.: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Výzkumný ústav práce a sociálních věcí (VÚPSV)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Výzkumný ústav bezpečnosti práce (VÚBP)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Technický ústav bezpečnosti práce (TÚBP)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Fond dalšího vzdělávání (FDV)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39916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Struktura prezentace: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425355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Financování sociální správy</a:t>
            </a:r>
          </a:p>
          <a:p>
            <a:pPr algn="just"/>
            <a:r>
              <a:rPr lang="cs-CZ" sz="2200" dirty="0" smtClean="0"/>
              <a:t>Subjekty a objekty sociální správy</a:t>
            </a:r>
          </a:p>
          <a:p>
            <a:pPr algn="just"/>
            <a:r>
              <a:rPr lang="cs-CZ" sz="2200" dirty="0" smtClean="0"/>
              <a:t>Výstavba veřejné sociální správy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31845" y="260648"/>
            <a:ext cx="8033656" cy="85653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Činnost dalších ministerstev v oblasti veřejné sociální správy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2928" cy="4104456"/>
          </a:xfrm>
        </p:spPr>
        <p:txBody>
          <a:bodyPr>
            <a:no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smtClean="0"/>
              <a:t>MV</a:t>
            </a:r>
            <a:r>
              <a:rPr lang="cs-CZ" altLang="cs-CZ" sz="2200" dirty="0" smtClean="0"/>
              <a:t> – azylová politika, soc. zabezpečení PČR,  HZS ČR apod.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err="1" smtClean="0"/>
              <a:t>Mzdr</a:t>
            </a:r>
            <a:r>
              <a:rPr lang="cs-CZ" altLang="cs-CZ" sz="2200" b="1" dirty="0" smtClean="0"/>
              <a:t>. </a:t>
            </a:r>
            <a:r>
              <a:rPr lang="cs-CZ" altLang="cs-CZ" sz="2200" dirty="0" smtClean="0"/>
              <a:t>- agenda zdravotní politiky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smtClean="0"/>
              <a:t>MŠMT </a:t>
            </a:r>
            <a:r>
              <a:rPr lang="cs-CZ" altLang="cs-CZ" sz="2200" dirty="0" smtClean="0"/>
              <a:t>– speciální vzdělávací potřeby, ústavní a ochranná výchova, celoživotní   vzdělávání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smtClean="0"/>
              <a:t>MO</a:t>
            </a:r>
            <a:r>
              <a:rPr lang="cs-CZ" altLang="cs-CZ" sz="2200" dirty="0" smtClean="0"/>
              <a:t> – důchodové a soc. zabezpečení vojáků z povolání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smtClean="0"/>
              <a:t>MS </a:t>
            </a:r>
            <a:r>
              <a:rPr lang="cs-CZ" altLang="cs-CZ" sz="2200" dirty="0" smtClean="0"/>
              <a:t>– správní soudnictví, probační a mediační služby apod.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smtClean="0"/>
              <a:t>MMR</a:t>
            </a:r>
            <a:r>
              <a:rPr lang="cs-CZ" altLang="cs-CZ" sz="2200" dirty="0" smtClean="0"/>
              <a:t> – bytová politika (koncepce sociálního bydlení)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smtClean="0"/>
              <a:t>MD</a:t>
            </a:r>
            <a:r>
              <a:rPr lang="cs-CZ" altLang="cs-CZ" sz="2200" dirty="0" smtClean="0"/>
              <a:t> – koncepce a realizace přepravy osob se ZP apod.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smtClean="0"/>
              <a:t>MF</a:t>
            </a:r>
            <a:r>
              <a:rPr lang="cs-CZ" altLang="cs-CZ" sz="2200" dirty="0" smtClean="0"/>
              <a:t> – státní rozpočet a dotace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2773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5"/>
          <p:cNvSpPr>
            <a:spLocks noGrp="1"/>
          </p:cNvSpPr>
          <p:nvPr>
            <p:ph type="title" idx="4294967295"/>
          </p:nvPr>
        </p:nvSpPr>
        <p:spPr>
          <a:xfrm>
            <a:off x="468313" y="332656"/>
            <a:ext cx="8229600" cy="69175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Nižší orgány veřejné sociální správy</a:t>
            </a:r>
          </a:p>
        </p:txBody>
      </p:sp>
      <p:sp>
        <p:nvSpPr>
          <p:cNvPr id="25603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1340768"/>
            <a:ext cx="8229600" cy="3833813"/>
          </a:xfrm>
        </p:spPr>
        <p:txBody>
          <a:bodyPr>
            <a:noAutofit/>
          </a:bodyPr>
          <a:lstStyle/>
          <a:p>
            <a:pPr algn="just"/>
            <a:r>
              <a:rPr lang="cs-CZ" sz="2200" b="1" dirty="0"/>
              <a:t>Česká správa sociálního zabezpečení </a:t>
            </a:r>
            <a:r>
              <a:rPr lang="cs-CZ" sz="2200" dirty="0"/>
              <a:t>má celkem 92 pracovišť v celé České republice (bývalá okresní města) a kontaktní místa v obcích s rozšířenou působností, všechna poskytují služby ze všech oblastí sociálního zabezpečení. </a:t>
            </a:r>
          </a:p>
          <a:p>
            <a:pPr lvl="1"/>
            <a:r>
              <a:rPr lang="cs-CZ" sz="2200" i="1" dirty="0"/>
              <a:t>ve všech bývalých okresních městech – Okresní správa sociálního zabezpečení – OSSZ</a:t>
            </a:r>
          </a:p>
          <a:p>
            <a:pPr lvl="1"/>
            <a:r>
              <a:rPr lang="cs-CZ" sz="2200" i="1" dirty="0"/>
              <a:t>v Praze – Pražská správa sociálního zabezpečení – PSSZ</a:t>
            </a:r>
          </a:p>
          <a:p>
            <a:pPr lvl="1"/>
            <a:r>
              <a:rPr lang="cs-CZ" sz="2200" i="1" dirty="0"/>
              <a:t>v obcích s rozšířenou působností – místní správa sociálního zabezpečení - MSSZ </a:t>
            </a:r>
          </a:p>
          <a:p>
            <a:r>
              <a:rPr lang="cs-CZ" sz="2200" b="1" dirty="0"/>
              <a:t>Úřady práce </a:t>
            </a:r>
            <a:r>
              <a:rPr lang="cs-CZ" sz="2200" dirty="0"/>
              <a:t>mají pracoviště v každém bývalém okresním městě s působností pro daný okres a kontaktní místa v obcích s rozšířenou působností.</a:t>
            </a:r>
          </a:p>
          <a:p>
            <a:r>
              <a:rPr lang="cs-CZ" sz="2200" b="1" dirty="0"/>
              <a:t>Odbory sociální věcí</a:t>
            </a:r>
            <a:r>
              <a:rPr lang="cs-CZ" sz="2200" dirty="0"/>
              <a:t> MÚ, KÚ, OÚ</a:t>
            </a:r>
          </a:p>
        </p:txBody>
      </p:sp>
    </p:spTree>
    <p:extLst>
      <p:ext uri="{BB962C8B-B14F-4D97-AF65-F5344CB8AC3E}">
        <p14:creationId xmlns:p14="http://schemas.microsoft.com/office/powerpoint/2010/main" val="2392223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6627" y="260648"/>
            <a:ext cx="8061649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Česká správa sociálního zabezpečení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9" y="1484784"/>
            <a:ext cx="8496944" cy="4752527"/>
          </a:xfrm>
        </p:spPr>
        <p:txBody>
          <a:bodyPr>
            <a:normAutofit fontScale="25000" lnSpcReduction="20000"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Největší finanč</a:t>
            </a:r>
            <a:r>
              <a:rPr lang="cs-CZ" sz="7200" dirty="0"/>
              <a:t>n</a:t>
            </a:r>
            <a:r>
              <a:rPr lang="cs-CZ" sz="7200" dirty="0" smtClean="0"/>
              <a:t>ě </a:t>
            </a:r>
            <a:r>
              <a:rPr lang="cs-CZ" sz="7200" dirty="0"/>
              <a:t>správní instituce </a:t>
            </a:r>
            <a:endParaRPr lang="cs-CZ" sz="7200" dirty="0" smtClean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Spravuje </a:t>
            </a:r>
            <a:r>
              <a:rPr lang="cs-CZ" sz="7200" dirty="0"/>
              <a:t>agendu </a:t>
            </a:r>
            <a:r>
              <a:rPr lang="cs-CZ" sz="7200" dirty="0" smtClean="0"/>
              <a:t>důchodového </a:t>
            </a:r>
            <a:r>
              <a:rPr lang="cs-CZ" sz="7200" dirty="0"/>
              <a:t>a nemocenského </a:t>
            </a:r>
            <a:r>
              <a:rPr lang="cs-CZ" sz="7200" dirty="0" smtClean="0"/>
              <a:t>pojištění.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sz="7200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b="1" dirty="0"/>
              <a:t>ROZHODUJE ZEJMÉNA: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o </a:t>
            </a:r>
            <a:r>
              <a:rPr lang="cs-CZ" sz="7200" dirty="0"/>
              <a:t>dávkách důchodového pojištění a o jejich výplatě (není-li k tomu pověřen jiný orgán státní správy</a:t>
            </a:r>
            <a:r>
              <a:rPr lang="cs-CZ" sz="7200" dirty="0" smtClean="0"/>
              <a:t>),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o </a:t>
            </a:r>
            <a:r>
              <a:rPr lang="cs-CZ" sz="7200" dirty="0"/>
              <a:t>povinnosti občana vrátit dávku důchodového pojištění poskytnutou neprávem nebo v nesprávné výši,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o </a:t>
            </a:r>
            <a:r>
              <a:rPr lang="cs-CZ" sz="7200" dirty="0"/>
              <a:t>odvoláních ve věcech, v nichž v prvním stupni rozhodla okresní správa sociálního zabezpečení,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o </a:t>
            </a:r>
            <a:r>
              <a:rPr lang="cs-CZ" sz="7200" dirty="0"/>
              <a:t>odstranění tvrdostí, které by se vyskytly při provádění sociálního zabezpečení, pokud jí bylo v jednotlivých </a:t>
            </a:r>
            <a:r>
              <a:rPr lang="cs-CZ" sz="7200" dirty="0" smtClean="0"/>
              <a:t>  případech svěřeno,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plní úkoly při výplatě dávek sociálního zabezpečení do ciziny,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řídí </a:t>
            </a:r>
            <a:r>
              <a:rPr lang="cs-CZ" sz="7200" dirty="0"/>
              <a:t>a kontroluje činnost okresních správ sociálního zabezpečení,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zajišťuje </a:t>
            </a:r>
            <a:r>
              <a:rPr lang="cs-CZ" sz="7200" dirty="0"/>
              <a:t>vydávání tiskopisů předepsaných podle zákona,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vede </a:t>
            </a:r>
            <a:r>
              <a:rPr lang="cs-CZ" sz="7200" dirty="0"/>
              <a:t>registr pojištěnců důchodového pojištění,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posuzuje </a:t>
            </a:r>
            <a:r>
              <a:rPr lang="cs-CZ" sz="7200" dirty="0"/>
              <a:t>zdravotní stav v rozsahu stanoveném </a:t>
            </a:r>
            <a:r>
              <a:rPr lang="cs-CZ" sz="7200" dirty="0" smtClean="0"/>
              <a:t>zákonem atd.</a:t>
            </a:r>
            <a:endParaRPr lang="cs-CZ" sz="7200" dirty="0"/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 smtClean="0"/>
              <a:t> </a:t>
            </a:r>
            <a:endParaRPr lang="cs-CZ" altLang="cs-CZ" sz="7200" dirty="0" smtClean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b="1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52" y="260648"/>
            <a:ext cx="8061649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OSSZ / PSSZ /MSSZ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24936" cy="3714510"/>
          </a:xfrm>
        </p:spPr>
        <p:txBody>
          <a:bodyPr>
            <a:norm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b="1" dirty="0" smtClean="0"/>
              <a:t>ZEJMÉNA ROZHODUJÍ: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 smtClean="0"/>
              <a:t>ve sporných případech o vzniku a zániku důchodového pojištění,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 smtClean="0"/>
              <a:t>ve sporu mezi občanem a jeho zaměstnavatelem o správnost zápisu v evidenčním listu důchodového pojištění,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 smtClean="0"/>
              <a:t>o pojistném na sociální zabezpečení a příspěvku na státní politiku zaměstnanosti včetně záloh, o penále k pojistnému na sociální zabezpečení,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 smtClean="0"/>
              <a:t>o pokutách za nesplnění povinností zaměstnavatelů a osob samostatně výdělečně činných v sociálním zabezpečení,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 smtClean="0"/>
              <a:t>o době a rozsahu péče osoby pečující osobně o osobu, která je závislá na péči jiné osoby ve stupni atd.</a:t>
            </a:r>
            <a:endParaRPr lang="cs-CZ" altLang="cs-CZ" sz="1800" b="1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90673" y="260648"/>
            <a:ext cx="8061649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Místní příslušnost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4923" y="1556792"/>
            <a:ext cx="8061649" cy="3714510"/>
          </a:xfrm>
        </p:spPr>
        <p:txBody>
          <a:bodyPr>
            <a:normAutofit/>
          </a:bodyPr>
          <a:lstStyle/>
          <a:p>
            <a:pPr indent="-232229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2200" dirty="0"/>
              <a:t>Trvalý pobyt </a:t>
            </a:r>
            <a:r>
              <a:rPr lang="cs-CZ" sz="2200" dirty="0" smtClean="0"/>
              <a:t>občana </a:t>
            </a:r>
            <a:endParaRPr lang="cs-CZ" sz="2200" dirty="0"/>
          </a:p>
          <a:p>
            <a:pPr indent="-232229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2200" dirty="0" smtClean="0"/>
              <a:t>Sídlo zaměstnavatele </a:t>
            </a:r>
          </a:p>
          <a:p>
            <a:pPr indent="-232229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2200" dirty="0" smtClean="0"/>
              <a:t>Místo </a:t>
            </a:r>
            <a:r>
              <a:rPr lang="cs-CZ" sz="2200" dirty="0"/>
              <a:t>výkonu </a:t>
            </a:r>
            <a:r>
              <a:rPr lang="cs-CZ" sz="2200" dirty="0" smtClean="0"/>
              <a:t>samostatně výdělečné </a:t>
            </a:r>
            <a:r>
              <a:rPr lang="cs-CZ" sz="2200" dirty="0"/>
              <a:t>činnosti </a:t>
            </a:r>
            <a:r>
              <a:rPr lang="cs-CZ" sz="2200" dirty="0" smtClean="0"/>
              <a:t> </a:t>
            </a:r>
          </a:p>
          <a:p>
            <a:pPr indent="-232229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2200" dirty="0" smtClean="0"/>
              <a:t>Místo </a:t>
            </a:r>
            <a:r>
              <a:rPr lang="cs-CZ" sz="2200" dirty="0"/>
              <a:t>hlášení k pobytu, jde-li o cizince</a:t>
            </a:r>
            <a:endParaRPr lang="cs-CZ" altLang="cs-CZ" sz="2200" b="1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517848" y="260648"/>
            <a:ext cx="8075645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Úřad práce</a:t>
            </a:r>
            <a:endParaRPr lang="cs-CZ" altLang="cs-CZ" b="1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3720428"/>
          </a:xfrm>
        </p:spPr>
        <p:txBody>
          <a:bodyPr>
            <a:no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smtClean="0"/>
              <a:t>Úřad práce ČR – generální ředitelství v Praze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smtClean="0"/>
              <a:t>Krajské pobočky ÚP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i="1" dirty="0" smtClean="0"/>
              <a:t>- dále jsou zřizovaná tzv. kontaktní pracoviště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 smtClean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u="sng" dirty="0" smtClean="0"/>
              <a:t>Úřady práce plní úkoly v těchto oblastech</a:t>
            </a:r>
            <a:r>
              <a:rPr lang="cs-CZ" altLang="cs-CZ" sz="2200" dirty="0" smtClean="0"/>
              <a:t>: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a) zaměstnanosti,  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b) ochrany zaměstnanců při platební neschopnosti zaměstnavatele, 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c) státní sociální podpory, 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d) dávek pro osoby se zdravotním postižením, 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e) příspěvku na péči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f)  pomoci v hmotné nouzi.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0302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53" y="188640"/>
            <a:ext cx="8061649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Krajské pobočky </a:t>
            </a:r>
            <a:r>
              <a:rPr lang="cs-CZ" altLang="cs-CZ" b="1" dirty="0" smtClean="0"/>
              <a:t>ÚP</a:t>
            </a:r>
            <a:endParaRPr lang="cs-CZ" altLang="cs-CZ" b="1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9" y="1556792"/>
            <a:ext cx="8424936" cy="4392488"/>
          </a:xfrm>
        </p:spPr>
        <p:txBody>
          <a:bodyPr>
            <a:normAutofit fontScale="85000" lnSpcReduction="20000"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pro hlavní město Prahu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Příbrami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Českých Budějovicích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Plzni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Karlových Varech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Ústí nad Labem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Liberci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Hradci Králové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Pardubicích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Jihlavě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Brně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Olomouci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Ostravě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ve Zlíně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 smtClean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b="1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61865" y="260648"/>
            <a:ext cx="8145625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Kraje a krajské úřady</a:t>
            </a:r>
            <a:endParaRPr lang="cs-CZ" altLang="cs-CZ" b="1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865" y="1556792"/>
            <a:ext cx="8145625" cy="4320480"/>
          </a:xfrm>
        </p:spPr>
        <p:txBody>
          <a:bodyPr>
            <a:normAutofit fontScale="92500" lnSpcReduction="10000"/>
          </a:bodyPr>
          <a:lstStyle/>
          <a:p>
            <a:pPr marL="396421" indent="-285750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Kraj </a:t>
            </a:r>
            <a:r>
              <a:rPr lang="cs-CZ" altLang="cs-CZ" sz="2400" dirty="0"/>
              <a:t>je veřejnoprávní korporace – řídí se zákonem č.129/2000 Sb., o </a:t>
            </a:r>
            <a:r>
              <a:rPr lang="cs-CZ" altLang="cs-CZ" sz="2400" dirty="0" smtClean="0"/>
              <a:t>krajích.</a:t>
            </a:r>
          </a:p>
          <a:p>
            <a:pPr marL="396421" indent="-285750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Kraj </a:t>
            </a:r>
            <a:r>
              <a:rPr lang="cs-CZ" altLang="cs-CZ" sz="2400" dirty="0"/>
              <a:t>je charakterizován územím, na kterém pečuje o své občany, hospodaří s majetkem podle vlastního rozpočtu, do kterého přispívá vláda ze státního </a:t>
            </a:r>
            <a:r>
              <a:rPr lang="cs-CZ" altLang="cs-CZ" sz="2400" dirty="0" smtClean="0"/>
              <a:t>rozpočtu.</a:t>
            </a:r>
          </a:p>
          <a:p>
            <a:pPr marL="396421" indent="-285750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Vystupuje </a:t>
            </a:r>
            <a:r>
              <a:rPr lang="cs-CZ" altLang="cs-CZ" sz="2400" dirty="0"/>
              <a:t>v právních vztazích svým jménem a nese odpovědnost za právní úkony, které z těchto vztahů </a:t>
            </a:r>
            <a:r>
              <a:rPr lang="cs-CZ" altLang="cs-CZ" sz="2400" dirty="0" smtClean="0"/>
              <a:t>vyplývají.</a:t>
            </a:r>
            <a:endParaRPr lang="cs-CZ" altLang="cs-CZ" sz="2400" dirty="0"/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400" dirty="0" smtClean="0"/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ZASTUPITELSTVO 							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RADA							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HEJTMAN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KRAJSKÝ ÚŘAD</a:t>
            </a:r>
          </a:p>
        </p:txBody>
      </p:sp>
    </p:spTree>
    <p:extLst>
      <p:ext uri="{BB962C8B-B14F-4D97-AF65-F5344CB8AC3E}">
        <p14:creationId xmlns:p14="http://schemas.microsoft.com/office/powerpoint/2010/main" val="42557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17849" y="260648"/>
            <a:ext cx="8026659" cy="85653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Samosprávná působnost </a:t>
            </a:r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b="1" dirty="0" smtClean="0"/>
              <a:t>krajských úřadů</a:t>
            </a:r>
            <a:endParaRPr lang="cs-CZ" altLang="cs-CZ" b="1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1922" y="1556792"/>
            <a:ext cx="8026659" cy="3238180"/>
          </a:xfrm>
        </p:spPr>
        <p:txBody>
          <a:bodyPr>
            <a:norm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- </a:t>
            </a:r>
            <a:r>
              <a:rPr lang="cs-CZ" altLang="cs-CZ" sz="2200" dirty="0"/>
              <a:t>předkládání návrhů zákonů Parlamentu </a:t>
            </a:r>
            <a:r>
              <a:rPr lang="cs-CZ" altLang="cs-CZ" sz="2200" dirty="0" smtClean="0"/>
              <a:t>ČR</a:t>
            </a:r>
            <a:endParaRPr lang="cs-CZ" altLang="cs-CZ" sz="2200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- vydávání vyhlášek </a:t>
            </a:r>
            <a:r>
              <a:rPr lang="cs-CZ" altLang="cs-CZ" sz="2200" dirty="0" smtClean="0"/>
              <a:t>kraje</a:t>
            </a:r>
            <a:endParaRPr lang="cs-CZ" altLang="cs-CZ" sz="2200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- schvalování programů rozvoje </a:t>
            </a:r>
            <a:r>
              <a:rPr lang="cs-CZ" altLang="cs-CZ" sz="2200" dirty="0" smtClean="0"/>
              <a:t>krajů</a:t>
            </a:r>
            <a:endParaRPr lang="cs-CZ" altLang="cs-CZ" sz="2200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- zřizuje zařízení sociálních služeb atd.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038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33874" y="260648"/>
            <a:ext cx="8236598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Přenesená působnost krajských </a:t>
            </a:r>
            <a:r>
              <a:rPr lang="cs-CZ" altLang="cs-CZ" b="1" dirty="0" smtClean="0"/>
              <a:t>úřadů</a:t>
            </a:r>
            <a:endParaRPr lang="cs-CZ" altLang="cs-CZ" b="1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3874" y="1556792"/>
            <a:ext cx="8236598" cy="3238180"/>
          </a:xfrm>
        </p:spPr>
        <p:txBody>
          <a:bodyPr>
            <a:normAutofit lnSpcReduction="10000"/>
          </a:bodyPr>
          <a:lstStyle/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výkon </a:t>
            </a:r>
            <a:r>
              <a:rPr lang="cs-CZ" altLang="cs-CZ" sz="2200" dirty="0"/>
              <a:t>státní správy v tzv. přenesené působnosti – rozsah je stanoven v jednotlivých </a:t>
            </a:r>
            <a:r>
              <a:rPr lang="cs-CZ" altLang="cs-CZ" sz="2200" dirty="0" smtClean="0"/>
              <a:t>zákonech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přezkum rozhodnutí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ukládá </a:t>
            </a:r>
            <a:r>
              <a:rPr lang="cs-CZ" altLang="cs-CZ" sz="2200" dirty="0"/>
              <a:t>sankce podle </a:t>
            </a:r>
            <a:r>
              <a:rPr lang="cs-CZ" altLang="cs-CZ" sz="2200" dirty="0" smtClean="0"/>
              <a:t>zákona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odborná </a:t>
            </a:r>
            <a:r>
              <a:rPr lang="cs-CZ" altLang="cs-CZ" sz="2200" dirty="0"/>
              <a:t>a metodická pomoc </a:t>
            </a:r>
            <a:r>
              <a:rPr lang="cs-CZ" altLang="cs-CZ" sz="2200" dirty="0" smtClean="0"/>
              <a:t>obcím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provádí </a:t>
            </a:r>
            <a:r>
              <a:rPr lang="cs-CZ" altLang="cs-CZ" sz="2200" dirty="0"/>
              <a:t>kontrolu výkonu přenesené působnosti </a:t>
            </a:r>
            <a:r>
              <a:rPr lang="cs-CZ" altLang="cs-CZ" sz="2200" dirty="0" smtClean="0"/>
              <a:t>obcí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zřizuje </a:t>
            </a:r>
            <a:r>
              <a:rPr lang="cs-CZ" altLang="cs-CZ" sz="2200" dirty="0"/>
              <a:t>funkci koordinátora pro romské </a:t>
            </a:r>
            <a:r>
              <a:rPr lang="cs-CZ" altLang="cs-CZ" sz="2200" dirty="0" smtClean="0"/>
              <a:t>záležitosti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v </a:t>
            </a:r>
            <a:r>
              <a:rPr lang="cs-CZ" altLang="cs-CZ" sz="2200" dirty="0"/>
              <a:t>oblasti soc. služeb vydává registrace a zajišťuje kontrolu plnění formálních náležitostí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1581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Financování sociální správy - náklady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Náklady na činnost </a:t>
            </a:r>
            <a:r>
              <a:rPr lang="cs-CZ" sz="2200" dirty="0" smtClean="0">
                <a:latin typeface="Hind Regular"/>
              </a:rPr>
              <a:t>– náklady spojené s vlastní sociální činností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Správní – neinvestiční náklady </a:t>
            </a:r>
            <a:r>
              <a:rPr lang="cs-CZ" sz="2200" dirty="0" smtClean="0">
                <a:latin typeface="Hind Regular"/>
              </a:rPr>
              <a:t>– náklady na administrativní činnost, jsou prostředkem k dosažení hlavního cíle = uspokojení klienta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Investiční náklady </a:t>
            </a:r>
            <a:r>
              <a:rPr lang="cs-CZ" sz="2200" dirty="0" smtClean="0">
                <a:latin typeface="Hind Regular"/>
              </a:rPr>
              <a:t>– investice do staveb a techniky, nepatří sem předměty dlouhodobé potřeby do určité ceny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lvl="0" algn="r" rtl="0"/>
            <a:r>
              <a:rPr lang="cs-CZ" sz="2200" dirty="0" smtClean="0">
                <a:latin typeface="Hind Regular"/>
              </a:rPr>
              <a:t>(Tomeš, 2009)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 smtClean="0">
                <a:latin typeface="Hind Regular"/>
              </a:rPr>
              <a:t> </a:t>
            </a:r>
            <a:endParaRPr lang="cs-CZ" sz="2200" dirty="0">
              <a:latin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733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61866" y="260648"/>
            <a:ext cx="8075645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Hlavní město Praha</a:t>
            </a:r>
            <a:endParaRPr lang="cs-CZ" altLang="cs-CZ" b="1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7" y="1628800"/>
            <a:ext cx="8496945" cy="3238180"/>
          </a:xfrm>
        </p:spPr>
        <p:txBody>
          <a:bodyPr>
            <a:normAutofit/>
          </a:bodyPr>
          <a:lstStyle/>
          <a:p>
            <a:pPr marL="396421" indent="-285750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veřejnoprávní </a:t>
            </a:r>
            <a:r>
              <a:rPr lang="cs-CZ" altLang="cs-CZ" sz="2200" dirty="0"/>
              <a:t>korporace s vlastním majetkem, vlastními příjmy a hospodařící podle vlastního rozpočtu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 smtClean="0"/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PRIMÁTOR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RADA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ZASTUPITELSTVO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 smtClean="0"/>
              <a:t>JEDNOTLIVÉ MĚSTSKÉ ČÁSTI</a:t>
            </a:r>
          </a:p>
        </p:txBody>
      </p:sp>
    </p:spTree>
    <p:extLst>
      <p:ext uri="{BB962C8B-B14F-4D97-AF65-F5344CB8AC3E}">
        <p14:creationId xmlns:p14="http://schemas.microsoft.com/office/powerpoint/2010/main" val="28896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05987" y="260648"/>
            <a:ext cx="8187612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 smtClean="0"/>
              <a:t>Obce a obecní úřady</a:t>
            </a:r>
            <a:endParaRPr lang="cs-CZ" altLang="cs-CZ" b="1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96944" cy="4536504"/>
          </a:xfrm>
        </p:spPr>
        <p:txBody>
          <a:bodyPr>
            <a:normAutofit lnSpcReduction="10000"/>
          </a:bodyPr>
          <a:lstStyle/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obec </a:t>
            </a:r>
            <a:r>
              <a:rPr lang="cs-CZ" altLang="cs-CZ" sz="2200" dirty="0"/>
              <a:t>tvoří územní celek, který je vymezen hranicí obce (podle zákona č. 128/2000 Sb., o obcích) – obce se mohou po dohodě slučovat nebo </a:t>
            </a:r>
            <a:r>
              <a:rPr lang="cs-CZ" altLang="cs-CZ" sz="2200" dirty="0" smtClean="0"/>
              <a:t>rozdělovat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obce </a:t>
            </a:r>
            <a:r>
              <a:rPr lang="cs-CZ" altLang="cs-CZ" sz="2200" dirty="0"/>
              <a:t>má svůj majetek, se kterým hospodaří podle svého </a:t>
            </a:r>
            <a:r>
              <a:rPr lang="cs-CZ" altLang="cs-CZ" sz="2200" dirty="0" smtClean="0"/>
              <a:t>rozpočtu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při </a:t>
            </a:r>
            <a:r>
              <a:rPr lang="cs-CZ" altLang="cs-CZ" sz="2200" dirty="0"/>
              <a:t>plnění úkolů chrání veřejný zájem dle příslušných právních </a:t>
            </a:r>
            <a:r>
              <a:rPr lang="cs-CZ" altLang="cs-CZ" sz="2200" dirty="0" smtClean="0"/>
              <a:t>předpisů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obec </a:t>
            </a:r>
            <a:r>
              <a:rPr lang="cs-CZ" altLang="cs-CZ" sz="2200" dirty="0"/>
              <a:t>se 3000 obyv. je městem, pokud tak stanoví předseda PS po vyjádření </a:t>
            </a:r>
            <a:r>
              <a:rPr lang="cs-CZ" altLang="cs-CZ" sz="2200" dirty="0" smtClean="0"/>
              <a:t>vlády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dále </a:t>
            </a:r>
            <a:r>
              <a:rPr lang="cs-CZ" altLang="cs-CZ" sz="2200" dirty="0"/>
              <a:t>jsou v zákoně určena statutární města ( v jejich čele stojí primátor, mají magistrát, radu, zastupitelstvo)</a:t>
            </a:r>
          </a:p>
          <a:p>
            <a:pPr marL="0" indent="0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  <a:p>
            <a:pPr marL="0" indent="0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>
                <a:hlinkClick r:id="rId3"/>
              </a:rPr>
              <a:t>http://portal.uur.cz/spravni-usporadani-cr-organy-uzemniho-planovani/obce.asp</a:t>
            </a:r>
            <a:endParaRPr lang="cs-CZ" altLang="cs-CZ" sz="2200" dirty="0"/>
          </a:p>
          <a:p>
            <a:pPr marL="0" indent="0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500" dirty="0"/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41708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1845" y="260648"/>
            <a:ext cx="8131629" cy="85653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Samostatná působnost </a:t>
            </a:r>
            <a:r>
              <a:rPr lang="cs-CZ" altLang="cs-CZ" b="1" dirty="0" smtClean="0"/>
              <a:t>obecních </a:t>
            </a:r>
            <a:r>
              <a:rPr lang="cs-CZ" altLang="cs-CZ" b="1" dirty="0"/>
              <a:t>úřadů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187" y="1700808"/>
            <a:ext cx="8496944" cy="3238180"/>
          </a:xfrm>
        </p:spPr>
        <p:txBody>
          <a:bodyPr/>
          <a:lstStyle/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záležitosti</a:t>
            </a:r>
            <a:r>
              <a:rPr lang="cs-CZ" altLang="cs-CZ" sz="2200" dirty="0"/>
              <a:t>, které jsou v zájmu obce a jejích občanů, např</a:t>
            </a:r>
            <a:r>
              <a:rPr lang="cs-CZ" altLang="cs-CZ" sz="2200" dirty="0" smtClean="0"/>
              <a:t>.:</a:t>
            </a:r>
          </a:p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bydlení </a:t>
            </a:r>
            <a:r>
              <a:rPr lang="cs-CZ" altLang="cs-CZ" sz="2200" dirty="0"/>
              <a:t>– pro nízkopříjmové rodiny apod</a:t>
            </a:r>
            <a:r>
              <a:rPr lang="cs-CZ" altLang="cs-CZ" sz="2200" dirty="0" smtClean="0"/>
              <a:t>.</a:t>
            </a:r>
          </a:p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komunitní </a:t>
            </a:r>
            <a:r>
              <a:rPr lang="cs-CZ" altLang="cs-CZ" sz="2200" dirty="0"/>
              <a:t>plánování soc. </a:t>
            </a:r>
            <a:r>
              <a:rPr lang="cs-CZ" altLang="cs-CZ" sz="2200" dirty="0" smtClean="0"/>
              <a:t>služeb</a:t>
            </a:r>
          </a:p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ochrana </a:t>
            </a:r>
            <a:r>
              <a:rPr lang="cs-CZ" altLang="cs-CZ" sz="2200" dirty="0"/>
              <a:t>veřejného </a:t>
            </a:r>
            <a:r>
              <a:rPr lang="cs-CZ" altLang="cs-CZ" sz="2200" dirty="0" smtClean="0"/>
              <a:t>pořádku</a:t>
            </a:r>
          </a:p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vzdělávání </a:t>
            </a:r>
            <a:r>
              <a:rPr lang="cs-CZ" altLang="cs-CZ" sz="2200" dirty="0"/>
              <a:t>a </a:t>
            </a:r>
            <a:r>
              <a:rPr lang="cs-CZ" altLang="cs-CZ" sz="2200" dirty="0" smtClean="0"/>
              <a:t>výchova atd</a:t>
            </a:r>
            <a:r>
              <a:rPr lang="cs-CZ" altLang="cs-CZ" sz="2200" dirty="0"/>
              <a:t>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8967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80800" y="188640"/>
            <a:ext cx="8068646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Přenesená působnost </a:t>
            </a:r>
            <a:r>
              <a:rPr lang="cs-CZ" altLang="cs-CZ" b="1" dirty="0" smtClean="0"/>
              <a:t>obecních úřadů</a:t>
            </a:r>
            <a:endParaRPr lang="cs-CZ" altLang="cs-CZ" b="1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640960" cy="3238180"/>
          </a:xfrm>
        </p:spPr>
        <p:txBody>
          <a:bodyPr/>
          <a:lstStyle/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vykonává </a:t>
            </a:r>
            <a:r>
              <a:rPr lang="cs-CZ" altLang="cs-CZ" sz="2200" dirty="0"/>
              <a:t>státní správu v přenesené působnosti a její výkon je zajišťován obecním úřadem, tj. že činnosti vykonává jménem </a:t>
            </a:r>
            <a:r>
              <a:rPr lang="cs-CZ" altLang="cs-CZ" sz="2200" dirty="0" smtClean="0"/>
              <a:t>státu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výkon </a:t>
            </a:r>
            <a:r>
              <a:rPr lang="cs-CZ" altLang="cs-CZ" sz="2200" dirty="0"/>
              <a:t>přenesené působnosti není právem obce, ale její povinností – patří sem např. evidence obyvatelstva, evidence  a platby poplatků za svoz komunálního odpadu </a:t>
            </a:r>
            <a:r>
              <a:rPr lang="cs-CZ" altLang="cs-CZ" sz="2200" dirty="0" smtClean="0"/>
              <a:t>apod.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 smtClean="0"/>
              <a:t>pověřených </a:t>
            </a:r>
            <a:r>
              <a:rPr lang="cs-CZ" altLang="cs-CZ" sz="2200" dirty="0"/>
              <a:t>obecních úřadů je v současné době cca 400</a:t>
            </a:r>
          </a:p>
        </p:txBody>
      </p:sp>
    </p:spTree>
    <p:extLst>
      <p:ext uri="{BB962C8B-B14F-4D97-AF65-F5344CB8AC3E}">
        <p14:creationId xmlns:p14="http://schemas.microsoft.com/office/powerpoint/2010/main" val="19443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/>
            <a:r>
              <a:rPr lang="cs-CZ" altLang="cs-CZ" b="1" dirty="0"/>
              <a:t>Obce, obce s pověřeným obecním úřadem, </a:t>
            </a:r>
            <a:r>
              <a:rPr lang="cs-CZ" altLang="cs-CZ" b="1" dirty="0" smtClean="0"/>
              <a:t>obce </a:t>
            </a:r>
            <a:r>
              <a:rPr lang="cs-CZ" altLang="cs-CZ" b="1" dirty="0"/>
              <a:t>s rozšířenou působností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7998668" cy="4392488"/>
          </a:xfrm>
        </p:spPr>
        <p:txBody>
          <a:bodyPr>
            <a:normAutofit fontScale="85000" lnSpcReduction="20000"/>
          </a:bodyPr>
          <a:lstStyle/>
          <a:p>
            <a:pPr marL="0" indent="0" algn="just" eaLnBrk="1">
              <a:buNone/>
            </a:pPr>
            <a:endParaRPr lang="cs-CZ" altLang="cs-CZ" dirty="0" smtClean="0"/>
          </a:p>
          <a:p>
            <a:pPr algn="just" eaLnBrk="1">
              <a:buFontTx/>
              <a:buChar char="-"/>
            </a:pPr>
            <a:r>
              <a:rPr lang="cs-CZ" altLang="cs-CZ" sz="2600" b="1" dirty="0"/>
              <a:t>Obce (se základním rozsahem výkonu státní správy)</a:t>
            </a:r>
          </a:p>
          <a:p>
            <a:pPr algn="just" eaLnBrk="1">
              <a:buFontTx/>
              <a:buChar char="-"/>
            </a:pPr>
            <a:r>
              <a:rPr lang="cs-CZ" altLang="cs-CZ" sz="2600" b="1" dirty="0"/>
              <a:t>Obce s pověřeným obecním úřadem - </a:t>
            </a:r>
            <a:r>
              <a:rPr lang="cs-CZ" altLang="cs-CZ" sz="2600" dirty="0"/>
              <a:t>rozhoduje v prvním stupni ve správním řízení o právech a právem stanovených povinnostech fyzických a právnických osob, pokud zákon nestanoví jinak </a:t>
            </a:r>
            <a:r>
              <a:rPr lang="cs-CZ" altLang="cs-CZ" sz="2600" i="1" dirty="0"/>
              <a:t>(tzv. obce II. stupně, obce II. typu)</a:t>
            </a:r>
            <a:endParaRPr lang="cs-CZ" altLang="cs-CZ" sz="2600" b="1" i="1" dirty="0"/>
          </a:p>
          <a:p>
            <a:pPr algn="just">
              <a:buFontTx/>
              <a:buChar char="-"/>
            </a:pPr>
            <a:r>
              <a:rPr lang="cs-CZ" altLang="cs-CZ" sz="2600" b="1" dirty="0"/>
              <a:t>Obce s rozšířenou působností - </a:t>
            </a:r>
            <a:r>
              <a:rPr lang="cs-CZ" altLang="cs-CZ" sz="2600" dirty="0"/>
              <a:t>jsou mezistupněm mezi krajskými a obecními úřady a vykonávají přenesou státní správu v přenesené působnosti. Jsou obcemi s nejširším rozsahem výkonu státní správy v přenesené působnosti </a:t>
            </a:r>
            <a:r>
              <a:rPr lang="cs-CZ" altLang="cs-CZ" sz="2600" i="1" dirty="0"/>
              <a:t>(tzv. obce III. stupně, obce III. typu)</a:t>
            </a:r>
            <a:endParaRPr lang="cs-CZ" altLang="cs-CZ" sz="2600" b="1" i="1" dirty="0"/>
          </a:p>
          <a:p>
            <a:pPr algn="just" eaLnBrk="1">
              <a:buFontTx/>
              <a:buChar char="-"/>
            </a:pPr>
            <a:endParaRPr lang="cs-CZ" altLang="cs-CZ" sz="2600" dirty="0"/>
          </a:p>
          <a:p>
            <a:pPr algn="just" eaLnBrk="1">
              <a:buFontTx/>
              <a:buChar char="-"/>
            </a:pPr>
            <a:endParaRPr lang="cs-CZ" altLang="cs-CZ" sz="2600" b="1" dirty="0"/>
          </a:p>
          <a:p>
            <a:pPr algn="just" eaLnBrk="1">
              <a:buFontTx/>
              <a:buNone/>
            </a:pP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425355"/>
          </a:xfrm>
        </p:spPr>
        <p:txBody>
          <a:bodyPr>
            <a:normAutofit/>
          </a:bodyPr>
          <a:lstStyle/>
          <a:p>
            <a:r>
              <a:rPr lang="cs-CZ" sz="2000" dirty="0"/>
              <a:t>TOMEŠ, Igor. </a:t>
            </a:r>
            <a:r>
              <a:rPr lang="cs-CZ" sz="2000" i="1" dirty="0"/>
              <a:t>Sociální správa: úvod do teorie a praxe</a:t>
            </a:r>
            <a:r>
              <a:rPr lang="cs-CZ" sz="2000" dirty="0"/>
              <a:t>. Vyd. 2., </a:t>
            </a:r>
            <a:r>
              <a:rPr lang="cs-CZ" sz="2000" dirty="0" err="1"/>
              <a:t>rozš</a:t>
            </a:r>
            <a:r>
              <a:rPr lang="cs-CZ" sz="2000" dirty="0"/>
              <a:t>. a </a:t>
            </a:r>
            <a:r>
              <a:rPr lang="cs-CZ" sz="2000" dirty="0" err="1"/>
              <a:t>přeprac</a:t>
            </a:r>
            <a:r>
              <a:rPr lang="cs-CZ" sz="2000" dirty="0"/>
              <a:t>. Praha: Portál, 2009. ISBN 978-80-7367-483-0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>
                <a:hlinkClick r:id="rId2"/>
              </a:rPr>
              <a:t>www.mpsv.cz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www.cssz.cz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https://</a:t>
            </a:r>
            <a:r>
              <a:rPr lang="cs-CZ" sz="2000" dirty="0" smtClean="0">
                <a:hlinkClick r:id="rId4"/>
              </a:rPr>
              <a:t>portal.uur.cz/spravni-usporadani-cr-organy-uzemniho-planovani/obce.asp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 smtClean="0"/>
              <a:t>Obrázkové zdroje:</a:t>
            </a:r>
          </a:p>
          <a:p>
            <a:pPr marL="0" indent="0">
              <a:buNone/>
            </a:pPr>
            <a:r>
              <a:rPr lang="cs-CZ" sz="2000" dirty="0" smtClean="0"/>
              <a:t>Obr. 1 – autorská fotografie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69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Financování sociální správy - zdroje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Stát</a:t>
            </a:r>
            <a:r>
              <a:rPr lang="cs-CZ" sz="2200" dirty="0" smtClean="0">
                <a:latin typeface="Hind Regular"/>
              </a:rPr>
              <a:t> – financuje sociální správu z daní, poplatků, pokut, darů a dalších zdrojů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Veřejné samosprávné korporace</a:t>
            </a:r>
            <a:r>
              <a:rPr lang="cs-CZ" sz="2200" dirty="0" smtClean="0">
                <a:latin typeface="Hind Regular"/>
              </a:rPr>
              <a:t> (kraje, obce, …) – zdroje získává ze státního rozpočtu, ze svých poplatků, darů atd.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Hind Regular"/>
              </a:rPr>
              <a:t>Zaměstnavatelé – odvádí pojistné za své zaměstnance, hradí další náklady spojené s pracovním místem (např. náklady BOZP apod.)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Občan, účastník </a:t>
            </a:r>
            <a:r>
              <a:rPr lang="cs-CZ" sz="2200" dirty="0" smtClean="0">
                <a:latin typeface="Hind Regular"/>
              </a:rPr>
              <a:t>– povinná solidarita s ostatními občany (spoluúčast na sociálním a zdravotním pojištění apod.), dobrovolná solidarita (dary)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lvl="0" algn="r" rtl="0"/>
            <a:r>
              <a:rPr lang="cs-CZ" sz="2200" dirty="0" smtClean="0">
                <a:latin typeface="Hind Regular"/>
              </a:rPr>
              <a:t>(Tomeš, 2009)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 smtClean="0">
                <a:latin typeface="Hind Regular"/>
              </a:rPr>
              <a:t> </a:t>
            </a:r>
            <a:endParaRPr lang="cs-CZ" sz="2200" dirty="0">
              <a:latin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126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Způsoby financování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Převody (</a:t>
            </a:r>
            <a:r>
              <a:rPr lang="cs-CZ" sz="2200" i="1" dirty="0" err="1" smtClean="0">
                <a:latin typeface="Hind Regular"/>
              </a:rPr>
              <a:t>pay</a:t>
            </a:r>
            <a:r>
              <a:rPr lang="cs-CZ" sz="2200" i="1" dirty="0" smtClean="0">
                <a:latin typeface="Hind Regular"/>
              </a:rPr>
              <a:t>-as-</a:t>
            </a:r>
            <a:r>
              <a:rPr lang="cs-CZ" sz="2200" i="1" dirty="0" err="1" smtClean="0">
                <a:latin typeface="Hind Regular"/>
              </a:rPr>
              <a:t>you</a:t>
            </a:r>
            <a:r>
              <a:rPr lang="cs-CZ" sz="2200" i="1" dirty="0" smtClean="0">
                <a:latin typeface="Hind Regular"/>
              </a:rPr>
              <a:t>-go, PAYG)</a:t>
            </a:r>
            <a:r>
              <a:rPr lang="cs-CZ" sz="2200" dirty="0" smtClean="0">
                <a:latin typeface="Hind Regular"/>
              </a:rPr>
              <a:t> – průběžné financování  (přerozdělování v sociálním prostoru)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Spoření (</a:t>
            </a:r>
            <a:r>
              <a:rPr lang="cs-CZ" sz="2200" i="1" dirty="0" err="1" smtClean="0">
                <a:latin typeface="Hind Regular"/>
              </a:rPr>
              <a:t>funding</a:t>
            </a:r>
            <a:r>
              <a:rPr lang="cs-CZ" sz="2200" i="1" dirty="0" smtClean="0">
                <a:latin typeface="Hind Regular"/>
              </a:rPr>
              <a:t>) </a:t>
            </a:r>
            <a:r>
              <a:rPr lang="cs-CZ" sz="2200" dirty="0" smtClean="0">
                <a:latin typeface="Hind Regular"/>
              </a:rPr>
              <a:t>– fondové financování  (např. penzijní připojištění)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Úlevy</a:t>
            </a:r>
            <a:r>
              <a:rPr lang="cs-CZ" sz="2200" dirty="0" smtClean="0">
                <a:latin typeface="Hind Regular"/>
              </a:rPr>
              <a:t> – úlevy z daní nebo poplatků</a:t>
            </a:r>
          </a:p>
          <a:p>
            <a:pPr lvl="0" algn="just" rtl="0"/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 smtClean="0">
                <a:latin typeface="Hind Regular"/>
              </a:rPr>
              <a:t> </a:t>
            </a:r>
            <a:endParaRPr lang="cs-CZ" sz="2200" dirty="0">
              <a:latin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420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Financování veřejné sociální správy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Hind Regular"/>
              </a:rPr>
              <a:t>Financuje se převodem peněz – redistribucí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1000" dirty="0" smtClean="0">
              <a:latin typeface="Hind Regular"/>
            </a:endParaRP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Redistribuce v sociálním prostoru </a:t>
            </a:r>
            <a:r>
              <a:rPr lang="cs-CZ" sz="2200" dirty="0" smtClean="0">
                <a:latin typeface="Hind Regular"/>
              </a:rPr>
              <a:t>– peníze mění majitele; jedná se o transfer mezi ekonomicky aktivními a neaktivními, mezigenerační transfer apod.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Redistribuce v sociálním čase </a:t>
            </a:r>
            <a:r>
              <a:rPr lang="cs-CZ" sz="2200" dirty="0" smtClean="0">
                <a:latin typeface="Hind Regular"/>
              </a:rPr>
              <a:t>– peníze nemění  majitele, ale vlastník si je musí povinně šetřit.</a:t>
            </a:r>
          </a:p>
          <a:p>
            <a:pPr lvl="0" algn="just" rtl="0"/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 smtClean="0">
                <a:latin typeface="Hind Regular"/>
              </a:rPr>
              <a:t> </a:t>
            </a:r>
            <a:endParaRPr lang="cs-CZ" sz="2200" dirty="0">
              <a:latin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27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Financování nestátní sociální správy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Vlastní zdroje</a:t>
            </a:r>
            <a:r>
              <a:rPr lang="cs-CZ" sz="2200" dirty="0" smtClean="0">
                <a:latin typeface="Hind Regular"/>
              </a:rPr>
              <a:t> – např. členské příspěvky, sponzoring, sbírky apod. 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 smtClean="0">
                <a:latin typeface="Hind Regular"/>
              </a:rPr>
              <a:t>Veřejné zdroje </a:t>
            </a:r>
            <a:r>
              <a:rPr lang="cs-CZ" sz="2200" dirty="0" smtClean="0">
                <a:latin typeface="Hind Regular"/>
              </a:rPr>
              <a:t>– zdroje ze státního rozpočtu, z rozpočtů krajů a obcí </a:t>
            </a:r>
          </a:p>
          <a:p>
            <a:pPr lvl="0" algn="just" rtl="0"/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 smtClean="0">
                <a:latin typeface="Hind Regular"/>
              </a:rPr>
              <a:t> </a:t>
            </a:r>
            <a:endParaRPr lang="cs-CZ" sz="2200" dirty="0">
              <a:latin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703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Subjekty sociální správy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Z</a:t>
            </a:r>
            <a:r>
              <a:rPr lang="cs-CZ" sz="2200" dirty="0" smtClean="0">
                <a:latin typeface="Hind Regular"/>
              </a:rPr>
              <a:t>a subjekt je považován ten, kdo je povolán konat ve prospěch jiných objektů (smlouvou či právním předpisem):</a:t>
            </a:r>
          </a:p>
          <a:p>
            <a:pPr lvl="0" algn="just" rtl="0"/>
            <a:endParaRPr lang="cs-CZ" sz="1000" dirty="0" smtClean="0">
              <a:latin typeface="Hind Regular"/>
            </a:endParaRPr>
          </a:p>
          <a:p>
            <a:pPr marL="800100" lvl="1" indent="-342900" algn="just">
              <a:buFontTx/>
              <a:buChar char="-"/>
            </a:pPr>
            <a:r>
              <a:rPr lang="cs-CZ" sz="2200" i="1" dirty="0" smtClean="0">
                <a:latin typeface="Hind Regular"/>
              </a:rPr>
              <a:t>subjekty veřejné sociální správy (stát – státní správa, veřejnoprávní korporace – veřejná samospráva, veřejné ústavy a podniky, veřejné fondy a nadace,</a:t>
            </a:r>
          </a:p>
          <a:p>
            <a:pPr marL="800100" lvl="1" indent="-342900" algn="just">
              <a:buFontTx/>
              <a:buChar char="-"/>
            </a:pPr>
            <a:r>
              <a:rPr lang="cs-CZ" sz="2200" i="1" dirty="0" smtClean="0">
                <a:latin typeface="Hind Regular"/>
              </a:rPr>
              <a:t>neziskové organizace (spolky, zapsané ústavy, sociální družstva,…),</a:t>
            </a:r>
            <a:endParaRPr lang="cs-CZ" sz="2200" i="1" dirty="0">
              <a:latin typeface="Hind Regular"/>
            </a:endParaRPr>
          </a:p>
          <a:p>
            <a:pPr marL="800100" lvl="1" indent="-342900" algn="just">
              <a:buFontTx/>
              <a:buChar char="-"/>
            </a:pPr>
            <a:r>
              <a:rPr lang="cs-CZ" sz="2200" i="1" dirty="0">
                <a:latin typeface="Hind Regular"/>
              </a:rPr>
              <a:t>z</a:t>
            </a:r>
            <a:r>
              <a:rPr lang="cs-CZ" sz="2200" i="1" dirty="0" smtClean="0">
                <a:latin typeface="Hind Regular"/>
              </a:rPr>
              <a:t>iskové organizace apod.</a:t>
            </a:r>
            <a:endParaRPr lang="cs-CZ" sz="2200" i="1" dirty="0">
              <a:latin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244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Objekty sociální správy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Hind Regular"/>
              </a:rPr>
              <a:t>Všichni ti, jimž je určena podpora, pomoc, služby:</a:t>
            </a:r>
          </a:p>
          <a:p>
            <a:pPr lvl="0" algn="just" rtl="0"/>
            <a:endParaRPr lang="cs-CZ" sz="1000" dirty="0">
              <a:latin typeface="Hind Regular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i="1" dirty="0" smtClean="0">
                <a:latin typeface="Hind Regular"/>
              </a:rPr>
              <a:t>občané,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i="1" dirty="0" smtClean="0">
                <a:latin typeface="Hind Regular"/>
              </a:rPr>
              <a:t>uživatelé služeb,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i="1" dirty="0" smtClean="0">
                <a:latin typeface="Hind Regular"/>
              </a:rPr>
              <a:t>příjemci </a:t>
            </a:r>
            <a:r>
              <a:rPr lang="cs-CZ" sz="2200" i="1" dirty="0">
                <a:latin typeface="Hind Regular"/>
              </a:rPr>
              <a:t>sociálních </a:t>
            </a:r>
            <a:r>
              <a:rPr lang="cs-CZ" sz="2200" i="1" dirty="0" smtClean="0">
                <a:latin typeface="Hind Regular"/>
              </a:rPr>
              <a:t>dávek apod</a:t>
            </a:r>
            <a:r>
              <a:rPr lang="cs-CZ" sz="2200" i="1" dirty="0">
                <a:latin typeface="Hind Regular"/>
              </a:rPr>
              <a:t>.</a:t>
            </a:r>
          </a:p>
          <a:p>
            <a:pPr marL="342900" lvl="0" indent="-342900" algn="just" rtl="0">
              <a:buFontTx/>
              <a:buChar char="-"/>
            </a:pPr>
            <a:endParaRPr lang="cs-CZ" sz="2200" dirty="0">
              <a:latin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801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0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Prezentace_-_sablona_Jabok+IVOV</Template>
  <TotalTime>97</TotalTime>
  <Words>1959</Words>
  <Application>Microsoft Macintosh PowerPoint</Application>
  <PresentationFormat>Předvádění na obrazovce (4:3)</PresentationFormat>
  <Paragraphs>285</Paragraphs>
  <Slides>35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Calibri</vt:lpstr>
      <vt:lpstr>Hind Bold</vt:lpstr>
      <vt:lpstr>Hind Regular</vt:lpstr>
      <vt:lpstr>Lucida Sans Unicode</vt:lpstr>
      <vt:lpstr>Wingdings</vt:lpstr>
      <vt:lpstr>Arial</vt:lpstr>
      <vt:lpstr>Prezentace01</vt:lpstr>
      <vt:lpstr>2. Úvod do sociální správy II</vt:lpstr>
      <vt:lpstr>Struktura prezentace:</vt:lpstr>
      <vt:lpstr>Financování sociální správy - náklady</vt:lpstr>
      <vt:lpstr>Financování sociální správy - zdroje</vt:lpstr>
      <vt:lpstr>Způsoby financování</vt:lpstr>
      <vt:lpstr>Financování veřejné sociální správy</vt:lpstr>
      <vt:lpstr>Financování nestátní sociální správy</vt:lpstr>
      <vt:lpstr>Subjekty sociální správy</vt:lpstr>
      <vt:lpstr>Objekty sociální správy</vt:lpstr>
      <vt:lpstr>Výstavba veřejné sociální správy v ČR</vt:lpstr>
      <vt:lpstr>Subjekty veřejné sociální správy, jejich činnost a kompetence</vt:lpstr>
      <vt:lpstr>Poradní orgány  Poslanecké sněmovny a Senátu</vt:lpstr>
      <vt:lpstr>Poradní, pracovní orgány při Úřadu vlády ČR</vt:lpstr>
      <vt:lpstr>Poradní a pracovní orgány, jejich činnost nezajišťuje Úřad vlády</vt:lpstr>
      <vt:lpstr>Ministerstvo práce a sociálních věcí</vt:lpstr>
      <vt:lpstr>Činnosti MPSV ČR</vt:lpstr>
      <vt:lpstr>Organizační členění MPSV</vt:lpstr>
      <vt:lpstr>Organizační struktura MPSV</vt:lpstr>
      <vt:lpstr>Instituce řízené MPSV ČR</vt:lpstr>
      <vt:lpstr>Činnost dalších ministerstev v oblasti veřejné sociální správy</vt:lpstr>
      <vt:lpstr>Nižší orgány veřejné sociální správy</vt:lpstr>
      <vt:lpstr>Česká správa sociálního zabezpečení</vt:lpstr>
      <vt:lpstr>OSSZ / PSSZ /MSSZ</vt:lpstr>
      <vt:lpstr>Místní příslušnost</vt:lpstr>
      <vt:lpstr>Úřad práce</vt:lpstr>
      <vt:lpstr>Krajské pobočky ÚP</vt:lpstr>
      <vt:lpstr>Kraje a krajské úřady</vt:lpstr>
      <vt:lpstr>Samosprávná působnost  krajských úřadů</vt:lpstr>
      <vt:lpstr>Přenesená působnost krajských úřadů</vt:lpstr>
      <vt:lpstr>Hlavní město Praha</vt:lpstr>
      <vt:lpstr>Obce a obecní úřady</vt:lpstr>
      <vt:lpstr>Samostatná působnost obecních úřadů</vt:lpstr>
      <vt:lpstr>Přenesená působnost obecních úřadů</vt:lpstr>
      <vt:lpstr>Obce, obce s pověřeným obecním úřadem, obce s rozšířenou působností</vt:lpstr>
      <vt:lpstr>Zdroje: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Ivanka &amp; Zdenko</dc:creator>
  <cp:lastModifiedBy>Uživatel Microsoft Office</cp:lastModifiedBy>
  <cp:revision>12</cp:revision>
  <dcterms:created xsi:type="dcterms:W3CDTF">2019-01-27T17:04:57Z</dcterms:created>
  <dcterms:modified xsi:type="dcterms:W3CDTF">2021-02-18T12:50:52Z</dcterms:modified>
</cp:coreProperties>
</file>