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418" r:id="rId2"/>
    <p:sldId id="359" r:id="rId3"/>
    <p:sldId id="390" r:id="rId4"/>
    <p:sldId id="360" r:id="rId5"/>
    <p:sldId id="362" r:id="rId6"/>
    <p:sldId id="380" r:id="rId7"/>
    <p:sldId id="366" r:id="rId8"/>
    <p:sldId id="365" r:id="rId9"/>
    <p:sldId id="368" r:id="rId10"/>
    <p:sldId id="369" r:id="rId11"/>
    <p:sldId id="367" r:id="rId12"/>
    <p:sldId id="414" r:id="rId13"/>
    <p:sldId id="415" r:id="rId14"/>
    <p:sldId id="370" r:id="rId15"/>
    <p:sldId id="371" r:id="rId16"/>
    <p:sldId id="372" r:id="rId17"/>
    <p:sldId id="373" r:id="rId18"/>
    <p:sldId id="374" r:id="rId19"/>
    <p:sldId id="375" r:id="rId20"/>
    <p:sldId id="376" r:id="rId21"/>
    <p:sldId id="377" r:id="rId22"/>
    <p:sldId id="378" r:id="rId23"/>
    <p:sldId id="379" r:id="rId24"/>
    <p:sldId id="382" r:id="rId25"/>
    <p:sldId id="384" r:id="rId26"/>
    <p:sldId id="416" r:id="rId27"/>
    <p:sldId id="386" r:id="rId28"/>
    <p:sldId id="385" r:id="rId29"/>
    <p:sldId id="387" r:id="rId30"/>
    <p:sldId id="388" r:id="rId31"/>
    <p:sldId id="389" r:id="rId32"/>
    <p:sldId id="364" r:id="rId33"/>
    <p:sldId id="381" r:id="rId34"/>
    <p:sldId id="392" r:id="rId35"/>
    <p:sldId id="396" r:id="rId36"/>
    <p:sldId id="417" r:id="rId37"/>
    <p:sldId id="393" r:id="rId38"/>
    <p:sldId id="395" r:id="rId39"/>
    <p:sldId id="397" r:id="rId40"/>
    <p:sldId id="398" r:id="rId41"/>
    <p:sldId id="399" r:id="rId42"/>
    <p:sldId id="394" r:id="rId43"/>
    <p:sldId id="400" r:id="rId44"/>
    <p:sldId id="401" r:id="rId45"/>
    <p:sldId id="402" r:id="rId46"/>
    <p:sldId id="406" r:id="rId47"/>
    <p:sldId id="411" r:id="rId48"/>
    <p:sldId id="329" r:id="rId49"/>
    <p:sldId id="330" r:id="rId50"/>
    <p:sldId id="331" r:id="rId51"/>
    <p:sldId id="404" r:id="rId52"/>
    <p:sldId id="403" r:id="rId53"/>
    <p:sldId id="405" r:id="rId54"/>
    <p:sldId id="407" r:id="rId55"/>
    <p:sldId id="408" r:id="rId56"/>
    <p:sldId id="413" r:id="rId57"/>
    <p:sldId id="412" r:id="rId5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8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65"/>
    <p:restoredTop sz="79053"/>
  </p:normalViewPr>
  <p:slideViewPr>
    <p:cSldViewPr snapToGrid="0" snapToObjects="1">
      <p:cViewPr varScale="1">
        <p:scale>
          <a:sx n="72" d="100"/>
          <a:sy n="72" d="100"/>
        </p:scale>
        <p:origin x="688"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31497A-9787-1649-9B4F-B5E6B70F5E6D}" type="datetimeFigureOut">
              <a:rPr lang="cs-CZ" smtClean="0"/>
              <a:t>17.12.2020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cs-CZ"/>
              <a:t>Upravte styly předlohy textu.
Druhá úroveň
Třetí úroveň
Čtvrtá úroveň
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6405B-7F58-9548-B7D8-74217973D279}" type="slidenum">
              <a:rPr lang="cs-CZ" smtClean="0"/>
              <a:t>‹#›</a:t>
            </a:fld>
            <a:endParaRPr lang="cs-CZ"/>
          </a:p>
        </p:txBody>
      </p:sp>
    </p:spTree>
    <p:extLst>
      <p:ext uri="{BB962C8B-B14F-4D97-AF65-F5344CB8AC3E}">
        <p14:creationId xmlns:p14="http://schemas.microsoft.com/office/powerpoint/2010/main" val="1567692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B6405B-7F58-9548-B7D8-74217973D279}"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115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EB6405B-7F58-9548-B7D8-74217973D279}" type="slidenum">
              <a:rPr lang="cs-CZ" smtClean="0"/>
              <a:t>25</a:t>
            </a:fld>
            <a:endParaRPr lang="cs-CZ"/>
          </a:p>
        </p:txBody>
      </p:sp>
    </p:spTree>
    <p:extLst>
      <p:ext uri="{BB962C8B-B14F-4D97-AF65-F5344CB8AC3E}">
        <p14:creationId xmlns:p14="http://schemas.microsoft.com/office/powerpoint/2010/main" val="562990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EB6405B-7F58-9548-B7D8-74217973D279}" type="slidenum">
              <a:rPr lang="cs-CZ" smtClean="0"/>
              <a:t>26</a:t>
            </a:fld>
            <a:endParaRPr lang="cs-CZ"/>
          </a:p>
        </p:txBody>
      </p:sp>
    </p:spTree>
    <p:extLst>
      <p:ext uri="{BB962C8B-B14F-4D97-AF65-F5344CB8AC3E}">
        <p14:creationId xmlns:p14="http://schemas.microsoft.com/office/powerpoint/2010/main" val="261328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EB6405B-7F58-9548-B7D8-74217973D279}" type="slidenum">
              <a:rPr lang="cs-CZ" smtClean="0"/>
              <a:t>27</a:t>
            </a:fld>
            <a:endParaRPr lang="cs-CZ"/>
          </a:p>
        </p:txBody>
      </p:sp>
    </p:spTree>
    <p:extLst>
      <p:ext uri="{BB962C8B-B14F-4D97-AF65-F5344CB8AC3E}">
        <p14:creationId xmlns:p14="http://schemas.microsoft.com/office/powerpoint/2010/main" val="3900648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EB6405B-7F58-9548-B7D8-74217973D279}" type="slidenum">
              <a:rPr lang="cs-CZ" smtClean="0"/>
              <a:t>28</a:t>
            </a:fld>
            <a:endParaRPr lang="cs-CZ"/>
          </a:p>
        </p:txBody>
      </p:sp>
    </p:spTree>
    <p:extLst>
      <p:ext uri="{BB962C8B-B14F-4D97-AF65-F5344CB8AC3E}">
        <p14:creationId xmlns:p14="http://schemas.microsoft.com/office/powerpoint/2010/main" val="778391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EB6405B-7F58-9548-B7D8-74217973D279}" type="slidenum">
              <a:rPr lang="cs-CZ" smtClean="0"/>
              <a:t>29</a:t>
            </a:fld>
            <a:endParaRPr lang="cs-CZ"/>
          </a:p>
        </p:txBody>
      </p:sp>
    </p:spTree>
    <p:extLst>
      <p:ext uri="{BB962C8B-B14F-4D97-AF65-F5344CB8AC3E}">
        <p14:creationId xmlns:p14="http://schemas.microsoft.com/office/powerpoint/2010/main" val="151898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EB6405B-7F58-9548-B7D8-74217973D279}" type="slidenum">
              <a:rPr lang="cs-CZ" smtClean="0"/>
              <a:t>31</a:t>
            </a:fld>
            <a:endParaRPr lang="cs-CZ"/>
          </a:p>
        </p:txBody>
      </p:sp>
    </p:spTree>
    <p:extLst>
      <p:ext uri="{BB962C8B-B14F-4D97-AF65-F5344CB8AC3E}">
        <p14:creationId xmlns:p14="http://schemas.microsoft.com/office/powerpoint/2010/main" val="4185961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EB6405B-7F58-9548-B7D8-74217973D279}" type="slidenum">
              <a:rPr lang="cs-CZ" smtClean="0"/>
              <a:t>41</a:t>
            </a:fld>
            <a:endParaRPr lang="cs-CZ"/>
          </a:p>
        </p:txBody>
      </p:sp>
    </p:spTree>
    <p:extLst>
      <p:ext uri="{BB962C8B-B14F-4D97-AF65-F5344CB8AC3E}">
        <p14:creationId xmlns:p14="http://schemas.microsoft.com/office/powerpoint/2010/main" val="2127859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EB6405B-7F58-9548-B7D8-74217973D279}" type="slidenum">
              <a:rPr lang="cs-CZ" smtClean="0"/>
              <a:t>42</a:t>
            </a:fld>
            <a:endParaRPr lang="cs-CZ"/>
          </a:p>
        </p:txBody>
      </p:sp>
    </p:spTree>
    <p:extLst>
      <p:ext uri="{BB962C8B-B14F-4D97-AF65-F5344CB8AC3E}">
        <p14:creationId xmlns:p14="http://schemas.microsoft.com/office/powerpoint/2010/main" val="1021031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EB6405B-7F58-9548-B7D8-74217973D279}" type="slidenum">
              <a:rPr lang="cs-CZ" smtClean="0"/>
              <a:t>44</a:t>
            </a:fld>
            <a:endParaRPr lang="cs-CZ"/>
          </a:p>
        </p:txBody>
      </p:sp>
    </p:spTree>
    <p:extLst>
      <p:ext uri="{BB962C8B-B14F-4D97-AF65-F5344CB8AC3E}">
        <p14:creationId xmlns:p14="http://schemas.microsoft.com/office/powerpoint/2010/main" val="3007936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EB6405B-7F58-9548-B7D8-74217973D279}" type="slidenum">
              <a:rPr lang="cs-CZ" smtClean="0"/>
              <a:t>45</a:t>
            </a:fld>
            <a:endParaRPr lang="cs-CZ"/>
          </a:p>
        </p:txBody>
      </p:sp>
    </p:spTree>
    <p:extLst>
      <p:ext uri="{BB962C8B-B14F-4D97-AF65-F5344CB8AC3E}">
        <p14:creationId xmlns:p14="http://schemas.microsoft.com/office/powerpoint/2010/main" val="2950011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EB6405B-7F58-9548-B7D8-74217973D279}" type="slidenum">
              <a:rPr lang="cs-CZ" smtClean="0"/>
              <a:t>5</a:t>
            </a:fld>
            <a:endParaRPr lang="cs-CZ"/>
          </a:p>
        </p:txBody>
      </p:sp>
    </p:spTree>
    <p:extLst>
      <p:ext uri="{BB962C8B-B14F-4D97-AF65-F5344CB8AC3E}">
        <p14:creationId xmlns:p14="http://schemas.microsoft.com/office/powerpoint/2010/main" val="1580375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EB6405B-7F58-9548-B7D8-74217973D279}" type="slidenum">
              <a:rPr lang="cs-CZ" smtClean="0"/>
              <a:t>53</a:t>
            </a:fld>
            <a:endParaRPr lang="cs-CZ"/>
          </a:p>
        </p:txBody>
      </p:sp>
    </p:spTree>
    <p:extLst>
      <p:ext uri="{BB962C8B-B14F-4D97-AF65-F5344CB8AC3E}">
        <p14:creationId xmlns:p14="http://schemas.microsoft.com/office/powerpoint/2010/main" val="2063957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EB6405B-7F58-9548-B7D8-74217973D279}" type="slidenum">
              <a:rPr lang="cs-CZ" smtClean="0"/>
              <a:t>55</a:t>
            </a:fld>
            <a:endParaRPr lang="cs-CZ"/>
          </a:p>
        </p:txBody>
      </p:sp>
    </p:spTree>
    <p:extLst>
      <p:ext uri="{BB962C8B-B14F-4D97-AF65-F5344CB8AC3E}">
        <p14:creationId xmlns:p14="http://schemas.microsoft.com/office/powerpoint/2010/main" val="1780954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u="sng" dirty="0"/>
              <a:t>Poznámky:</a:t>
            </a:r>
          </a:p>
          <a:p>
            <a:r>
              <a:rPr lang="cs-CZ" dirty="0"/>
              <a:t>NASW: Národní asociace sociálních pracovníků (USA)</a:t>
            </a:r>
          </a:p>
          <a:p>
            <a:r>
              <a:rPr lang="cs-CZ" dirty="0"/>
              <a:t>NOW: Nizozemská asociace sociálních pracovníků</a:t>
            </a:r>
          </a:p>
        </p:txBody>
      </p:sp>
      <p:sp>
        <p:nvSpPr>
          <p:cNvPr id="4" name="Zástupný symbol pro číslo snímku 3"/>
          <p:cNvSpPr>
            <a:spLocks noGrp="1"/>
          </p:cNvSpPr>
          <p:nvPr>
            <p:ph type="sldNum" sz="quarter" idx="5"/>
          </p:nvPr>
        </p:nvSpPr>
        <p:spPr/>
        <p:txBody>
          <a:bodyPr/>
          <a:lstStyle/>
          <a:p>
            <a:fld id="{1EB6405B-7F58-9548-B7D8-74217973D279}" type="slidenum">
              <a:rPr lang="cs-CZ" smtClean="0"/>
              <a:t>11</a:t>
            </a:fld>
            <a:endParaRPr lang="cs-CZ"/>
          </a:p>
        </p:txBody>
      </p:sp>
    </p:spTree>
    <p:extLst>
      <p:ext uri="{BB962C8B-B14F-4D97-AF65-F5344CB8AC3E}">
        <p14:creationId xmlns:p14="http://schemas.microsoft.com/office/powerpoint/2010/main" val="6722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u="sng" dirty="0"/>
              <a:t>Poznámky:</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NASW: Národní asociace sociálních pracovníků (USA)</a:t>
            </a:r>
          </a:p>
          <a:p>
            <a:endParaRPr lang="cs-CZ" dirty="0"/>
          </a:p>
        </p:txBody>
      </p:sp>
      <p:sp>
        <p:nvSpPr>
          <p:cNvPr id="4" name="Zástupný symbol pro číslo snímku 3"/>
          <p:cNvSpPr>
            <a:spLocks noGrp="1"/>
          </p:cNvSpPr>
          <p:nvPr>
            <p:ph type="sldNum" sz="quarter" idx="5"/>
          </p:nvPr>
        </p:nvSpPr>
        <p:spPr/>
        <p:txBody>
          <a:bodyPr/>
          <a:lstStyle/>
          <a:p>
            <a:fld id="{1EB6405B-7F58-9548-B7D8-74217973D279}" type="slidenum">
              <a:rPr lang="cs-CZ" smtClean="0"/>
              <a:t>12</a:t>
            </a:fld>
            <a:endParaRPr lang="cs-CZ"/>
          </a:p>
        </p:txBody>
      </p:sp>
    </p:spTree>
    <p:extLst>
      <p:ext uri="{BB962C8B-B14F-4D97-AF65-F5344CB8AC3E}">
        <p14:creationId xmlns:p14="http://schemas.microsoft.com/office/powerpoint/2010/main" val="268209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Maslow</a:t>
            </a:r>
            <a:endParaRPr lang="cs-CZ" dirty="0"/>
          </a:p>
        </p:txBody>
      </p:sp>
      <p:sp>
        <p:nvSpPr>
          <p:cNvPr id="4" name="Zástupný symbol pro číslo snímku 3"/>
          <p:cNvSpPr>
            <a:spLocks noGrp="1"/>
          </p:cNvSpPr>
          <p:nvPr>
            <p:ph type="sldNum" sz="quarter" idx="5"/>
          </p:nvPr>
        </p:nvSpPr>
        <p:spPr/>
        <p:txBody>
          <a:bodyPr/>
          <a:lstStyle/>
          <a:p>
            <a:fld id="{1EB6405B-7F58-9548-B7D8-74217973D279}" type="slidenum">
              <a:rPr lang="cs-CZ" smtClean="0"/>
              <a:t>13</a:t>
            </a:fld>
            <a:endParaRPr lang="cs-CZ"/>
          </a:p>
        </p:txBody>
      </p:sp>
    </p:spTree>
    <p:extLst>
      <p:ext uri="{BB962C8B-B14F-4D97-AF65-F5344CB8AC3E}">
        <p14:creationId xmlns:p14="http://schemas.microsoft.com/office/powerpoint/2010/main" val="1377499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EB6405B-7F58-9548-B7D8-74217973D279}" type="slidenum">
              <a:rPr lang="cs-CZ" smtClean="0"/>
              <a:t>14</a:t>
            </a:fld>
            <a:endParaRPr lang="cs-CZ"/>
          </a:p>
        </p:txBody>
      </p:sp>
    </p:spTree>
    <p:extLst>
      <p:ext uri="{BB962C8B-B14F-4D97-AF65-F5344CB8AC3E}">
        <p14:creationId xmlns:p14="http://schemas.microsoft.com/office/powerpoint/2010/main" val="373265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EB6405B-7F58-9548-B7D8-74217973D279}" type="slidenum">
              <a:rPr lang="cs-CZ" smtClean="0"/>
              <a:t>16</a:t>
            </a:fld>
            <a:endParaRPr lang="cs-CZ"/>
          </a:p>
        </p:txBody>
      </p:sp>
    </p:spTree>
    <p:extLst>
      <p:ext uri="{BB962C8B-B14F-4D97-AF65-F5344CB8AC3E}">
        <p14:creationId xmlns:p14="http://schemas.microsoft.com/office/powerpoint/2010/main" val="2792442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EB6405B-7F58-9548-B7D8-74217973D279}" type="slidenum">
              <a:rPr lang="cs-CZ" smtClean="0"/>
              <a:t>20</a:t>
            </a:fld>
            <a:endParaRPr lang="cs-CZ"/>
          </a:p>
        </p:txBody>
      </p:sp>
    </p:spTree>
    <p:extLst>
      <p:ext uri="{BB962C8B-B14F-4D97-AF65-F5344CB8AC3E}">
        <p14:creationId xmlns:p14="http://schemas.microsoft.com/office/powerpoint/2010/main" val="2827561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EB6405B-7F58-9548-B7D8-74217973D279}" type="slidenum">
              <a:rPr lang="cs-CZ" smtClean="0"/>
              <a:t>24</a:t>
            </a:fld>
            <a:endParaRPr lang="cs-CZ"/>
          </a:p>
        </p:txBody>
      </p:sp>
    </p:spTree>
    <p:extLst>
      <p:ext uri="{BB962C8B-B14F-4D97-AF65-F5344CB8AC3E}">
        <p14:creationId xmlns:p14="http://schemas.microsoft.com/office/powerpoint/2010/main" val="989731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189EC6-6932-1845-B6A9-D3996FFFCCB1}"/>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EB7C176C-5F2F-654D-8098-6A9C8D7945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67815864-D80A-524B-A412-15F168A2BB9E}"/>
              </a:ext>
            </a:extLst>
          </p:cNvPr>
          <p:cNvSpPr>
            <a:spLocks noGrp="1"/>
          </p:cNvSpPr>
          <p:nvPr>
            <p:ph type="dt" sz="half" idx="10"/>
          </p:nvPr>
        </p:nvSpPr>
        <p:spPr/>
        <p:txBody>
          <a:bodyPr/>
          <a:lstStyle/>
          <a:p>
            <a:fld id="{3D5BD3AB-E8DD-0A40-BB1B-D1235D724950}" type="datetimeFigureOut">
              <a:rPr lang="cs-CZ" smtClean="0"/>
              <a:t>17.12.2020</a:t>
            </a:fld>
            <a:endParaRPr lang="cs-CZ"/>
          </a:p>
        </p:txBody>
      </p:sp>
      <p:sp>
        <p:nvSpPr>
          <p:cNvPr id="5" name="Zástupný symbol pro zápatí 4">
            <a:extLst>
              <a:ext uri="{FF2B5EF4-FFF2-40B4-BE49-F238E27FC236}">
                <a16:creationId xmlns:a16="http://schemas.microsoft.com/office/drawing/2014/main" id="{3A165D27-8D77-4340-9549-6D3AC893ED0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A4C9092-D362-5A42-A48D-052304BE1A55}"/>
              </a:ext>
            </a:extLst>
          </p:cNvPr>
          <p:cNvSpPr>
            <a:spLocks noGrp="1"/>
          </p:cNvSpPr>
          <p:nvPr>
            <p:ph type="sldNum" sz="quarter" idx="12"/>
          </p:nvPr>
        </p:nvSpPr>
        <p:spPr/>
        <p:txBody>
          <a:bodyPr/>
          <a:lstStyle/>
          <a:p>
            <a:fld id="{A16F006A-5121-7C40-9DF6-3E1A989DCEB6}" type="slidenum">
              <a:rPr lang="cs-CZ" smtClean="0"/>
              <a:t>‹#›</a:t>
            </a:fld>
            <a:endParaRPr lang="cs-CZ"/>
          </a:p>
        </p:txBody>
      </p:sp>
    </p:spTree>
    <p:extLst>
      <p:ext uri="{BB962C8B-B14F-4D97-AF65-F5344CB8AC3E}">
        <p14:creationId xmlns:p14="http://schemas.microsoft.com/office/powerpoint/2010/main" val="2836578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CBDBA8-98DD-E24B-9E08-7A621F41AA76}"/>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687FA558-00A4-5A4D-B9DB-408D95BE2A53}"/>
              </a:ext>
            </a:extLst>
          </p:cNvPr>
          <p:cNvSpPr>
            <a:spLocks noGrp="1"/>
          </p:cNvSpPr>
          <p:nvPr>
            <p:ph type="body" orient="vert" idx="1"/>
          </p:nvPr>
        </p:nvSpPr>
        <p:spPr/>
        <p:txBody>
          <a:bodyPr vert="eaVert"/>
          <a:lstStyle/>
          <a:p>
            <a:r>
              <a:rPr lang="cs-CZ"/>
              <a:t>Upravte styly předlohy textu.
Druhá úroveň
Třetí úroveň
Čtvrtá úroveň
Pátá úroveň</a:t>
            </a:r>
          </a:p>
        </p:txBody>
      </p:sp>
      <p:sp>
        <p:nvSpPr>
          <p:cNvPr id="4" name="Zástupný symbol pro datum 3">
            <a:extLst>
              <a:ext uri="{FF2B5EF4-FFF2-40B4-BE49-F238E27FC236}">
                <a16:creationId xmlns:a16="http://schemas.microsoft.com/office/drawing/2014/main" id="{CEDDBCE7-26BA-4946-AB12-BE3C471F14D4}"/>
              </a:ext>
            </a:extLst>
          </p:cNvPr>
          <p:cNvSpPr>
            <a:spLocks noGrp="1"/>
          </p:cNvSpPr>
          <p:nvPr>
            <p:ph type="dt" sz="half" idx="10"/>
          </p:nvPr>
        </p:nvSpPr>
        <p:spPr/>
        <p:txBody>
          <a:bodyPr/>
          <a:lstStyle/>
          <a:p>
            <a:fld id="{3D5BD3AB-E8DD-0A40-BB1B-D1235D724950}" type="datetimeFigureOut">
              <a:rPr lang="cs-CZ" smtClean="0"/>
              <a:t>17.12.2020</a:t>
            </a:fld>
            <a:endParaRPr lang="cs-CZ"/>
          </a:p>
        </p:txBody>
      </p:sp>
      <p:sp>
        <p:nvSpPr>
          <p:cNvPr id="5" name="Zástupný symbol pro zápatí 4">
            <a:extLst>
              <a:ext uri="{FF2B5EF4-FFF2-40B4-BE49-F238E27FC236}">
                <a16:creationId xmlns:a16="http://schemas.microsoft.com/office/drawing/2014/main" id="{8D324DFF-D8FE-CD49-B017-F9467B64847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524F787-18A1-D24D-A432-6D18DD0AD412}"/>
              </a:ext>
            </a:extLst>
          </p:cNvPr>
          <p:cNvSpPr>
            <a:spLocks noGrp="1"/>
          </p:cNvSpPr>
          <p:nvPr>
            <p:ph type="sldNum" sz="quarter" idx="12"/>
          </p:nvPr>
        </p:nvSpPr>
        <p:spPr/>
        <p:txBody>
          <a:bodyPr/>
          <a:lstStyle/>
          <a:p>
            <a:fld id="{A16F006A-5121-7C40-9DF6-3E1A989DCEB6}" type="slidenum">
              <a:rPr lang="cs-CZ" smtClean="0"/>
              <a:t>‹#›</a:t>
            </a:fld>
            <a:endParaRPr lang="cs-CZ"/>
          </a:p>
        </p:txBody>
      </p:sp>
    </p:spTree>
    <p:extLst>
      <p:ext uri="{BB962C8B-B14F-4D97-AF65-F5344CB8AC3E}">
        <p14:creationId xmlns:p14="http://schemas.microsoft.com/office/powerpoint/2010/main" val="2958561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819D5E3C-B6E3-F245-BD69-61C20E7CE7C4}"/>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F0E2EBC5-2701-354D-A2C2-3CC32F28A3E0}"/>
              </a:ext>
            </a:extLst>
          </p:cNvPr>
          <p:cNvSpPr>
            <a:spLocks noGrp="1"/>
          </p:cNvSpPr>
          <p:nvPr>
            <p:ph type="body" orient="vert" idx="1"/>
          </p:nvPr>
        </p:nvSpPr>
        <p:spPr>
          <a:xfrm>
            <a:off x="838200" y="365125"/>
            <a:ext cx="7734300" cy="5811838"/>
          </a:xfrm>
        </p:spPr>
        <p:txBody>
          <a:bodyPr vert="eaVert"/>
          <a:lstStyle/>
          <a:p>
            <a:r>
              <a:rPr lang="cs-CZ"/>
              <a:t>Upravte styly předlohy textu.
Druhá úroveň
Třetí úroveň
Čtvrtá úroveň
Pátá úroveň</a:t>
            </a:r>
          </a:p>
        </p:txBody>
      </p:sp>
      <p:sp>
        <p:nvSpPr>
          <p:cNvPr id="4" name="Zástupný symbol pro datum 3">
            <a:extLst>
              <a:ext uri="{FF2B5EF4-FFF2-40B4-BE49-F238E27FC236}">
                <a16:creationId xmlns:a16="http://schemas.microsoft.com/office/drawing/2014/main" id="{13C08DAF-3B32-6B4D-90CA-5BF2ACCC1DA9}"/>
              </a:ext>
            </a:extLst>
          </p:cNvPr>
          <p:cNvSpPr>
            <a:spLocks noGrp="1"/>
          </p:cNvSpPr>
          <p:nvPr>
            <p:ph type="dt" sz="half" idx="10"/>
          </p:nvPr>
        </p:nvSpPr>
        <p:spPr/>
        <p:txBody>
          <a:bodyPr/>
          <a:lstStyle/>
          <a:p>
            <a:fld id="{3D5BD3AB-E8DD-0A40-BB1B-D1235D724950}" type="datetimeFigureOut">
              <a:rPr lang="cs-CZ" smtClean="0"/>
              <a:t>17.12.2020</a:t>
            </a:fld>
            <a:endParaRPr lang="cs-CZ"/>
          </a:p>
        </p:txBody>
      </p:sp>
      <p:sp>
        <p:nvSpPr>
          <p:cNvPr id="5" name="Zástupný symbol pro zápatí 4">
            <a:extLst>
              <a:ext uri="{FF2B5EF4-FFF2-40B4-BE49-F238E27FC236}">
                <a16:creationId xmlns:a16="http://schemas.microsoft.com/office/drawing/2014/main" id="{CE1EFCE8-3371-5C45-B831-935BFBAD735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7AC6979-EBA4-804A-9315-ACE948DDD9FC}"/>
              </a:ext>
            </a:extLst>
          </p:cNvPr>
          <p:cNvSpPr>
            <a:spLocks noGrp="1"/>
          </p:cNvSpPr>
          <p:nvPr>
            <p:ph type="sldNum" sz="quarter" idx="12"/>
          </p:nvPr>
        </p:nvSpPr>
        <p:spPr/>
        <p:txBody>
          <a:bodyPr/>
          <a:lstStyle/>
          <a:p>
            <a:fld id="{A16F006A-5121-7C40-9DF6-3E1A989DCEB6}" type="slidenum">
              <a:rPr lang="cs-CZ" smtClean="0"/>
              <a:t>‹#›</a:t>
            </a:fld>
            <a:endParaRPr lang="cs-CZ"/>
          </a:p>
        </p:txBody>
      </p:sp>
    </p:spTree>
    <p:extLst>
      <p:ext uri="{BB962C8B-B14F-4D97-AF65-F5344CB8AC3E}">
        <p14:creationId xmlns:p14="http://schemas.microsoft.com/office/powerpoint/2010/main" val="3417317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D623A1-D9CC-6049-877F-63DE6276D1C8}"/>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38CC28E4-583F-BE49-8B2E-E7A41478F33D}"/>
              </a:ext>
            </a:extLst>
          </p:cNvPr>
          <p:cNvSpPr>
            <a:spLocks noGrp="1"/>
          </p:cNvSpPr>
          <p:nvPr>
            <p:ph idx="1"/>
          </p:nvPr>
        </p:nvSpPr>
        <p:spPr/>
        <p:txBody>
          <a:bodyPr/>
          <a:lstStyle/>
          <a:p>
            <a:r>
              <a:rPr lang="cs-CZ"/>
              <a:t>Upravte styly předlohy textu.
Druhá úroveň
Třetí úroveň
Čtvrtá úroveň
Pátá úroveň</a:t>
            </a:r>
          </a:p>
        </p:txBody>
      </p:sp>
      <p:sp>
        <p:nvSpPr>
          <p:cNvPr id="4" name="Zástupný symbol pro datum 3">
            <a:extLst>
              <a:ext uri="{FF2B5EF4-FFF2-40B4-BE49-F238E27FC236}">
                <a16:creationId xmlns:a16="http://schemas.microsoft.com/office/drawing/2014/main" id="{EDF47422-A002-B743-B7F3-7FC766912A25}"/>
              </a:ext>
            </a:extLst>
          </p:cNvPr>
          <p:cNvSpPr>
            <a:spLocks noGrp="1"/>
          </p:cNvSpPr>
          <p:nvPr>
            <p:ph type="dt" sz="half" idx="10"/>
          </p:nvPr>
        </p:nvSpPr>
        <p:spPr/>
        <p:txBody>
          <a:bodyPr/>
          <a:lstStyle/>
          <a:p>
            <a:fld id="{3D5BD3AB-E8DD-0A40-BB1B-D1235D724950}" type="datetimeFigureOut">
              <a:rPr lang="cs-CZ" smtClean="0"/>
              <a:t>17.12.2020</a:t>
            </a:fld>
            <a:endParaRPr lang="cs-CZ"/>
          </a:p>
        </p:txBody>
      </p:sp>
      <p:sp>
        <p:nvSpPr>
          <p:cNvPr id="5" name="Zástupný symbol pro zápatí 4">
            <a:extLst>
              <a:ext uri="{FF2B5EF4-FFF2-40B4-BE49-F238E27FC236}">
                <a16:creationId xmlns:a16="http://schemas.microsoft.com/office/drawing/2014/main" id="{14DB5DC5-E36F-304E-B601-B085DA59585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C694E59-2C50-D746-93B4-4ED4850BD033}"/>
              </a:ext>
            </a:extLst>
          </p:cNvPr>
          <p:cNvSpPr>
            <a:spLocks noGrp="1"/>
          </p:cNvSpPr>
          <p:nvPr>
            <p:ph type="sldNum" sz="quarter" idx="12"/>
          </p:nvPr>
        </p:nvSpPr>
        <p:spPr/>
        <p:txBody>
          <a:bodyPr/>
          <a:lstStyle/>
          <a:p>
            <a:fld id="{A16F006A-5121-7C40-9DF6-3E1A989DCEB6}" type="slidenum">
              <a:rPr lang="cs-CZ" smtClean="0"/>
              <a:t>‹#›</a:t>
            </a:fld>
            <a:endParaRPr lang="cs-CZ"/>
          </a:p>
        </p:txBody>
      </p:sp>
    </p:spTree>
    <p:extLst>
      <p:ext uri="{BB962C8B-B14F-4D97-AF65-F5344CB8AC3E}">
        <p14:creationId xmlns:p14="http://schemas.microsoft.com/office/powerpoint/2010/main" val="164302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B5188E-256C-2447-9335-CFCA14655083}"/>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7451C5BB-1554-CE43-A240-6A3A7A74E9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cs-CZ"/>
              <a:t>Upravte styly předlohy textu.
Druhá úroveň
Třetí úroveň
Čtvrtá úroveň
Pátá úroveň</a:t>
            </a:r>
          </a:p>
        </p:txBody>
      </p:sp>
      <p:sp>
        <p:nvSpPr>
          <p:cNvPr id="4" name="Zástupný symbol pro datum 3">
            <a:extLst>
              <a:ext uri="{FF2B5EF4-FFF2-40B4-BE49-F238E27FC236}">
                <a16:creationId xmlns:a16="http://schemas.microsoft.com/office/drawing/2014/main" id="{E3EEBBD6-A68C-BC44-AE72-67315255FF00}"/>
              </a:ext>
            </a:extLst>
          </p:cNvPr>
          <p:cNvSpPr>
            <a:spLocks noGrp="1"/>
          </p:cNvSpPr>
          <p:nvPr>
            <p:ph type="dt" sz="half" idx="10"/>
          </p:nvPr>
        </p:nvSpPr>
        <p:spPr/>
        <p:txBody>
          <a:bodyPr/>
          <a:lstStyle/>
          <a:p>
            <a:fld id="{3D5BD3AB-E8DD-0A40-BB1B-D1235D724950}" type="datetimeFigureOut">
              <a:rPr lang="cs-CZ" smtClean="0"/>
              <a:t>17.12.2020</a:t>
            </a:fld>
            <a:endParaRPr lang="cs-CZ"/>
          </a:p>
        </p:txBody>
      </p:sp>
      <p:sp>
        <p:nvSpPr>
          <p:cNvPr id="5" name="Zástupný symbol pro zápatí 4">
            <a:extLst>
              <a:ext uri="{FF2B5EF4-FFF2-40B4-BE49-F238E27FC236}">
                <a16:creationId xmlns:a16="http://schemas.microsoft.com/office/drawing/2014/main" id="{7E141838-A1F6-6C49-9A9E-5F40147CC10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636D389-8B29-6441-ABD9-2062C18D7793}"/>
              </a:ext>
            </a:extLst>
          </p:cNvPr>
          <p:cNvSpPr>
            <a:spLocks noGrp="1"/>
          </p:cNvSpPr>
          <p:nvPr>
            <p:ph type="sldNum" sz="quarter" idx="12"/>
          </p:nvPr>
        </p:nvSpPr>
        <p:spPr/>
        <p:txBody>
          <a:bodyPr/>
          <a:lstStyle/>
          <a:p>
            <a:fld id="{A16F006A-5121-7C40-9DF6-3E1A989DCEB6}" type="slidenum">
              <a:rPr lang="cs-CZ" smtClean="0"/>
              <a:t>‹#›</a:t>
            </a:fld>
            <a:endParaRPr lang="cs-CZ"/>
          </a:p>
        </p:txBody>
      </p:sp>
    </p:spTree>
    <p:extLst>
      <p:ext uri="{BB962C8B-B14F-4D97-AF65-F5344CB8AC3E}">
        <p14:creationId xmlns:p14="http://schemas.microsoft.com/office/powerpoint/2010/main" val="1111550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985AE3-7832-674A-917C-01D6BD9C4519}"/>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5FA26B00-68A2-4240-AFD6-25B35BE89A0B}"/>
              </a:ext>
            </a:extLst>
          </p:cNvPr>
          <p:cNvSpPr>
            <a:spLocks noGrp="1"/>
          </p:cNvSpPr>
          <p:nvPr>
            <p:ph sz="half" idx="1"/>
          </p:nvPr>
        </p:nvSpPr>
        <p:spPr>
          <a:xfrm>
            <a:off x="838200" y="1825625"/>
            <a:ext cx="5181600" cy="4351338"/>
          </a:xfrm>
        </p:spPr>
        <p:txBody>
          <a:bodyPr/>
          <a:lstStyle/>
          <a:p>
            <a:r>
              <a:rPr lang="cs-CZ"/>
              <a:t>Upravte styly předlohy textu.
Druhá úroveň
Třetí úroveň
Čtvrtá úroveň
Pátá úroveň</a:t>
            </a:r>
          </a:p>
        </p:txBody>
      </p:sp>
      <p:sp>
        <p:nvSpPr>
          <p:cNvPr id="4" name="Zástupný symbol pro obsah 3">
            <a:extLst>
              <a:ext uri="{FF2B5EF4-FFF2-40B4-BE49-F238E27FC236}">
                <a16:creationId xmlns:a16="http://schemas.microsoft.com/office/drawing/2014/main" id="{8EF891A3-95CD-394B-819D-8BC8C1D9BC57}"/>
              </a:ext>
            </a:extLst>
          </p:cNvPr>
          <p:cNvSpPr>
            <a:spLocks noGrp="1"/>
          </p:cNvSpPr>
          <p:nvPr>
            <p:ph sz="half" idx="2"/>
          </p:nvPr>
        </p:nvSpPr>
        <p:spPr>
          <a:xfrm>
            <a:off x="6172200" y="1825625"/>
            <a:ext cx="5181600" cy="4351338"/>
          </a:xfrm>
        </p:spPr>
        <p:txBody>
          <a:bodyPr/>
          <a:lstStyle/>
          <a:p>
            <a:r>
              <a:rPr lang="cs-CZ"/>
              <a:t>Upravte styly předlohy textu.
Druhá úroveň
Třetí úroveň
Čtvrtá úroveň
Pátá úroveň</a:t>
            </a:r>
          </a:p>
        </p:txBody>
      </p:sp>
      <p:sp>
        <p:nvSpPr>
          <p:cNvPr id="5" name="Zástupný symbol pro datum 4">
            <a:extLst>
              <a:ext uri="{FF2B5EF4-FFF2-40B4-BE49-F238E27FC236}">
                <a16:creationId xmlns:a16="http://schemas.microsoft.com/office/drawing/2014/main" id="{9B3988A9-6901-2740-B97B-D55972D9919D}"/>
              </a:ext>
            </a:extLst>
          </p:cNvPr>
          <p:cNvSpPr>
            <a:spLocks noGrp="1"/>
          </p:cNvSpPr>
          <p:nvPr>
            <p:ph type="dt" sz="half" idx="10"/>
          </p:nvPr>
        </p:nvSpPr>
        <p:spPr/>
        <p:txBody>
          <a:bodyPr/>
          <a:lstStyle/>
          <a:p>
            <a:fld id="{3D5BD3AB-E8DD-0A40-BB1B-D1235D724950}" type="datetimeFigureOut">
              <a:rPr lang="cs-CZ" smtClean="0"/>
              <a:t>17.12.2020</a:t>
            </a:fld>
            <a:endParaRPr lang="cs-CZ"/>
          </a:p>
        </p:txBody>
      </p:sp>
      <p:sp>
        <p:nvSpPr>
          <p:cNvPr id="6" name="Zástupný symbol pro zápatí 5">
            <a:extLst>
              <a:ext uri="{FF2B5EF4-FFF2-40B4-BE49-F238E27FC236}">
                <a16:creationId xmlns:a16="http://schemas.microsoft.com/office/drawing/2014/main" id="{60B19394-28FA-B343-AD65-D57CC753F2F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00202D2-783C-934D-B79E-0AF4514631AC}"/>
              </a:ext>
            </a:extLst>
          </p:cNvPr>
          <p:cNvSpPr>
            <a:spLocks noGrp="1"/>
          </p:cNvSpPr>
          <p:nvPr>
            <p:ph type="sldNum" sz="quarter" idx="12"/>
          </p:nvPr>
        </p:nvSpPr>
        <p:spPr/>
        <p:txBody>
          <a:bodyPr/>
          <a:lstStyle/>
          <a:p>
            <a:fld id="{A16F006A-5121-7C40-9DF6-3E1A989DCEB6}" type="slidenum">
              <a:rPr lang="cs-CZ" smtClean="0"/>
              <a:t>‹#›</a:t>
            </a:fld>
            <a:endParaRPr lang="cs-CZ"/>
          </a:p>
        </p:txBody>
      </p:sp>
    </p:spTree>
    <p:extLst>
      <p:ext uri="{BB962C8B-B14F-4D97-AF65-F5344CB8AC3E}">
        <p14:creationId xmlns:p14="http://schemas.microsoft.com/office/powerpoint/2010/main" val="2665798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F64E2F-B063-E24B-BC4A-A755890B2B12}"/>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B7E26AF5-ABDE-0544-8252-FD70D6FAB8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cs-CZ"/>
              <a:t>Upravte styly předlohy textu.
Druhá úroveň
Třetí úroveň
Čtvrtá úroveň
Pátá úroveň</a:t>
            </a:r>
          </a:p>
        </p:txBody>
      </p:sp>
      <p:sp>
        <p:nvSpPr>
          <p:cNvPr id="4" name="Zástupný symbol pro obsah 3">
            <a:extLst>
              <a:ext uri="{FF2B5EF4-FFF2-40B4-BE49-F238E27FC236}">
                <a16:creationId xmlns:a16="http://schemas.microsoft.com/office/drawing/2014/main" id="{0A1E66C6-08EC-5A42-9FC7-0FCA9BD9B65F}"/>
              </a:ext>
            </a:extLst>
          </p:cNvPr>
          <p:cNvSpPr>
            <a:spLocks noGrp="1"/>
          </p:cNvSpPr>
          <p:nvPr>
            <p:ph sz="half" idx="2"/>
          </p:nvPr>
        </p:nvSpPr>
        <p:spPr>
          <a:xfrm>
            <a:off x="839788" y="2505075"/>
            <a:ext cx="5157787" cy="3684588"/>
          </a:xfrm>
        </p:spPr>
        <p:txBody>
          <a:bodyPr/>
          <a:lstStyle/>
          <a:p>
            <a:r>
              <a:rPr lang="cs-CZ"/>
              <a:t>Upravte styly předlohy textu.
Druhá úroveň
Třetí úroveň
Čtvrtá úroveň
Pátá úroveň</a:t>
            </a:r>
          </a:p>
        </p:txBody>
      </p:sp>
      <p:sp>
        <p:nvSpPr>
          <p:cNvPr id="5" name="Zástupný symbol pro text 4">
            <a:extLst>
              <a:ext uri="{FF2B5EF4-FFF2-40B4-BE49-F238E27FC236}">
                <a16:creationId xmlns:a16="http://schemas.microsoft.com/office/drawing/2014/main" id="{E795F82E-B943-2E47-A2C9-AFCDF62873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cs-CZ"/>
              <a:t>Upravte styly předlohy textu.
Druhá úroveň
Třetí úroveň
Čtvrtá úroveň
Pátá úroveň</a:t>
            </a:r>
          </a:p>
        </p:txBody>
      </p:sp>
      <p:sp>
        <p:nvSpPr>
          <p:cNvPr id="6" name="Zástupný symbol pro obsah 5">
            <a:extLst>
              <a:ext uri="{FF2B5EF4-FFF2-40B4-BE49-F238E27FC236}">
                <a16:creationId xmlns:a16="http://schemas.microsoft.com/office/drawing/2014/main" id="{781A136B-1B59-CB4F-A0A8-4DA382A9889E}"/>
              </a:ext>
            </a:extLst>
          </p:cNvPr>
          <p:cNvSpPr>
            <a:spLocks noGrp="1"/>
          </p:cNvSpPr>
          <p:nvPr>
            <p:ph sz="quarter" idx="4"/>
          </p:nvPr>
        </p:nvSpPr>
        <p:spPr>
          <a:xfrm>
            <a:off x="6172200" y="2505075"/>
            <a:ext cx="5183188" cy="3684588"/>
          </a:xfrm>
        </p:spPr>
        <p:txBody>
          <a:bodyPr/>
          <a:lstStyle/>
          <a:p>
            <a:r>
              <a:rPr lang="cs-CZ"/>
              <a:t>Upravte styly předlohy textu.
Druhá úroveň
Třetí úroveň
Čtvrtá úroveň
Pátá úroveň</a:t>
            </a:r>
          </a:p>
        </p:txBody>
      </p:sp>
      <p:sp>
        <p:nvSpPr>
          <p:cNvPr id="7" name="Zástupný symbol pro datum 6">
            <a:extLst>
              <a:ext uri="{FF2B5EF4-FFF2-40B4-BE49-F238E27FC236}">
                <a16:creationId xmlns:a16="http://schemas.microsoft.com/office/drawing/2014/main" id="{E4D24B86-88E6-774D-946C-10E04BEBC3EE}"/>
              </a:ext>
            </a:extLst>
          </p:cNvPr>
          <p:cNvSpPr>
            <a:spLocks noGrp="1"/>
          </p:cNvSpPr>
          <p:nvPr>
            <p:ph type="dt" sz="half" idx="10"/>
          </p:nvPr>
        </p:nvSpPr>
        <p:spPr/>
        <p:txBody>
          <a:bodyPr/>
          <a:lstStyle/>
          <a:p>
            <a:fld id="{3D5BD3AB-E8DD-0A40-BB1B-D1235D724950}" type="datetimeFigureOut">
              <a:rPr lang="cs-CZ" smtClean="0"/>
              <a:t>17.12.2020</a:t>
            </a:fld>
            <a:endParaRPr lang="cs-CZ"/>
          </a:p>
        </p:txBody>
      </p:sp>
      <p:sp>
        <p:nvSpPr>
          <p:cNvPr id="8" name="Zástupný symbol pro zápatí 7">
            <a:extLst>
              <a:ext uri="{FF2B5EF4-FFF2-40B4-BE49-F238E27FC236}">
                <a16:creationId xmlns:a16="http://schemas.microsoft.com/office/drawing/2014/main" id="{08CA9B99-12CF-F04F-A84B-F2397B58DDAB}"/>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48CA5278-7090-9745-B4CE-29B181105FEA}"/>
              </a:ext>
            </a:extLst>
          </p:cNvPr>
          <p:cNvSpPr>
            <a:spLocks noGrp="1"/>
          </p:cNvSpPr>
          <p:nvPr>
            <p:ph type="sldNum" sz="quarter" idx="12"/>
          </p:nvPr>
        </p:nvSpPr>
        <p:spPr/>
        <p:txBody>
          <a:bodyPr/>
          <a:lstStyle/>
          <a:p>
            <a:fld id="{A16F006A-5121-7C40-9DF6-3E1A989DCEB6}" type="slidenum">
              <a:rPr lang="cs-CZ" smtClean="0"/>
              <a:t>‹#›</a:t>
            </a:fld>
            <a:endParaRPr lang="cs-CZ"/>
          </a:p>
        </p:txBody>
      </p:sp>
    </p:spTree>
    <p:extLst>
      <p:ext uri="{BB962C8B-B14F-4D97-AF65-F5344CB8AC3E}">
        <p14:creationId xmlns:p14="http://schemas.microsoft.com/office/powerpoint/2010/main" val="155711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DAB354-F3AA-D848-91A4-23A0B8BC4D05}"/>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30CF3A04-6096-954F-8C97-F156F9E1A7D7}"/>
              </a:ext>
            </a:extLst>
          </p:cNvPr>
          <p:cNvSpPr>
            <a:spLocks noGrp="1"/>
          </p:cNvSpPr>
          <p:nvPr>
            <p:ph type="dt" sz="half" idx="10"/>
          </p:nvPr>
        </p:nvSpPr>
        <p:spPr/>
        <p:txBody>
          <a:bodyPr/>
          <a:lstStyle/>
          <a:p>
            <a:fld id="{3D5BD3AB-E8DD-0A40-BB1B-D1235D724950}" type="datetimeFigureOut">
              <a:rPr lang="cs-CZ" smtClean="0"/>
              <a:t>17.12.2020</a:t>
            </a:fld>
            <a:endParaRPr lang="cs-CZ"/>
          </a:p>
        </p:txBody>
      </p:sp>
      <p:sp>
        <p:nvSpPr>
          <p:cNvPr id="4" name="Zástupný symbol pro zápatí 3">
            <a:extLst>
              <a:ext uri="{FF2B5EF4-FFF2-40B4-BE49-F238E27FC236}">
                <a16:creationId xmlns:a16="http://schemas.microsoft.com/office/drawing/2014/main" id="{C4950C18-42A3-EC41-8C07-5D913E7C78F1}"/>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4656174C-A16C-0A4E-9AEB-FE5FD430A22C}"/>
              </a:ext>
            </a:extLst>
          </p:cNvPr>
          <p:cNvSpPr>
            <a:spLocks noGrp="1"/>
          </p:cNvSpPr>
          <p:nvPr>
            <p:ph type="sldNum" sz="quarter" idx="12"/>
          </p:nvPr>
        </p:nvSpPr>
        <p:spPr/>
        <p:txBody>
          <a:bodyPr/>
          <a:lstStyle/>
          <a:p>
            <a:fld id="{A16F006A-5121-7C40-9DF6-3E1A989DCEB6}" type="slidenum">
              <a:rPr lang="cs-CZ" smtClean="0"/>
              <a:t>‹#›</a:t>
            </a:fld>
            <a:endParaRPr lang="cs-CZ"/>
          </a:p>
        </p:txBody>
      </p:sp>
    </p:spTree>
    <p:extLst>
      <p:ext uri="{BB962C8B-B14F-4D97-AF65-F5344CB8AC3E}">
        <p14:creationId xmlns:p14="http://schemas.microsoft.com/office/powerpoint/2010/main" val="1747820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5A857045-8284-A042-B8E7-E3490A44D1DD}"/>
              </a:ext>
            </a:extLst>
          </p:cNvPr>
          <p:cNvSpPr>
            <a:spLocks noGrp="1"/>
          </p:cNvSpPr>
          <p:nvPr>
            <p:ph type="dt" sz="half" idx="10"/>
          </p:nvPr>
        </p:nvSpPr>
        <p:spPr/>
        <p:txBody>
          <a:bodyPr/>
          <a:lstStyle/>
          <a:p>
            <a:fld id="{3D5BD3AB-E8DD-0A40-BB1B-D1235D724950}" type="datetimeFigureOut">
              <a:rPr lang="cs-CZ" smtClean="0"/>
              <a:t>17.12.2020</a:t>
            </a:fld>
            <a:endParaRPr lang="cs-CZ"/>
          </a:p>
        </p:txBody>
      </p:sp>
      <p:sp>
        <p:nvSpPr>
          <p:cNvPr id="3" name="Zástupný symbol pro zápatí 2">
            <a:extLst>
              <a:ext uri="{FF2B5EF4-FFF2-40B4-BE49-F238E27FC236}">
                <a16:creationId xmlns:a16="http://schemas.microsoft.com/office/drawing/2014/main" id="{55251E79-5BA9-494D-9B6E-FF0C3625032B}"/>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058083B6-3823-AE46-9254-96B24546833F}"/>
              </a:ext>
            </a:extLst>
          </p:cNvPr>
          <p:cNvSpPr>
            <a:spLocks noGrp="1"/>
          </p:cNvSpPr>
          <p:nvPr>
            <p:ph type="sldNum" sz="quarter" idx="12"/>
          </p:nvPr>
        </p:nvSpPr>
        <p:spPr/>
        <p:txBody>
          <a:bodyPr/>
          <a:lstStyle/>
          <a:p>
            <a:fld id="{A16F006A-5121-7C40-9DF6-3E1A989DCEB6}" type="slidenum">
              <a:rPr lang="cs-CZ" smtClean="0"/>
              <a:t>‹#›</a:t>
            </a:fld>
            <a:endParaRPr lang="cs-CZ"/>
          </a:p>
        </p:txBody>
      </p:sp>
    </p:spTree>
    <p:extLst>
      <p:ext uri="{BB962C8B-B14F-4D97-AF65-F5344CB8AC3E}">
        <p14:creationId xmlns:p14="http://schemas.microsoft.com/office/powerpoint/2010/main" val="1567670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72E10B-FE0C-944E-9587-94E064EFC23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E10F3605-2015-6048-8901-F7D0D13CE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cs-CZ"/>
              <a:t>Upravte styly předlohy textu.
Druhá úroveň
Třetí úroveň
Čtvrtá úroveň
Pátá úroveň</a:t>
            </a:r>
          </a:p>
        </p:txBody>
      </p:sp>
      <p:sp>
        <p:nvSpPr>
          <p:cNvPr id="4" name="Zástupný symbol pro text 3">
            <a:extLst>
              <a:ext uri="{FF2B5EF4-FFF2-40B4-BE49-F238E27FC236}">
                <a16:creationId xmlns:a16="http://schemas.microsoft.com/office/drawing/2014/main" id="{6C1BE37E-92FC-5543-BA51-C9FE55F586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cs-CZ"/>
              <a:t>Upravte styly předlohy textu.
Druhá úroveň
Třetí úroveň
Čtvrtá úroveň
Pátá úroveň</a:t>
            </a:r>
          </a:p>
        </p:txBody>
      </p:sp>
      <p:sp>
        <p:nvSpPr>
          <p:cNvPr id="5" name="Zástupný symbol pro datum 4">
            <a:extLst>
              <a:ext uri="{FF2B5EF4-FFF2-40B4-BE49-F238E27FC236}">
                <a16:creationId xmlns:a16="http://schemas.microsoft.com/office/drawing/2014/main" id="{B044C82A-55F4-9C4D-80D0-C12371CA639E}"/>
              </a:ext>
            </a:extLst>
          </p:cNvPr>
          <p:cNvSpPr>
            <a:spLocks noGrp="1"/>
          </p:cNvSpPr>
          <p:nvPr>
            <p:ph type="dt" sz="half" idx="10"/>
          </p:nvPr>
        </p:nvSpPr>
        <p:spPr/>
        <p:txBody>
          <a:bodyPr/>
          <a:lstStyle/>
          <a:p>
            <a:fld id="{3D5BD3AB-E8DD-0A40-BB1B-D1235D724950}" type="datetimeFigureOut">
              <a:rPr lang="cs-CZ" smtClean="0"/>
              <a:t>17.12.2020</a:t>
            </a:fld>
            <a:endParaRPr lang="cs-CZ"/>
          </a:p>
        </p:txBody>
      </p:sp>
      <p:sp>
        <p:nvSpPr>
          <p:cNvPr id="6" name="Zástupný symbol pro zápatí 5">
            <a:extLst>
              <a:ext uri="{FF2B5EF4-FFF2-40B4-BE49-F238E27FC236}">
                <a16:creationId xmlns:a16="http://schemas.microsoft.com/office/drawing/2014/main" id="{2BEE7441-2AC0-AD4D-AC1F-2CBBF466640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FE7D3A2-A11D-B94F-B327-4661AFAD3A28}"/>
              </a:ext>
            </a:extLst>
          </p:cNvPr>
          <p:cNvSpPr>
            <a:spLocks noGrp="1"/>
          </p:cNvSpPr>
          <p:nvPr>
            <p:ph type="sldNum" sz="quarter" idx="12"/>
          </p:nvPr>
        </p:nvSpPr>
        <p:spPr/>
        <p:txBody>
          <a:bodyPr/>
          <a:lstStyle/>
          <a:p>
            <a:fld id="{A16F006A-5121-7C40-9DF6-3E1A989DCEB6}" type="slidenum">
              <a:rPr lang="cs-CZ" smtClean="0"/>
              <a:t>‹#›</a:t>
            </a:fld>
            <a:endParaRPr lang="cs-CZ"/>
          </a:p>
        </p:txBody>
      </p:sp>
    </p:spTree>
    <p:extLst>
      <p:ext uri="{BB962C8B-B14F-4D97-AF65-F5344CB8AC3E}">
        <p14:creationId xmlns:p14="http://schemas.microsoft.com/office/powerpoint/2010/main" val="3915448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D30A53-98D4-9145-9768-7606D5B6710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B9416B7A-9C9F-3749-A9CD-41A1702156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67BD897C-E435-F142-8ABC-7412003352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cs-CZ"/>
              <a:t>Upravte styly předlohy textu.
Druhá úroveň
Třetí úroveň
Čtvrtá úroveň
Pátá úroveň</a:t>
            </a:r>
          </a:p>
        </p:txBody>
      </p:sp>
      <p:sp>
        <p:nvSpPr>
          <p:cNvPr id="5" name="Zástupný symbol pro datum 4">
            <a:extLst>
              <a:ext uri="{FF2B5EF4-FFF2-40B4-BE49-F238E27FC236}">
                <a16:creationId xmlns:a16="http://schemas.microsoft.com/office/drawing/2014/main" id="{A6493F31-DD32-0F42-B913-60D86E80BA01}"/>
              </a:ext>
            </a:extLst>
          </p:cNvPr>
          <p:cNvSpPr>
            <a:spLocks noGrp="1"/>
          </p:cNvSpPr>
          <p:nvPr>
            <p:ph type="dt" sz="half" idx="10"/>
          </p:nvPr>
        </p:nvSpPr>
        <p:spPr/>
        <p:txBody>
          <a:bodyPr/>
          <a:lstStyle/>
          <a:p>
            <a:fld id="{3D5BD3AB-E8DD-0A40-BB1B-D1235D724950}" type="datetimeFigureOut">
              <a:rPr lang="cs-CZ" smtClean="0"/>
              <a:t>17.12.2020</a:t>
            </a:fld>
            <a:endParaRPr lang="cs-CZ"/>
          </a:p>
        </p:txBody>
      </p:sp>
      <p:sp>
        <p:nvSpPr>
          <p:cNvPr id="6" name="Zástupný symbol pro zápatí 5">
            <a:extLst>
              <a:ext uri="{FF2B5EF4-FFF2-40B4-BE49-F238E27FC236}">
                <a16:creationId xmlns:a16="http://schemas.microsoft.com/office/drawing/2014/main" id="{A3DA57D2-15D7-5140-9EEE-3534AD6AD1B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97D76A15-DC8C-944C-9AE5-3CAF59397367}"/>
              </a:ext>
            </a:extLst>
          </p:cNvPr>
          <p:cNvSpPr>
            <a:spLocks noGrp="1"/>
          </p:cNvSpPr>
          <p:nvPr>
            <p:ph type="sldNum" sz="quarter" idx="12"/>
          </p:nvPr>
        </p:nvSpPr>
        <p:spPr/>
        <p:txBody>
          <a:bodyPr/>
          <a:lstStyle/>
          <a:p>
            <a:fld id="{A16F006A-5121-7C40-9DF6-3E1A989DCEB6}" type="slidenum">
              <a:rPr lang="cs-CZ" smtClean="0"/>
              <a:t>‹#›</a:t>
            </a:fld>
            <a:endParaRPr lang="cs-CZ"/>
          </a:p>
        </p:txBody>
      </p:sp>
    </p:spTree>
    <p:extLst>
      <p:ext uri="{BB962C8B-B14F-4D97-AF65-F5344CB8AC3E}">
        <p14:creationId xmlns:p14="http://schemas.microsoft.com/office/powerpoint/2010/main" val="344209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F95754E3-CD94-414B-8C10-AEAC390D2D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6470004A-8965-4249-8F48-E275311E96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cs-CZ"/>
              <a:t>Upravte styly předlohy textu.
Druhá úroveň
Třetí úroveň
Čtvrtá úroveň
Pátá úroveň</a:t>
            </a:r>
          </a:p>
        </p:txBody>
      </p:sp>
      <p:sp>
        <p:nvSpPr>
          <p:cNvPr id="4" name="Zástupný symbol pro datum 3">
            <a:extLst>
              <a:ext uri="{FF2B5EF4-FFF2-40B4-BE49-F238E27FC236}">
                <a16:creationId xmlns:a16="http://schemas.microsoft.com/office/drawing/2014/main" id="{166946CD-7B44-EE41-AEEA-7ED1F2D5DF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5BD3AB-E8DD-0A40-BB1B-D1235D724950}" type="datetimeFigureOut">
              <a:rPr lang="cs-CZ" smtClean="0"/>
              <a:t>17.12.2020</a:t>
            </a:fld>
            <a:endParaRPr lang="cs-CZ"/>
          </a:p>
        </p:txBody>
      </p:sp>
      <p:sp>
        <p:nvSpPr>
          <p:cNvPr id="5" name="Zástupný symbol pro zápatí 4">
            <a:extLst>
              <a:ext uri="{FF2B5EF4-FFF2-40B4-BE49-F238E27FC236}">
                <a16:creationId xmlns:a16="http://schemas.microsoft.com/office/drawing/2014/main" id="{EA53A67C-F6AA-F748-B03F-807ED9D559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112DD621-DB31-C64B-8CD8-37DB0DD07E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F006A-5121-7C40-9DF6-3E1A989DCEB6}" type="slidenum">
              <a:rPr lang="cs-CZ" smtClean="0"/>
              <a:t>‹#›</a:t>
            </a:fld>
            <a:endParaRPr lang="cs-CZ"/>
          </a:p>
        </p:txBody>
      </p:sp>
    </p:spTree>
    <p:extLst>
      <p:ext uri="{BB962C8B-B14F-4D97-AF65-F5344CB8AC3E}">
        <p14:creationId xmlns:p14="http://schemas.microsoft.com/office/powerpoint/2010/main" val="2995486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zakonyprolidi.cz/cs/2006-108#cast6"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zakonyprolidi.cz/cs/2006-505"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zakonyprolidi.cz/"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mpsv.cz/"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iregistr.mpsv.cz/socreg/vitejte.fw.do?SUBSESSION_ID=1603568804029_5"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ocialni.praha.eu/file/2774917/SPRSS_UPR_PRI.pdf"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D86FDF-6F82-394A-8EA8-8D02ACBE3C3E}"/>
              </a:ext>
            </a:extLst>
          </p:cNvPr>
          <p:cNvSpPr>
            <a:spLocks noGrp="1"/>
          </p:cNvSpPr>
          <p:nvPr>
            <p:ph type="ctrTitle"/>
          </p:nvPr>
        </p:nvSpPr>
        <p:spPr>
          <a:xfrm>
            <a:off x="5406978" y="1143849"/>
            <a:ext cx="6204920" cy="1111428"/>
          </a:xfrm>
        </p:spPr>
        <p:txBody>
          <a:bodyPr>
            <a:noAutofit/>
          </a:bodyPr>
          <a:lstStyle/>
          <a:p>
            <a:pPr algn="r">
              <a:lnSpc>
                <a:spcPct val="100000"/>
              </a:lnSpc>
              <a:spcBef>
                <a:spcPts val="0"/>
              </a:spcBef>
            </a:pPr>
            <a:r>
              <a:rPr lang="cs-CZ" sz="3700" b="1" dirty="0">
                <a:latin typeface="Arial" panose="020B0604020202020204" pitchFamily="34" charset="0"/>
                <a:cs typeface="Arial" panose="020B0604020202020204" pitchFamily="34" charset="0"/>
              </a:rPr>
              <a:t>Obory sociální politiky I.</a:t>
            </a:r>
            <a:br>
              <a:rPr lang="cs-CZ" sz="3700" b="1" dirty="0">
                <a:latin typeface="Arial" panose="020B0604020202020204" pitchFamily="34" charset="0"/>
                <a:cs typeface="Arial" panose="020B0604020202020204" pitchFamily="34" charset="0"/>
              </a:rPr>
            </a:br>
            <a:r>
              <a:rPr lang="cs-CZ" sz="2800" b="1" i="1" dirty="0">
                <a:solidFill>
                  <a:schemeClr val="bg1">
                    <a:lumMod val="50000"/>
                  </a:schemeClr>
                </a:solidFill>
                <a:latin typeface="Arial" panose="020B0604020202020204" pitchFamily="34" charset="0"/>
                <a:cs typeface="Arial" panose="020B0604020202020204" pitchFamily="34" charset="0"/>
              </a:rPr>
              <a:t>sociální práce a sociální služby</a:t>
            </a:r>
            <a:endParaRPr lang="cs-CZ" sz="3600" b="1" i="1" dirty="0">
              <a:solidFill>
                <a:schemeClr val="bg1">
                  <a:lumMod val="50000"/>
                </a:schemeClr>
              </a:solidFill>
              <a:latin typeface="Arial" panose="020B0604020202020204" pitchFamily="34" charset="0"/>
              <a:cs typeface="Arial" panose="020B0604020202020204" pitchFamily="34" charset="0"/>
            </a:endParaRPr>
          </a:p>
        </p:txBody>
      </p:sp>
      <p:sp>
        <p:nvSpPr>
          <p:cNvPr id="3" name="Podnadpis 2">
            <a:extLst>
              <a:ext uri="{FF2B5EF4-FFF2-40B4-BE49-F238E27FC236}">
                <a16:creationId xmlns:a16="http://schemas.microsoft.com/office/drawing/2014/main" id="{97D3A0F7-E898-7849-A6DA-40A695386687}"/>
              </a:ext>
            </a:extLst>
          </p:cNvPr>
          <p:cNvSpPr>
            <a:spLocks noGrp="1"/>
          </p:cNvSpPr>
          <p:nvPr>
            <p:ph type="subTitle" idx="1"/>
          </p:nvPr>
        </p:nvSpPr>
        <p:spPr>
          <a:xfrm>
            <a:off x="633682" y="5380078"/>
            <a:ext cx="3079412" cy="855406"/>
          </a:xfrm>
        </p:spPr>
        <p:txBody>
          <a:bodyPr>
            <a:normAutofit/>
          </a:bodyPr>
          <a:lstStyle/>
          <a:p>
            <a:pPr algn="l"/>
            <a:r>
              <a:rPr lang="cs-CZ" sz="2600" b="1" dirty="0" err="1">
                <a:solidFill>
                  <a:schemeClr val="bg1">
                    <a:lumMod val="50000"/>
                  </a:schemeClr>
                </a:solidFill>
                <a:latin typeface="Arial" panose="020B0604020202020204" pitchFamily="34" charset="0"/>
                <a:cs typeface="Arial" panose="020B0604020202020204" pitchFamily="34" charset="0"/>
              </a:rPr>
              <a:t>jan</a:t>
            </a:r>
            <a:r>
              <a:rPr lang="cs-CZ" sz="2600" b="1" dirty="0">
                <a:solidFill>
                  <a:schemeClr val="bg1">
                    <a:lumMod val="50000"/>
                  </a:schemeClr>
                </a:solidFill>
                <a:latin typeface="Arial" panose="020B0604020202020204" pitchFamily="34" charset="0"/>
                <a:cs typeface="Arial" panose="020B0604020202020204" pitchFamily="34" charset="0"/>
              </a:rPr>
              <a:t> </a:t>
            </a:r>
            <a:r>
              <a:rPr lang="cs-CZ" sz="2600" b="1" dirty="0" err="1">
                <a:solidFill>
                  <a:schemeClr val="bg1">
                    <a:lumMod val="50000"/>
                  </a:schemeClr>
                </a:solidFill>
                <a:latin typeface="Arial" panose="020B0604020202020204" pitchFamily="34" charset="0"/>
                <a:cs typeface="Arial" panose="020B0604020202020204" pitchFamily="34" charset="0"/>
              </a:rPr>
              <a:t>matěj</a:t>
            </a:r>
            <a:r>
              <a:rPr lang="cs-CZ" sz="2600" b="1" dirty="0">
                <a:solidFill>
                  <a:schemeClr val="bg1">
                    <a:lumMod val="50000"/>
                  </a:schemeClr>
                </a:solidFill>
                <a:latin typeface="Arial" panose="020B0604020202020204" pitchFamily="34" charset="0"/>
                <a:cs typeface="Arial" panose="020B0604020202020204" pitchFamily="34" charset="0"/>
              </a:rPr>
              <a:t> </a:t>
            </a:r>
            <a:r>
              <a:rPr lang="cs-CZ" sz="2600" b="1" dirty="0" err="1">
                <a:solidFill>
                  <a:schemeClr val="bg1">
                    <a:lumMod val="50000"/>
                  </a:schemeClr>
                </a:solidFill>
                <a:latin typeface="Arial" panose="020B0604020202020204" pitchFamily="34" charset="0"/>
                <a:cs typeface="Arial" panose="020B0604020202020204" pitchFamily="34" charset="0"/>
              </a:rPr>
              <a:t>bejček</a:t>
            </a:r>
            <a:r>
              <a:rPr lang="cs-CZ" b="1" dirty="0">
                <a:solidFill>
                  <a:schemeClr val="bg1">
                    <a:lumMod val="50000"/>
                  </a:schemeClr>
                </a:solidFill>
                <a:latin typeface="Arial" panose="020B0604020202020204" pitchFamily="34" charset="0"/>
                <a:cs typeface="Arial" panose="020B0604020202020204" pitchFamily="34" charset="0"/>
              </a:rPr>
              <a:t>	</a:t>
            </a:r>
          </a:p>
          <a:p>
            <a:pPr algn="l"/>
            <a:r>
              <a:rPr lang="cs-CZ" sz="1600" dirty="0" err="1">
                <a:solidFill>
                  <a:schemeClr val="bg1">
                    <a:lumMod val="50000"/>
                  </a:schemeClr>
                </a:solidFill>
                <a:latin typeface="Arial" panose="020B0604020202020204" pitchFamily="34" charset="0"/>
                <a:cs typeface="Arial" panose="020B0604020202020204" pitchFamily="34" charset="0"/>
              </a:rPr>
              <a:t>jan.matej.bejcek@gmail.com</a:t>
            </a:r>
            <a:r>
              <a:rPr lang="cs-CZ" sz="1600" dirty="0">
                <a:solidFill>
                  <a:schemeClr val="bg1">
                    <a:lumMod val="50000"/>
                  </a:schemeClr>
                </a:solidFill>
                <a:latin typeface="Arial" panose="020B0604020202020204" pitchFamily="34" charset="0"/>
                <a:cs typeface="Arial" panose="020B0604020202020204" pitchFamily="34" charset="0"/>
              </a:rPr>
              <a:t> </a:t>
            </a:r>
          </a:p>
        </p:txBody>
      </p:sp>
      <p:cxnSp>
        <p:nvCxnSpPr>
          <p:cNvPr id="12" name="Přímá spojnice 11">
            <a:extLst>
              <a:ext uri="{FF2B5EF4-FFF2-40B4-BE49-F238E27FC236}">
                <a16:creationId xmlns:a16="http://schemas.microsoft.com/office/drawing/2014/main" id="{2A8FF6B4-5A11-594E-B27B-0A27A36406FF}"/>
              </a:ext>
            </a:extLst>
          </p:cNvPr>
          <p:cNvCxnSpPr>
            <a:cxnSpLocks/>
          </p:cNvCxnSpPr>
          <p:nvPr/>
        </p:nvCxnSpPr>
        <p:spPr>
          <a:xfrm>
            <a:off x="6184490" y="2458831"/>
            <a:ext cx="5427408" cy="0"/>
          </a:xfrm>
          <a:prstGeom prst="line">
            <a:avLst/>
          </a:prstGeom>
          <a:ln/>
        </p:spPr>
        <p:style>
          <a:lnRef idx="3">
            <a:schemeClr val="dk1"/>
          </a:lnRef>
          <a:fillRef idx="0">
            <a:schemeClr val="dk1"/>
          </a:fillRef>
          <a:effectRef idx="2">
            <a:schemeClr val="dk1"/>
          </a:effectRef>
          <a:fontRef idx="minor">
            <a:schemeClr val="tx1"/>
          </a:fontRef>
        </p:style>
      </p:cxnSp>
      <p:sp>
        <p:nvSpPr>
          <p:cNvPr id="18" name="Obdélník 17">
            <a:extLst>
              <a:ext uri="{FF2B5EF4-FFF2-40B4-BE49-F238E27FC236}">
                <a16:creationId xmlns:a16="http://schemas.microsoft.com/office/drawing/2014/main" id="{EC184178-00DD-B347-8DE0-90EE92FDE319}"/>
              </a:ext>
            </a:extLst>
          </p:cNvPr>
          <p:cNvSpPr/>
          <p:nvPr/>
        </p:nvSpPr>
        <p:spPr>
          <a:xfrm>
            <a:off x="10439400" y="2662386"/>
            <a:ext cx="471949" cy="47194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bg1">
                  <a:lumMod val="50000"/>
                </a:schemeClr>
              </a:solidFill>
            </a:endParaRPr>
          </a:p>
        </p:txBody>
      </p:sp>
      <p:sp>
        <p:nvSpPr>
          <p:cNvPr id="19" name="Obdélník 18">
            <a:extLst>
              <a:ext uri="{FF2B5EF4-FFF2-40B4-BE49-F238E27FC236}">
                <a16:creationId xmlns:a16="http://schemas.microsoft.com/office/drawing/2014/main" id="{56DB160C-0772-634D-B0C3-D8A51E56BF23}"/>
              </a:ext>
            </a:extLst>
          </p:cNvPr>
          <p:cNvSpPr/>
          <p:nvPr/>
        </p:nvSpPr>
        <p:spPr>
          <a:xfrm>
            <a:off x="9738851" y="2662386"/>
            <a:ext cx="471949" cy="4719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19">
            <a:extLst>
              <a:ext uri="{FF2B5EF4-FFF2-40B4-BE49-F238E27FC236}">
                <a16:creationId xmlns:a16="http://schemas.microsoft.com/office/drawing/2014/main" id="{61A58F31-3A67-0D43-9D36-3851CB858589}"/>
              </a:ext>
            </a:extLst>
          </p:cNvPr>
          <p:cNvSpPr/>
          <p:nvPr/>
        </p:nvSpPr>
        <p:spPr>
          <a:xfrm>
            <a:off x="11139949" y="2662386"/>
            <a:ext cx="471949" cy="47194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F64D968D-1618-CE43-971B-E8A2258EB8D7}"/>
              </a:ext>
            </a:extLst>
          </p:cNvPr>
          <p:cNvSpPr/>
          <p:nvPr/>
        </p:nvSpPr>
        <p:spPr>
          <a:xfrm>
            <a:off x="9038302" y="2662386"/>
            <a:ext cx="471949" cy="4719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a:extLst>
              <a:ext uri="{FF2B5EF4-FFF2-40B4-BE49-F238E27FC236}">
                <a16:creationId xmlns:a16="http://schemas.microsoft.com/office/drawing/2014/main" id="{77E7450F-32A4-4A45-B9B0-8D8B09F8E0BB}"/>
              </a:ext>
            </a:extLst>
          </p:cNvPr>
          <p:cNvSpPr/>
          <p:nvPr/>
        </p:nvSpPr>
        <p:spPr>
          <a:xfrm>
            <a:off x="8379829" y="2662385"/>
            <a:ext cx="471949" cy="4719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Levá složená závorka 3">
            <a:extLst>
              <a:ext uri="{FF2B5EF4-FFF2-40B4-BE49-F238E27FC236}">
                <a16:creationId xmlns:a16="http://schemas.microsoft.com/office/drawing/2014/main" id="{75FE44CD-4B7B-AB4A-A815-D361D35763E3}"/>
              </a:ext>
            </a:extLst>
          </p:cNvPr>
          <p:cNvSpPr/>
          <p:nvPr/>
        </p:nvSpPr>
        <p:spPr>
          <a:xfrm>
            <a:off x="447702" y="5380078"/>
            <a:ext cx="185980" cy="855406"/>
          </a:xfrm>
          <a:prstGeom prst="leftBrac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cs-CZ"/>
          </a:p>
        </p:txBody>
      </p:sp>
      <p:sp>
        <p:nvSpPr>
          <p:cNvPr id="5" name="Pravá složená závorka 4">
            <a:extLst>
              <a:ext uri="{FF2B5EF4-FFF2-40B4-BE49-F238E27FC236}">
                <a16:creationId xmlns:a16="http://schemas.microsoft.com/office/drawing/2014/main" id="{9FCA02A0-DF22-454F-858E-9650B4BA1B17}"/>
              </a:ext>
            </a:extLst>
          </p:cNvPr>
          <p:cNvSpPr/>
          <p:nvPr/>
        </p:nvSpPr>
        <p:spPr>
          <a:xfrm>
            <a:off x="3409626" y="5380078"/>
            <a:ext cx="185981" cy="855406"/>
          </a:xfrm>
          <a:prstGeom prst="rightBrace">
            <a:avLst/>
          </a:prstGeom>
          <a:ln>
            <a:solidFill>
              <a:schemeClr val="bg1">
                <a:lumMod val="50000"/>
              </a:schemeClr>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cs-CZ"/>
          </a:p>
        </p:txBody>
      </p:sp>
    </p:spTree>
    <p:extLst>
      <p:ext uri="{BB962C8B-B14F-4D97-AF65-F5344CB8AC3E}">
        <p14:creationId xmlns:p14="http://schemas.microsoft.com/office/powerpoint/2010/main" val="3045694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81956D-0657-174A-B593-A909715B4C7D}"/>
              </a:ext>
            </a:extLst>
          </p:cNvPr>
          <p:cNvSpPr>
            <a:spLocks noGrp="1"/>
          </p:cNvSpPr>
          <p:nvPr>
            <p:ph type="title"/>
          </p:nvPr>
        </p:nvSpPr>
        <p:spPr>
          <a:xfrm>
            <a:off x="516835" y="365125"/>
            <a:ext cx="11158329" cy="1325563"/>
          </a:xfrm>
        </p:spPr>
        <p:txBody>
          <a:bodyPr/>
          <a:lstStyle/>
          <a:p>
            <a:r>
              <a:rPr lang="cs-CZ" b="1" dirty="0">
                <a:latin typeface="Arial" panose="020B0604020202020204" pitchFamily="34" charset="0"/>
                <a:cs typeface="Arial" panose="020B0604020202020204" pitchFamily="34" charset="0"/>
              </a:rPr>
              <a:t>Koncept </a:t>
            </a:r>
            <a:r>
              <a:rPr lang="cs-CZ" b="1" i="1" dirty="0">
                <a:latin typeface="Arial" panose="020B0604020202020204" pitchFamily="34" charset="0"/>
                <a:cs typeface="Arial" panose="020B0604020202020204" pitchFamily="34" charset="0"/>
              </a:rPr>
              <a:t>„sociálního fungování“</a:t>
            </a:r>
          </a:p>
        </p:txBody>
      </p:sp>
      <p:sp>
        <p:nvSpPr>
          <p:cNvPr id="3" name="Zástupný symbol pro obsah 2">
            <a:extLst>
              <a:ext uri="{FF2B5EF4-FFF2-40B4-BE49-F238E27FC236}">
                <a16:creationId xmlns:a16="http://schemas.microsoft.com/office/drawing/2014/main" id="{82F54BDA-7532-864C-B973-3AC48F0D3564}"/>
              </a:ext>
            </a:extLst>
          </p:cNvPr>
          <p:cNvSpPr>
            <a:spLocks noGrp="1"/>
          </p:cNvSpPr>
          <p:nvPr>
            <p:ph idx="1"/>
          </p:nvPr>
        </p:nvSpPr>
        <p:spPr>
          <a:xfrm>
            <a:off x="516835" y="1825625"/>
            <a:ext cx="11158329" cy="4654688"/>
          </a:xfrm>
        </p:spPr>
        <p:txBody>
          <a:bodyPr>
            <a:normAutofit fontScale="70000" lnSpcReduction="20000"/>
          </a:bodyPr>
          <a:lstStyle/>
          <a:p>
            <a:pPr marL="0" indent="0">
              <a:lnSpc>
                <a:spcPct val="120000"/>
              </a:lnSpc>
              <a:spcBef>
                <a:spcPts val="600"/>
              </a:spcBef>
              <a:buNone/>
            </a:pPr>
            <a:r>
              <a:rPr lang="cs-CZ" dirty="0">
                <a:latin typeface="Arial" panose="020B0604020202020204" pitchFamily="34" charset="0"/>
                <a:cs typeface="Arial" panose="020B0604020202020204" pitchFamily="34" charset="0"/>
              </a:rPr>
              <a:t>Termín sociální fungování je v sociální práci výrazem pro </a:t>
            </a:r>
            <a:r>
              <a:rPr lang="cs-CZ" b="1" dirty="0">
                <a:latin typeface="Arial" panose="020B0604020202020204" pitchFamily="34" charset="0"/>
                <a:cs typeface="Arial" panose="020B0604020202020204" pitchFamily="34" charset="0"/>
              </a:rPr>
              <a:t>vzájemné působení lidí a jejich sociálního prostředí. </a:t>
            </a:r>
          </a:p>
          <a:p>
            <a:pPr marL="0" indent="0">
              <a:lnSpc>
                <a:spcPct val="120000"/>
              </a:lnSpc>
              <a:spcBef>
                <a:spcPts val="600"/>
              </a:spcBef>
              <a:buNone/>
            </a:pPr>
            <a:endParaRPr lang="cs-CZ" i="1" dirty="0">
              <a:latin typeface="Arial" panose="020B0604020202020204" pitchFamily="34" charset="0"/>
              <a:cs typeface="Arial" panose="020B0604020202020204" pitchFamily="34" charset="0"/>
            </a:endParaRPr>
          </a:p>
          <a:p>
            <a:pPr marL="0" indent="0">
              <a:lnSpc>
                <a:spcPct val="120000"/>
              </a:lnSpc>
              <a:spcBef>
                <a:spcPts val="600"/>
              </a:spcBef>
              <a:buNone/>
            </a:pPr>
            <a:r>
              <a:rPr lang="cs-CZ" i="1" dirty="0">
                <a:latin typeface="Arial" panose="020B0604020202020204" pitchFamily="34" charset="0"/>
                <a:cs typeface="Arial" panose="020B0604020202020204" pitchFamily="34" charset="0"/>
              </a:rPr>
              <a:t>„Zvládání se týká lidského úsilí řešit situace, které mohou být vnímány jako sociální úkoly, životní situace nebo problémy života. Lidé prožívají tyto životní úkoly jako tlaky ze svého sociálního prostředí. Odsud vycházejí dvě významnější myšlenky: na jedné straně lidské zvládání a na straně druhé požadavky prostředí. Aby se tyto myšlenky mohly stát součástí jednoho celistvého konceptu, musí být vzájemně propojeny dimenzí, kterou postihuje myšlenka sociální interakce.“</a:t>
            </a:r>
          </a:p>
          <a:p>
            <a:pPr marL="0" indent="0" algn="r">
              <a:lnSpc>
                <a:spcPct val="120000"/>
              </a:lnSpc>
              <a:spcBef>
                <a:spcPts val="600"/>
              </a:spcBef>
              <a:buNone/>
            </a:pPr>
            <a:r>
              <a:rPr lang="cs-CZ" dirty="0">
                <a:latin typeface="Arial" panose="020B0604020202020204" pitchFamily="34" charset="0"/>
                <a:cs typeface="Arial" panose="020B0604020202020204" pitchFamily="34" charset="0"/>
              </a:rPr>
              <a:t>(</a:t>
            </a:r>
            <a:r>
              <a:rPr lang="cs-CZ" dirty="0" err="1">
                <a:latin typeface="Arial" panose="020B0604020202020204" pitchFamily="34" charset="0"/>
                <a:cs typeface="Arial" panose="020B0604020202020204" pitchFamily="34" charset="0"/>
              </a:rPr>
              <a:t>Bartlettová</a:t>
            </a:r>
            <a:r>
              <a:rPr lang="cs-CZ" dirty="0">
                <a:latin typeface="Arial" panose="020B0604020202020204" pitchFamily="34" charset="0"/>
                <a:cs typeface="Arial" panose="020B0604020202020204" pitchFamily="34" charset="0"/>
              </a:rPr>
              <a:t> 1970)</a:t>
            </a:r>
          </a:p>
          <a:p>
            <a:pPr marL="0" indent="0">
              <a:lnSpc>
                <a:spcPct val="120000"/>
              </a:lnSpc>
              <a:spcBef>
                <a:spcPts val="600"/>
              </a:spcBef>
              <a:buNone/>
            </a:pPr>
            <a:r>
              <a:rPr lang="cs-CZ" dirty="0">
                <a:latin typeface="Arial" panose="020B0604020202020204" pitchFamily="34" charset="0"/>
                <a:cs typeface="Arial" panose="020B0604020202020204" pitchFamily="34" charset="0"/>
              </a:rPr>
              <a:t>Z uvedeného vyplývá, že cílem, který si sociální práce osvojuje, je: </a:t>
            </a:r>
          </a:p>
          <a:p>
            <a:pPr marL="0" indent="0">
              <a:lnSpc>
                <a:spcPct val="120000"/>
              </a:lnSpc>
              <a:spcBef>
                <a:spcPts val="600"/>
              </a:spcBef>
              <a:buNone/>
            </a:pPr>
            <a:r>
              <a:rPr lang="cs-CZ" i="1" dirty="0">
                <a:latin typeface="Arial" panose="020B0604020202020204" pitchFamily="34" charset="0"/>
                <a:cs typeface="Arial" panose="020B0604020202020204" pitchFamily="34" charset="0"/>
              </a:rPr>
              <a:t>„(…) pomáhat jednotlivcům a sociálním systémům zlepšovat jejich sociální fungování a měnit sociální podmínky tak, aby chránily tyto jednotlivce a systémy před potížemi ve fungování.“ </a:t>
            </a:r>
          </a:p>
          <a:p>
            <a:pPr marL="0" indent="0" algn="r">
              <a:lnSpc>
                <a:spcPct val="120000"/>
              </a:lnSpc>
              <a:spcBef>
                <a:spcPts val="600"/>
              </a:spcBef>
              <a:buNone/>
            </a:pPr>
            <a:r>
              <a:rPr lang="cs-CZ" dirty="0">
                <a:latin typeface="Arial" panose="020B0604020202020204" pitchFamily="34" charset="0"/>
                <a:cs typeface="Arial" panose="020B0604020202020204" pitchFamily="34" charset="0"/>
              </a:rPr>
              <a:t>(</a:t>
            </a:r>
            <a:r>
              <a:rPr lang="cs-CZ" dirty="0" err="1">
                <a:latin typeface="Arial" panose="020B0604020202020204" pitchFamily="34" charset="0"/>
                <a:cs typeface="Arial" panose="020B0604020202020204" pitchFamily="34" charset="0"/>
              </a:rPr>
              <a:t>Sheafor</a:t>
            </a:r>
            <a:r>
              <a:rPr lang="cs-CZ" dirty="0">
                <a:latin typeface="Arial" panose="020B0604020202020204" pitchFamily="34" charset="0"/>
                <a:cs typeface="Arial" panose="020B0604020202020204" pitchFamily="34" charset="0"/>
              </a:rPr>
              <a:t>, Hořejší a Hořejší, 2000)</a:t>
            </a:r>
          </a:p>
          <a:p>
            <a:pPr>
              <a:lnSpc>
                <a:spcPct val="120000"/>
              </a:lnSpc>
              <a:spcBef>
                <a:spcPts val="600"/>
              </a:spcBef>
            </a:pPr>
            <a:endParaRPr lang="cs-CZ" dirty="0"/>
          </a:p>
        </p:txBody>
      </p:sp>
      <p:cxnSp>
        <p:nvCxnSpPr>
          <p:cNvPr id="4" name="Přímá spojnice 3">
            <a:extLst>
              <a:ext uri="{FF2B5EF4-FFF2-40B4-BE49-F238E27FC236}">
                <a16:creationId xmlns:a16="http://schemas.microsoft.com/office/drawing/2014/main" id="{478FB2E1-E2E7-BE4A-9854-F449B0099C04}"/>
              </a:ext>
            </a:extLst>
          </p:cNvPr>
          <p:cNvCxnSpPr>
            <a:cxnSpLocks/>
          </p:cNvCxnSpPr>
          <p:nvPr/>
        </p:nvCxnSpPr>
        <p:spPr>
          <a:xfrm>
            <a:off x="516835" y="1538909"/>
            <a:ext cx="11158329"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71526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A859EE-CDE8-574E-B00D-A65EBAB5D1AB}"/>
              </a:ext>
            </a:extLst>
          </p:cNvPr>
          <p:cNvSpPr>
            <a:spLocks noGrp="1"/>
          </p:cNvSpPr>
          <p:nvPr>
            <p:ph type="title"/>
          </p:nvPr>
        </p:nvSpPr>
        <p:spPr>
          <a:xfrm>
            <a:off x="424070" y="259107"/>
            <a:ext cx="11317356" cy="1325563"/>
          </a:xfrm>
        </p:spPr>
        <p:txBody>
          <a:bodyPr>
            <a:normAutofit/>
          </a:bodyPr>
          <a:lstStyle/>
          <a:p>
            <a:r>
              <a:rPr lang="cs-CZ" sz="4000" b="1" dirty="0">
                <a:latin typeface="Arial" panose="020B0604020202020204" pitchFamily="34" charset="0"/>
                <a:cs typeface="Arial" panose="020B0604020202020204" pitchFamily="34" charset="0"/>
              </a:rPr>
              <a:t>Definice sociální práce prizmatem konceptu </a:t>
            </a:r>
            <a:r>
              <a:rPr lang="cs-CZ" sz="4000" b="1" i="1" dirty="0">
                <a:latin typeface="Arial" panose="020B0604020202020204" pitchFamily="34" charset="0"/>
                <a:cs typeface="Arial" panose="020B0604020202020204" pitchFamily="34" charset="0"/>
              </a:rPr>
              <a:t>„sociálního fungování“</a:t>
            </a:r>
          </a:p>
        </p:txBody>
      </p:sp>
      <p:sp>
        <p:nvSpPr>
          <p:cNvPr id="3" name="Zástupný symbol pro obsah 2">
            <a:extLst>
              <a:ext uri="{FF2B5EF4-FFF2-40B4-BE49-F238E27FC236}">
                <a16:creationId xmlns:a16="http://schemas.microsoft.com/office/drawing/2014/main" id="{AF92AC05-194C-2049-A1A6-599343D713C0}"/>
              </a:ext>
            </a:extLst>
          </p:cNvPr>
          <p:cNvSpPr>
            <a:spLocks noGrp="1"/>
          </p:cNvSpPr>
          <p:nvPr>
            <p:ph idx="1"/>
          </p:nvPr>
        </p:nvSpPr>
        <p:spPr>
          <a:xfrm>
            <a:off x="424070" y="1825624"/>
            <a:ext cx="11317356" cy="4747453"/>
          </a:xfrm>
        </p:spPr>
        <p:txBody>
          <a:bodyPr>
            <a:normAutofit fontScale="62500" lnSpcReduction="20000"/>
          </a:bodyPr>
          <a:lstStyle/>
          <a:p>
            <a:pPr marL="0" indent="0">
              <a:lnSpc>
                <a:spcPct val="120000"/>
              </a:lnSpc>
              <a:spcBef>
                <a:spcPts val="600"/>
              </a:spcBef>
              <a:buNone/>
            </a:pPr>
            <a:r>
              <a:rPr lang="cs-CZ" i="1" dirty="0">
                <a:latin typeface="Arial" panose="020B0604020202020204" pitchFamily="34" charset="0"/>
                <a:cs typeface="Arial" panose="020B0604020202020204" pitchFamily="34" charset="0"/>
              </a:rPr>
              <a:t>„Sociální práce je profesionální aktivita zaměřená na pomáhání jednotlivcům, skupinám či komunitám zlepšit nebo obnovit jejich schopnost sociálního fungování a na tvorbu společenských podmínek příznivých pro tento cíl.“</a:t>
            </a:r>
          </a:p>
          <a:p>
            <a:pPr marL="0" indent="0" algn="r">
              <a:lnSpc>
                <a:spcPct val="120000"/>
              </a:lnSpc>
              <a:spcBef>
                <a:spcPts val="600"/>
              </a:spcBef>
              <a:buNone/>
            </a:pPr>
            <a:r>
              <a:rPr lang="cs-CZ" dirty="0">
                <a:latin typeface="Arial" panose="020B0604020202020204" pitchFamily="34" charset="0"/>
                <a:cs typeface="Arial" panose="020B0604020202020204" pitchFamily="34" charset="0"/>
              </a:rPr>
              <a:t>(NASW 1973)</a:t>
            </a:r>
          </a:p>
          <a:p>
            <a:pPr marL="0" indent="0">
              <a:lnSpc>
                <a:spcPct val="120000"/>
              </a:lnSpc>
              <a:spcBef>
                <a:spcPts val="600"/>
              </a:spcBef>
              <a:buNone/>
            </a:pPr>
            <a:endParaRPr lang="cs-CZ" i="1" dirty="0">
              <a:latin typeface="Arial" panose="020B0604020202020204" pitchFamily="34" charset="0"/>
              <a:cs typeface="Arial" panose="020B0604020202020204" pitchFamily="34" charset="0"/>
            </a:endParaRPr>
          </a:p>
          <a:p>
            <a:pPr marL="0" indent="0">
              <a:lnSpc>
                <a:spcPct val="120000"/>
              </a:lnSpc>
              <a:spcBef>
                <a:spcPts val="600"/>
              </a:spcBef>
              <a:buNone/>
            </a:pPr>
            <a:r>
              <a:rPr lang="cs-CZ" i="1" dirty="0">
                <a:latin typeface="Arial" panose="020B0604020202020204" pitchFamily="34" charset="0"/>
                <a:cs typeface="Arial" panose="020B0604020202020204" pitchFamily="34" charset="0"/>
              </a:rPr>
              <a:t>„Funkcí sociálního pracovníka je pomáhat lidem, kteří se pokoušejí řešit a zvládnout problémy ve fungování, v interakcích s jejich sociálním prostředím. Prostřednictvím své pomoci se sociální pracovník snaží zlepšit způsob, kterým lidé sociálně fungují, nebo vztahy mezi lidmi a jejich sociálním prostředím.“</a:t>
            </a:r>
          </a:p>
          <a:p>
            <a:pPr marL="0" indent="0" algn="r">
              <a:lnSpc>
                <a:spcPct val="120000"/>
              </a:lnSpc>
              <a:spcBef>
                <a:spcPts val="600"/>
              </a:spcBef>
              <a:buNone/>
            </a:pPr>
            <a:r>
              <a:rPr lang="cs-CZ" dirty="0">
                <a:latin typeface="Arial" panose="020B0604020202020204" pitchFamily="34" charset="0"/>
                <a:cs typeface="Arial" panose="020B0604020202020204" pitchFamily="34" charset="0"/>
              </a:rPr>
              <a:t>(NOW 1987)</a:t>
            </a:r>
          </a:p>
          <a:p>
            <a:pPr marL="0" indent="0">
              <a:lnSpc>
                <a:spcPct val="120000"/>
              </a:lnSpc>
              <a:spcBef>
                <a:spcPts val="600"/>
              </a:spcBef>
              <a:buNone/>
            </a:pPr>
            <a:endParaRPr lang="cs-CZ" i="1" dirty="0">
              <a:latin typeface="Arial" panose="020B0604020202020204" pitchFamily="34" charset="0"/>
              <a:cs typeface="Arial" panose="020B0604020202020204" pitchFamily="34" charset="0"/>
            </a:endParaRPr>
          </a:p>
          <a:p>
            <a:pPr marL="0" indent="0">
              <a:lnSpc>
                <a:spcPct val="120000"/>
              </a:lnSpc>
              <a:spcBef>
                <a:spcPts val="600"/>
              </a:spcBef>
              <a:buNone/>
            </a:pPr>
            <a:r>
              <a:rPr lang="cs-CZ" i="1" dirty="0">
                <a:latin typeface="Arial" panose="020B0604020202020204" pitchFamily="34" charset="0"/>
                <a:cs typeface="Arial" panose="020B0604020202020204" pitchFamily="34" charset="0"/>
              </a:rPr>
              <a:t>„Cílem sociální práce je podpora sociálního fungování klienta v situaci, kde je taková potřeba buď skupinově, nebo individuálně vnímána a vyjádřena. Sociální práce se profesionálně zabývá lidskými vztahy v souvislosti s výkonem sociálních rolí.“</a:t>
            </a:r>
          </a:p>
          <a:p>
            <a:pPr marL="0" indent="0" algn="r">
              <a:lnSpc>
                <a:spcPct val="120000"/>
              </a:lnSpc>
              <a:spcBef>
                <a:spcPts val="600"/>
              </a:spcBef>
              <a:buNone/>
            </a:pPr>
            <a:r>
              <a:rPr lang="cs-CZ" dirty="0">
                <a:latin typeface="Arial" panose="020B0604020202020204" pitchFamily="34" charset="0"/>
                <a:cs typeface="Arial" panose="020B0604020202020204" pitchFamily="34" charset="0"/>
              </a:rPr>
              <a:t>(Navrátil 2000)</a:t>
            </a:r>
          </a:p>
          <a:p>
            <a:pPr marL="0" indent="0">
              <a:buNone/>
            </a:pPr>
            <a:endParaRPr lang="cs-CZ" dirty="0"/>
          </a:p>
        </p:txBody>
      </p:sp>
      <p:cxnSp>
        <p:nvCxnSpPr>
          <p:cNvPr id="4" name="Přímá spojnice 3">
            <a:extLst>
              <a:ext uri="{FF2B5EF4-FFF2-40B4-BE49-F238E27FC236}">
                <a16:creationId xmlns:a16="http://schemas.microsoft.com/office/drawing/2014/main" id="{78B22B5F-BBEF-4C4B-A5E2-0E45500E5F06}"/>
              </a:ext>
            </a:extLst>
          </p:cNvPr>
          <p:cNvCxnSpPr>
            <a:cxnSpLocks/>
          </p:cNvCxnSpPr>
          <p:nvPr/>
        </p:nvCxnSpPr>
        <p:spPr>
          <a:xfrm>
            <a:off x="424070" y="1586327"/>
            <a:ext cx="11317356"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58019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FBC37DE7-E88F-0445-8C23-866B2F61E6D2}"/>
              </a:ext>
            </a:extLst>
          </p:cNvPr>
          <p:cNvSpPr>
            <a:spLocks noGrp="1"/>
          </p:cNvSpPr>
          <p:nvPr>
            <p:ph idx="1"/>
          </p:nvPr>
        </p:nvSpPr>
        <p:spPr>
          <a:xfrm>
            <a:off x="838200" y="914400"/>
            <a:ext cx="10515600" cy="5262563"/>
          </a:xfrm>
        </p:spPr>
        <p:txBody>
          <a:bodyPr>
            <a:normAutofit lnSpcReduction="10000"/>
          </a:bodyPr>
          <a:lstStyle/>
          <a:p>
            <a:pPr marL="0" indent="0" algn="just">
              <a:lnSpc>
                <a:spcPct val="110000"/>
              </a:lnSpc>
              <a:spcBef>
                <a:spcPts val="400"/>
              </a:spcBef>
              <a:buNone/>
            </a:pPr>
            <a:r>
              <a:rPr lang="cs-CZ" sz="2400" i="1" dirty="0">
                <a:latin typeface="Arial" panose="020B0604020202020204" pitchFamily="34" charset="0"/>
                <a:cs typeface="Arial" panose="020B0604020202020204" pitchFamily="34" charset="0"/>
              </a:rPr>
              <a:t>„Naplnění rolí člověka ve společnosti, ve vztahu k lidem v bezprostředním sociálním okolí i ve vztahu k sobě samému. Toto fungování zahrnuje uspokojování potřeb jak základních, tak těch na kterých závisí jeho uplatnění ve společnosti. Lidské potřeby zahrnují </a:t>
            </a:r>
            <a:r>
              <a:rPr lang="cs-CZ" sz="2400" b="1" i="1" dirty="0">
                <a:latin typeface="Arial" panose="020B0604020202020204" pitchFamily="34" charset="0"/>
                <a:cs typeface="Arial" panose="020B0604020202020204" pitchFamily="34" charset="0"/>
              </a:rPr>
              <a:t>tělesné aspekty </a:t>
            </a:r>
            <a:r>
              <a:rPr lang="cs-CZ" sz="2400" i="1" dirty="0">
                <a:latin typeface="Arial" panose="020B0604020202020204" pitchFamily="34" charset="0"/>
                <a:cs typeface="Arial" panose="020B0604020202020204" pitchFamily="34" charset="0"/>
              </a:rPr>
              <a:t>(jídlo, přístřeší, bezpečí, zdravotní péče a ochrana, osobní naplnění (vzdělání, odpočinek, hodnoty, estetika, náboženství, dosažení úspěchu), </a:t>
            </a:r>
            <a:r>
              <a:rPr lang="cs-CZ" sz="2400" b="1" i="1" dirty="0">
                <a:latin typeface="Arial" panose="020B0604020202020204" pitchFamily="34" charset="0"/>
                <a:cs typeface="Arial" panose="020B0604020202020204" pitchFamily="34" charset="0"/>
              </a:rPr>
              <a:t>emocionální potřeby </a:t>
            </a:r>
            <a:r>
              <a:rPr lang="cs-CZ" sz="2400" i="1" dirty="0">
                <a:latin typeface="Arial" panose="020B0604020202020204" pitchFamily="34" charset="0"/>
                <a:cs typeface="Arial" panose="020B0604020202020204" pitchFamily="34" charset="0"/>
              </a:rPr>
              <a:t>(pocit sounáležitosti, vzájemná péče, společenství) a </a:t>
            </a:r>
            <a:r>
              <a:rPr lang="cs-CZ" sz="2400" b="1" i="1" dirty="0">
                <a:latin typeface="Arial" panose="020B0604020202020204" pitchFamily="34" charset="0"/>
                <a:cs typeface="Arial" panose="020B0604020202020204" pitchFamily="34" charset="0"/>
              </a:rPr>
              <a:t>adekvátní sebepojetí </a:t>
            </a:r>
            <a:r>
              <a:rPr lang="cs-CZ" sz="2400" i="1" dirty="0">
                <a:latin typeface="Arial" panose="020B0604020202020204" pitchFamily="34" charset="0"/>
                <a:cs typeface="Arial" panose="020B0604020202020204" pitchFamily="34" charset="0"/>
              </a:rPr>
              <a:t>(sebedůvěra, sebeúcta a osobní identita). Sociální pracovníci považují za jednu ze svých nejvýznamnějších rolí pomáhat jednotlivcům, skupinám či komunitám </a:t>
            </a:r>
            <a:r>
              <a:rPr lang="cs-CZ" sz="2400" i="1" u="sng" dirty="0">
                <a:latin typeface="Arial" panose="020B0604020202020204" pitchFamily="34" charset="0"/>
                <a:cs typeface="Arial" panose="020B0604020202020204" pitchFamily="34" charset="0"/>
              </a:rPr>
              <a:t>zlepšit nebo obnovit jejich schopnost sociálního fungování</a:t>
            </a:r>
            <a:r>
              <a:rPr lang="cs-CZ" sz="2400" i="1" dirty="0">
                <a:latin typeface="Arial" panose="020B0604020202020204" pitchFamily="34" charset="0"/>
                <a:cs typeface="Arial" panose="020B0604020202020204" pitchFamily="34" charset="0"/>
              </a:rPr>
              <a:t>.“</a:t>
            </a:r>
          </a:p>
          <a:p>
            <a:pPr marL="0" indent="0" algn="r">
              <a:lnSpc>
                <a:spcPct val="110000"/>
              </a:lnSpc>
              <a:spcBef>
                <a:spcPts val="400"/>
              </a:spcBef>
              <a:buNone/>
            </a:pPr>
            <a:endParaRPr lang="cs-CZ" sz="2400" dirty="0">
              <a:latin typeface="Arial" panose="020B0604020202020204" pitchFamily="34" charset="0"/>
              <a:cs typeface="Arial" panose="020B0604020202020204" pitchFamily="34" charset="0"/>
            </a:endParaRPr>
          </a:p>
          <a:p>
            <a:pPr marL="0" indent="0" algn="r">
              <a:lnSpc>
                <a:spcPct val="110000"/>
              </a:lnSpc>
              <a:spcBef>
                <a:spcPts val="400"/>
              </a:spcBef>
              <a:buNone/>
            </a:pPr>
            <a:r>
              <a:rPr lang="cs-CZ" sz="2400" dirty="0">
                <a:latin typeface="Arial" panose="020B0604020202020204" pitchFamily="34" charset="0"/>
                <a:cs typeface="Arial" panose="020B0604020202020204" pitchFamily="34" charset="0"/>
              </a:rPr>
              <a:t>(NASW 1995)</a:t>
            </a:r>
          </a:p>
        </p:txBody>
      </p:sp>
    </p:spTree>
    <p:extLst>
      <p:ext uri="{BB962C8B-B14F-4D97-AF65-F5344CB8AC3E}">
        <p14:creationId xmlns:p14="http://schemas.microsoft.com/office/powerpoint/2010/main" val="2929340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a:extLst>
              <a:ext uri="{FF2B5EF4-FFF2-40B4-BE49-F238E27FC236}">
                <a16:creationId xmlns:a16="http://schemas.microsoft.com/office/drawing/2014/main" id="{BA4B2DE3-B2CB-0248-92BB-D82FB307447D}"/>
              </a:ext>
            </a:extLst>
          </p:cNvPr>
          <p:cNvPicPr>
            <a:picLocks noGrp="1" noChangeAspect="1"/>
          </p:cNvPicPr>
          <p:nvPr>
            <p:ph idx="1"/>
          </p:nvPr>
        </p:nvPicPr>
        <p:blipFill>
          <a:blip r:embed="rId3"/>
          <a:stretch>
            <a:fillRect/>
          </a:stretch>
        </p:blipFill>
        <p:spPr>
          <a:xfrm>
            <a:off x="2514600" y="372453"/>
            <a:ext cx="6678736" cy="6155164"/>
          </a:xfrm>
        </p:spPr>
      </p:pic>
    </p:spTree>
    <p:extLst>
      <p:ext uri="{BB962C8B-B14F-4D97-AF65-F5344CB8AC3E}">
        <p14:creationId xmlns:p14="http://schemas.microsoft.com/office/powerpoint/2010/main" val="1623156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35101E-30C3-B448-8376-DFDB550B527A}"/>
              </a:ext>
            </a:extLst>
          </p:cNvPr>
          <p:cNvSpPr>
            <a:spLocks noGrp="1"/>
          </p:cNvSpPr>
          <p:nvPr>
            <p:ph type="title"/>
          </p:nvPr>
        </p:nvSpPr>
        <p:spPr/>
        <p:txBody>
          <a:bodyPr/>
          <a:lstStyle/>
          <a:p>
            <a:r>
              <a:rPr lang="cs-CZ" b="1" dirty="0">
                <a:latin typeface="Arial" panose="020B0604020202020204" pitchFamily="34" charset="0"/>
                <a:cs typeface="Arial" panose="020B0604020202020204" pitchFamily="34" charset="0"/>
              </a:rPr>
              <a:t>Paradigmata sociální práce</a:t>
            </a:r>
          </a:p>
        </p:txBody>
      </p:sp>
      <p:sp>
        <p:nvSpPr>
          <p:cNvPr id="3" name="Zástupný symbol pro obsah 2">
            <a:extLst>
              <a:ext uri="{FF2B5EF4-FFF2-40B4-BE49-F238E27FC236}">
                <a16:creationId xmlns:a16="http://schemas.microsoft.com/office/drawing/2014/main" id="{437E32EE-0307-D740-B4F1-8A0A250FBC6F}"/>
              </a:ext>
            </a:extLst>
          </p:cNvPr>
          <p:cNvSpPr>
            <a:spLocks noGrp="1"/>
          </p:cNvSpPr>
          <p:nvPr>
            <p:ph idx="1"/>
          </p:nvPr>
        </p:nvSpPr>
        <p:spPr/>
        <p:txBody>
          <a:bodyPr>
            <a:normAutofit fontScale="85000" lnSpcReduction="20000"/>
          </a:bodyPr>
          <a:lstStyle/>
          <a:p>
            <a:pPr marL="0" indent="0">
              <a:lnSpc>
                <a:spcPct val="110000"/>
              </a:lnSpc>
              <a:spcBef>
                <a:spcPts val="600"/>
              </a:spcBef>
              <a:buNone/>
            </a:pPr>
            <a:r>
              <a:rPr lang="cs-CZ" dirty="0">
                <a:latin typeface="Arial" panose="020B0604020202020204" pitchFamily="34" charset="0"/>
                <a:cs typeface="Arial" panose="020B0604020202020204" pitchFamily="34" charset="0"/>
              </a:rPr>
              <a:t>Přístupy, které se vyvíjejí od 20. stol. (tzv. „malá paradigmata“). V odborné literatuře se v kontextu sociální práce užívá také pojmů </a:t>
            </a:r>
            <a:r>
              <a:rPr lang="cs-CZ" i="1" dirty="0">
                <a:latin typeface="Arial" panose="020B0604020202020204" pitchFamily="34" charset="0"/>
                <a:cs typeface="Arial" panose="020B0604020202020204" pitchFamily="34" charset="0"/>
              </a:rPr>
              <a:t>model</a:t>
            </a:r>
            <a:r>
              <a:rPr lang="cs-CZ" dirty="0">
                <a:latin typeface="Arial" panose="020B0604020202020204" pitchFamily="34" charset="0"/>
                <a:cs typeface="Arial" panose="020B0604020202020204" pitchFamily="34" charset="0"/>
              </a:rPr>
              <a:t>, </a:t>
            </a:r>
            <a:r>
              <a:rPr lang="cs-CZ" i="1" dirty="0">
                <a:latin typeface="Arial" panose="020B0604020202020204" pitchFamily="34" charset="0"/>
                <a:cs typeface="Arial" panose="020B0604020202020204" pitchFamily="34" charset="0"/>
              </a:rPr>
              <a:t>pojetí</a:t>
            </a:r>
            <a:r>
              <a:rPr lang="cs-CZ" dirty="0">
                <a:latin typeface="Arial" panose="020B0604020202020204" pitchFamily="34" charset="0"/>
                <a:cs typeface="Arial" panose="020B0604020202020204" pitchFamily="34" charset="0"/>
              </a:rPr>
              <a:t> či </a:t>
            </a:r>
            <a:r>
              <a:rPr lang="cs-CZ" i="1" dirty="0">
                <a:latin typeface="Arial" panose="020B0604020202020204" pitchFamily="34" charset="0"/>
                <a:cs typeface="Arial" panose="020B0604020202020204" pitchFamily="34" charset="0"/>
              </a:rPr>
              <a:t>koncept</a:t>
            </a:r>
            <a:r>
              <a:rPr lang="cs-CZ" dirty="0">
                <a:latin typeface="Arial" panose="020B0604020202020204" pitchFamily="34" charset="0"/>
                <a:cs typeface="Arial" panose="020B0604020202020204" pitchFamily="34" charset="0"/>
              </a:rPr>
              <a:t>.</a:t>
            </a:r>
          </a:p>
          <a:p>
            <a:pPr marL="0" indent="0">
              <a:lnSpc>
                <a:spcPct val="110000"/>
              </a:lnSpc>
              <a:spcBef>
                <a:spcPts val="600"/>
              </a:spcBef>
              <a:buNone/>
            </a:pPr>
            <a:endParaRPr lang="cs-CZ" dirty="0">
              <a:latin typeface="Arial" panose="020B0604020202020204" pitchFamily="34" charset="0"/>
              <a:cs typeface="Arial" panose="020B0604020202020204" pitchFamily="34" charset="0"/>
            </a:endParaRPr>
          </a:p>
          <a:p>
            <a:pPr marL="0" indent="0">
              <a:lnSpc>
                <a:spcPct val="110000"/>
              </a:lnSpc>
              <a:spcBef>
                <a:spcPts val="600"/>
              </a:spcBef>
              <a:buNone/>
            </a:pPr>
            <a:r>
              <a:rPr lang="cs-CZ" dirty="0">
                <a:latin typeface="Arial" panose="020B0604020202020204" pitchFamily="34" charset="0"/>
                <a:cs typeface="Arial" panose="020B0604020202020204" pitchFamily="34" charset="0"/>
              </a:rPr>
              <a:t>Různost jednotlivých paradigmat spočívá v odlišnosti jejich filozofických přístupů i praktických konsekvencí.</a:t>
            </a:r>
          </a:p>
          <a:p>
            <a:pPr marL="0" indent="0">
              <a:lnSpc>
                <a:spcPct val="110000"/>
              </a:lnSpc>
              <a:spcBef>
                <a:spcPts val="600"/>
              </a:spcBef>
              <a:buNone/>
            </a:pPr>
            <a:endParaRPr lang="cs-CZ" dirty="0">
              <a:latin typeface="Arial" panose="020B0604020202020204" pitchFamily="34" charset="0"/>
              <a:cs typeface="Arial" panose="020B0604020202020204" pitchFamily="34" charset="0"/>
            </a:endParaRPr>
          </a:p>
          <a:p>
            <a:pPr marL="0" indent="0">
              <a:lnSpc>
                <a:spcPct val="110000"/>
              </a:lnSpc>
              <a:spcBef>
                <a:spcPts val="600"/>
              </a:spcBef>
              <a:buNone/>
            </a:pPr>
            <a:r>
              <a:rPr lang="cs-CZ" b="1" u="sng" dirty="0">
                <a:latin typeface="Arial" panose="020B0604020202020204" pitchFamily="34" charset="0"/>
                <a:cs typeface="Arial" panose="020B0604020202020204" pitchFamily="34" charset="0"/>
              </a:rPr>
              <a:t>Paradigmata sociální práce dle Navrátila (2000)</a:t>
            </a:r>
          </a:p>
          <a:p>
            <a:pPr marL="514350" indent="-514350">
              <a:lnSpc>
                <a:spcPct val="110000"/>
              </a:lnSpc>
              <a:spcBef>
                <a:spcPts val="600"/>
              </a:spcBef>
              <a:buAutoNum type="arabicPeriod"/>
            </a:pPr>
            <a:r>
              <a:rPr lang="cs-CZ" dirty="0">
                <a:latin typeface="Arial" panose="020B0604020202020204" pitchFamily="34" charset="0"/>
                <a:cs typeface="Arial" panose="020B0604020202020204" pitchFamily="34" charset="0"/>
              </a:rPr>
              <a:t>Terapeutické paradigma</a:t>
            </a:r>
          </a:p>
          <a:p>
            <a:pPr marL="514350" indent="-514350">
              <a:lnSpc>
                <a:spcPct val="110000"/>
              </a:lnSpc>
              <a:spcBef>
                <a:spcPts val="600"/>
              </a:spcBef>
              <a:buAutoNum type="arabicPeriod"/>
            </a:pPr>
            <a:r>
              <a:rPr lang="cs-CZ" dirty="0">
                <a:latin typeface="Arial" panose="020B0604020202020204" pitchFamily="34" charset="0"/>
                <a:cs typeface="Arial" panose="020B0604020202020204" pitchFamily="34" charset="0"/>
              </a:rPr>
              <a:t>Reformní paradigma</a:t>
            </a:r>
          </a:p>
          <a:p>
            <a:pPr marL="514350" indent="-514350">
              <a:lnSpc>
                <a:spcPct val="110000"/>
              </a:lnSpc>
              <a:spcBef>
                <a:spcPts val="600"/>
              </a:spcBef>
              <a:buAutoNum type="arabicPeriod"/>
            </a:pPr>
            <a:r>
              <a:rPr lang="cs-CZ" dirty="0">
                <a:latin typeface="Arial" panose="020B0604020202020204" pitchFamily="34" charset="0"/>
                <a:cs typeface="Arial" panose="020B0604020202020204" pitchFamily="34" charset="0"/>
              </a:rPr>
              <a:t>Poradenské paradigma</a:t>
            </a:r>
          </a:p>
          <a:p>
            <a:pPr marL="0" indent="0">
              <a:lnSpc>
                <a:spcPct val="110000"/>
              </a:lnSpc>
              <a:spcBef>
                <a:spcPts val="600"/>
              </a:spcBef>
              <a:buNone/>
            </a:pPr>
            <a:endParaRPr lang="cs-CZ" dirty="0">
              <a:latin typeface="Arial" panose="020B0604020202020204" pitchFamily="34" charset="0"/>
              <a:cs typeface="Arial" panose="020B0604020202020204" pitchFamily="34" charset="0"/>
            </a:endParaRPr>
          </a:p>
        </p:txBody>
      </p:sp>
      <p:cxnSp>
        <p:nvCxnSpPr>
          <p:cNvPr id="4" name="Přímá spojnice 3">
            <a:extLst>
              <a:ext uri="{FF2B5EF4-FFF2-40B4-BE49-F238E27FC236}">
                <a16:creationId xmlns:a16="http://schemas.microsoft.com/office/drawing/2014/main" id="{8DC47B34-E491-3843-94B1-C7B56BD2D59F}"/>
              </a:ext>
            </a:extLst>
          </p:cNvPr>
          <p:cNvCxnSpPr>
            <a:cxnSpLocks/>
          </p:cNvCxnSpPr>
          <p:nvPr/>
        </p:nvCxnSpPr>
        <p:spPr>
          <a:xfrm>
            <a:off x="838200" y="1485900"/>
            <a:ext cx="105156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36176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35101E-30C3-B448-8376-DFDB550B527A}"/>
              </a:ext>
            </a:extLst>
          </p:cNvPr>
          <p:cNvSpPr>
            <a:spLocks noGrp="1"/>
          </p:cNvSpPr>
          <p:nvPr>
            <p:ph type="title"/>
          </p:nvPr>
        </p:nvSpPr>
        <p:spPr/>
        <p:txBody>
          <a:bodyPr/>
          <a:lstStyle/>
          <a:p>
            <a:r>
              <a:rPr lang="cs-CZ" b="1" dirty="0">
                <a:latin typeface="Arial" panose="020B0604020202020204" pitchFamily="34" charset="0"/>
                <a:cs typeface="Arial" panose="020B0604020202020204" pitchFamily="34" charset="0"/>
              </a:rPr>
              <a:t>Terapeutické paradigma</a:t>
            </a:r>
          </a:p>
        </p:txBody>
      </p:sp>
      <p:sp>
        <p:nvSpPr>
          <p:cNvPr id="3" name="Zástupný symbol pro obsah 2">
            <a:extLst>
              <a:ext uri="{FF2B5EF4-FFF2-40B4-BE49-F238E27FC236}">
                <a16:creationId xmlns:a16="http://schemas.microsoft.com/office/drawing/2014/main" id="{437E32EE-0307-D740-B4F1-8A0A250FBC6F}"/>
              </a:ext>
            </a:extLst>
          </p:cNvPr>
          <p:cNvSpPr>
            <a:spLocks noGrp="1"/>
          </p:cNvSpPr>
          <p:nvPr>
            <p:ph idx="1"/>
          </p:nvPr>
        </p:nvSpPr>
        <p:spPr/>
        <p:txBody>
          <a:bodyPr>
            <a:normAutofit fontScale="77500" lnSpcReduction="20000"/>
          </a:bodyPr>
          <a:lstStyle/>
          <a:p>
            <a:pPr>
              <a:lnSpc>
                <a:spcPct val="110000"/>
              </a:lnSpc>
              <a:spcBef>
                <a:spcPts val="600"/>
              </a:spcBef>
              <a:buFontTx/>
              <a:buChar char="-"/>
            </a:pPr>
            <a:r>
              <a:rPr lang="cs-CZ" dirty="0">
                <a:latin typeface="Arial" panose="020B0604020202020204" pitchFamily="34" charset="0"/>
                <a:cs typeface="Arial" panose="020B0604020202020204" pitchFamily="34" charset="0"/>
              </a:rPr>
              <a:t>Hlavní faktory: </a:t>
            </a:r>
            <a:r>
              <a:rPr lang="cs-CZ" b="1" dirty="0">
                <a:latin typeface="Arial" panose="020B0604020202020204" pitchFamily="34" charset="0"/>
                <a:cs typeface="Arial" panose="020B0604020202020204" pitchFamily="34" charset="0"/>
              </a:rPr>
              <a:t>duševní zdraví </a:t>
            </a:r>
            <a:r>
              <a:rPr lang="cs-CZ" dirty="0">
                <a:latin typeface="Arial" panose="020B0604020202020204" pitchFamily="34" charset="0"/>
                <a:cs typeface="Arial" panose="020B0604020202020204" pitchFamily="34" charset="0"/>
              </a:rPr>
              <a:t>a </a:t>
            </a:r>
            <a:r>
              <a:rPr lang="cs-CZ" b="1" dirty="0">
                <a:latin typeface="Arial" panose="020B0604020202020204" pitchFamily="34" charset="0"/>
                <a:cs typeface="Arial" panose="020B0604020202020204" pitchFamily="34" charset="0"/>
              </a:rPr>
              <a:t>pohoda člověka</a:t>
            </a:r>
          </a:p>
          <a:p>
            <a:pPr>
              <a:lnSpc>
                <a:spcPct val="110000"/>
              </a:lnSpc>
              <a:spcBef>
                <a:spcPts val="600"/>
              </a:spcBef>
              <a:buFontTx/>
              <a:buChar char="-"/>
            </a:pPr>
            <a:r>
              <a:rPr lang="cs-CZ" dirty="0">
                <a:latin typeface="Arial" panose="020B0604020202020204" pitchFamily="34" charset="0"/>
                <a:cs typeface="Arial" panose="020B0604020202020204" pitchFamily="34" charset="0"/>
              </a:rPr>
              <a:t>Sociální práce = terapeutická intervence jejímž cílem je pomoci jednotlivcům / skupinám / komunitám zabezpečit </a:t>
            </a:r>
            <a:r>
              <a:rPr lang="cs-CZ" b="1" dirty="0">
                <a:latin typeface="Arial" panose="020B0604020202020204" pitchFamily="34" charset="0"/>
                <a:cs typeface="Arial" panose="020B0604020202020204" pitchFamily="34" charset="0"/>
              </a:rPr>
              <a:t>psychosociální pohodu</a:t>
            </a:r>
            <a:r>
              <a:rPr lang="cs-CZ" dirty="0">
                <a:latin typeface="Arial" panose="020B0604020202020204" pitchFamily="34" charset="0"/>
                <a:cs typeface="Arial" panose="020B0604020202020204" pitchFamily="34" charset="0"/>
              </a:rPr>
              <a:t>. </a:t>
            </a:r>
          </a:p>
          <a:p>
            <a:pPr>
              <a:lnSpc>
                <a:spcPct val="110000"/>
              </a:lnSpc>
              <a:spcBef>
                <a:spcPts val="600"/>
              </a:spcBef>
              <a:buFontTx/>
              <a:buChar char="-"/>
            </a:pPr>
            <a:r>
              <a:rPr lang="cs-CZ" dirty="0">
                <a:latin typeface="Arial" panose="020B0604020202020204" pitchFamily="34" charset="0"/>
                <a:cs typeface="Arial" panose="020B0604020202020204" pitchFamily="34" charset="0"/>
              </a:rPr>
              <a:t>Důraz je kladen na </a:t>
            </a:r>
            <a:r>
              <a:rPr lang="cs-CZ" b="1" dirty="0">
                <a:latin typeface="Arial" panose="020B0604020202020204" pitchFamily="34" charset="0"/>
                <a:cs typeface="Arial" panose="020B0604020202020204" pitchFamily="34" charset="0"/>
              </a:rPr>
              <a:t>komunikaci</a:t>
            </a:r>
            <a:r>
              <a:rPr lang="cs-CZ" dirty="0">
                <a:latin typeface="Arial" panose="020B0604020202020204" pitchFamily="34" charset="0"/>
                <a:cs typeface="Arial" panose="020B0604020202020204" pitchFamily="34" charset="0"/>
              </a:rPr>
              <a:t> a </a:t>
            </a:r>
            <a:r>
              <a:rPr lang="cs-CZ" b="1" dirty="0">
                <a:latin typeface="Arial" panose="020B0604020202020204" pitchFamily="34" charset="0"/>
                <a:cs typeface="Arial" panose="020B0604020202020204" pitchFamily="34" charset="0"/>
              </a:rPr>
              <a:t>budování vztahu </a:t>
            </a:r>
            <a:r>
              <a:rPr lang="cs-CZ" dirty="0">
                <a:latin typeface="Arial" panose="020B0604020202020204" pitchFamily="34" charset="0"/>
                <a:cs typeface="Arial" panose="020B0604020202020204" pitchFamily="34" charset="0"/>
              </a:rPr>
              <a:t>s klientem</a:t>
            </a:r>
          </a:p>
          <a:p>
            <a:pPr>
              <a:lnSpc>
                <a:spcPct val="110000"/>
              </a:lnSpc>
              <a:spcBef>
                <a:spcPts val="600"/>
              </a:spcBef>
              <a:buFontTx/>
              <a:buChar char="-"/>
            </a:pPr>
            <a:r>
              <a:rPr lang="cs-CZ" dirty="0">
                <a:latin typeface="Arial" panose="020B0604020202020204" pitchFamily="34" charset="0"/>
                <a:cs typeface="Arial" panose="020B0604020202020204" pitchFamily="34" charset="0"/>
              </a:rPr>
              <a:t>Proces interakce s druhými je tvůrčím procesem obohacujícím všechny zúčastněné, komunikace pomáhá získat více kontroly nad </a:t>
            </a:r>
            <a:r>
              <a:rPr lang="cs-CZ" b="1" dirty="0">
                <a:latin typeface="Arial" panose="020B0604020202020204" pitchFamily="34" charset="0"/>
                <a:cs typeface="Arial" panose="020B0604020202020204" pitchFamily="34" charset="0"/>
              </a:rPr>
              <a:t>vlastními pocity </a:t>
            </a:r>
            <a:r>
              <a:rPr lang="cs-CZ" dirty="0">
                <a:latin typeface="Arial" panose="020B0604020202020204" pitchFamily="34" charset="0"/>
                <a:cs typeface="Arial" panose="020B0604020202020204" pitchFamily="34" charset="0"/>
              </a:rPr>
              <a:t>i </a:t>
            </a:r>
            <a:r>
              <a:rPr lang="cs-CZ" b="1" dirty="0">
                <a:latin typeface="Arial" panose="020B0604020202020204" pitchFamily="34" charset="0"/>
                <a:cs typeface="Arial" panose="020B0604020202020204" pitchFamily="34" charset="0"/>
              </a:rPr>
              <a:t>způsobem života</a:t>
            </a:r>
            <a:r>
              <a:rPr lang="cs-CZ" dirty="0">
                <a:latin typeface="Arial" panose="020B0604020202020204" pitchFamily="34" charset="0"/>
                <a:cs typeface="Arial" panose="020B0604020202020204" pitchFamily="34" charset="0"/>
              </a:rPr>
              <a:t>.</a:t>
            </a:r>
          </a:p>
          <a:p>
            <a:pPr>
              <a:lnSpc>
                <a:spcPct val="110000"/>
              </a:lnSpc>
              <a:spcBef>
                <a:spcPts val="600"/>
              </a:spcBef>
              <a:buFontTx/>
              <a:buChar char="-"/>
            </a:pPr>
            <a:r>
              <a:rPr lang="cs-CZ" dirty="0">
                <a:latin typeface="Arial" panose="020B0604020202020204" pitchFamily="34" charset="0"/>
                <a:cs typeface="Arial" panose="020B0604020202020204" pitchFamily="34" charset="0"/>
              </a:rPr>
              <a:t>Profesní způsobilost sociálního pracovníka je opřena o znalosti v oboru psychologie a o terapeutický výcvik.</a:t>
            </a:r>
          </a:p>
          <a:p>
            <a:pPr marL="223838" indent="0">
              <a:lnSpc>
                <a:spcPct val="110000"/>
              </a:lnSpc>
              <a:spcBef>
                <a:spcPts val="600"/>
              </a:spcBef>
              <a:buNone/>
            </a:pPr>
            <a:endParaRPr lang="cs-CZ" dirty="0">
              <a:latin typeface="Arial" panose="020B0604020202020204" pitchFamily="34" charset="0"/>
              <a:cs typeface="Arial" panose="020B0604020202020204" pitchFamily="34" charset="0"/>
            </a:endParaRPr>
          </a:p>
          <a:p>
            <a:pPr marL="223838" indent="0">
              <a:lnSpc>
                <a:spcPct val="110000"/>
              </a:lnSpc>
              <a:spcBef>
                <a:spcPts val="600"/>
              </a:spcBef>
              <a:buNone/>
            </a:pPr>
            <a:r>
              <a:rPr lang="cs-CZ" dirty="0">
                <a:latin typeface="Arial" panose="020B0604020202020204" pitchFamily="34" charset="0"/>
                <a:cs typeface="Arial" panose="020B0604020202020204" pitchFamily="34" charset="0"/>
              </a:rPr>
              <a:t>Příklad: Humanistická koncepce dle Carla </a:t>
            </a:r>
            <a:r>
              <a:rPr lang="cs-CZ" dirty="0" err="1">
                <a:latin typeface="Arial" panose="020B0604020202020204" pitchFamily="34" charset="0"/>
                <a:cs typeface="Arial" panose="020B0604020202020204" pitchFamily="34" charset="0"/>
              </a:rPr>
              <a:t>Rogerse</a:t>
            </a:r>
            <a:r>
              <a:rPr lang="cs-CZ" dirty="0">
                <a:latin typeface="Arial" panose="020B0604020202020204" pitchFamily="34" charset="0"/>
                <a:cs typeface="Arial" panose="020B0604020202020204" pitchFamily="34" charset="0"/>
              </a:rPr>
              <a:t> (PCA – </a:t>
            </a:r>
            <a:r>
              <a:rPr lang="cs-CZ" i="1" dirty="0">
                <a:latin typeface="Arial" panose="020B0604020202020204" pitchFamily="34" charset="0"/>
                <a:cs typeface="Arial" panose="020B0604020202020204" pitchFamily="34" charset="0"/>
              </a:rPr>
              <a:t>person </a:t>
            </a:r>
            <a:r>
              <a:rPr lang="cs-CZ" i="1" dirty="0" err="1">
                <a:latin typeface="Arial" panose="020B0604020202020204" pitchFamily="34" charset="0"/>
                <a:cs typeface="Arial" panose="020B0604020202020204" pitchFamily="34" charset="0"/>
              </a:rPr>
              <a:t>centered</a:t>
            </a:r>
            <a:r>
              <a:rPr lang="cs-CZ" i="1" dirty="0">
                <a:latin typeface="Arial" panose="020B0604020202020204" pitchFamily="34" charset="0"/>
                <a:cs typeface="Arial" panose="020B0604020202020204" pitchFamily="34" charset="0"/>
              </a:rPr>
              <a:t> </a:t>
            </a:r>
            <a:r>
              <a:rPr lang="cs-CZ" i="1" dirty="0" err="1">
                <a:latin typeface="Arial" panose="020B0604020202020204" pitchFamily="34" charset="0"/>
                <a:cs typeface="Arial" panose="020B0604020202020204" pitchFamily="34" charset="0"/>
              </a:rPr>
              <a:t>approach</a:t>
            </a:r>
            <a:r>
              <a:rPr lang="cs-CZ" dirty="0">
                <a:latin typeface="Arial" panose="020B0604020202020204" pitchFamily="34" charset="0"/>
                <a:cs typeface="Arial" panose="020B0604020202020204" pitchFamily="34" charset="0"/>
              </a:rPr>
              <a:t>), Transakční analýza dle </a:t>
            </a:r>
            <a:r>
              <a:rPr lang="cs-CZ" dirty="0" err="1">
                <a:latin typeface="Arial" panose="020B0604020202020204" pitchFamily="34" charset="0"/>
                <a:cs typeface="Arial" panose="020B0604020202020204" pitchFamily="34" charset="0"/>
              </a:rPr>
              <a:t>Erica</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Berneho</a:t>
            </a:r>
            <a:r>
              <a:rPr lang="cs-CZ" dirty="0">
                <a:latin typeface="Arial" panose="020B0604020202020204" pitchFamily="34" charset="0"/>
                <a:cs typeface="Arial" panose="020B0604020202020204" pitchFamily="34" charset="0"/>
              </a:rPr>
              <a:t> (1961, 1964)</a:t>
            </a:r>
          </a:p>
        </p:txBody>
      </p:sp>
      <p:cxnSp>
        <p:nvCxnSpPr>
          <p:cNvPr id="4" name="Přímá spojnice 3">
            <a:extLst>
              <a:ext uri="{FF2B5EF4-FFF2-40B4-BE49-F238E27FC236}">
                <a16:creationId xmlns:a16="http://schemas.microsoft.com/office/drawing/2014/main" id="{8DC47B34-E491-3843-94B1-C7B56BD2D59F}"/>
              </a:ext>
            </a:extLst>
          </p:cNvPr>
          <p:cNvCxnSpPr>
            <a:cxnSpLocks/>
          </p:cNvCxnSpPr>
          <p:nvPr/>
        </p:nvCxnSpPr>
        <p:spPr>
          <a:xfrm>
            <a:off x="838200" y="1485900"/>
            <a:ext cx="105156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53183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35101E-30C3-B448-8376-DFDB550B527A}"/>
              </a:ext>
            </a:extLst>
          </p:cNvPr>
          <p:cNvSpPr>
            <a:spLocks noGrp="1"/>
          </p:cNvSpPr>
          <p:nvPr>
            <p:ph type="title"/>
          </p:nvPr>
        </p:nvSpPr>
        <p:spPr/>
        <p:txBody>
          <a:bodyPr/>
          <a:lstStyle/>
          <a:p>
            <a:r>
              <a:rPr lang="cs-CZ" b="1" dirty="0">
                <a:latin typeface="Arial" panose="020B0604020202020204" pitchFamily="34" charset="0"/>
                <a:cs typeface="Arial" panose="020B0604020202020204" pitchFamily="34" charset="0"/>
              </a:rPr>
              <a:t>Reformní paradigma</a:t>
            </a:r>
          </a:p>
        </p:txBody>
      </p:sp>
      <p:sp>
        <p:nvSpPr>
          <p:cNvPr id="3" name="Zástupný symbol pro obsah 2">
            <a:extLst>
              <a:ext uri="{FF2B5EF4-FFF2-40B4-BE49-F238E27FC236}">
                <a16:creationId xmlns:a16="http://schemas.microsoft.com/office/drawing/2014/main" id="{437E32EE-0307-D740-B4F1-8A0A250FBC6F}"/>
              </a:ext>
            </a:extLst>
          </p:cNvPr>
          <p:cNvSpPr>
            <a:spLocks noGrp="1"/>
          </p:cNvSpPr>
          <p:nvPr>
            <p:ph idx="1"/>
          </p:nvPr>
        </p:nvSpPr>
        <p:spPr/>
        <p:txBody>
          <a:bodyPr>
            <a:normAutofit fontScale="85000" lnSpcReduction="20000"/>
          </a:bodyPr>
          <a:lstStyle/>
          <a:p>
            <a:pPr>
              <a:lnSpc>
                <a:spcPct val="120000"/>
              </a:lnSpc>
              <a:spcBef>
                <a:spcPts val="600"/>
              </a:spcBef>
              <a:buFontTx/>
              <a:buChar char="-"/>
            </a:pPr>
            <a:r>
              <a:rPr lang="cs-CZ" dirty="0">
                <a:latin typeface="Arial" panose="020B0604020202020204" pitchFamily="34" charset="0"/>
                <a:cs typeface="Arial" panose="020B0604020202020204" pitchFamily="34" charset="0"/>
              </a:rPr>
              <a:t>Hlavní faktory: </a:t>
            </a:r>
            <a:r>
              <a:rPr lang="cs-CZ" b="1" dirty="0">
                <a:latin typeface="Arial" panose="020B0604020202020204" pitchFamily="34" charset="0"/>
                <a:cs typeface="Arial" panose="020B0604020202020204" pitchFamily="34" charset="0"/>
              </a:rPr>
              <a:t>úsilí o změnu společenského prostředí</a:t>
            </a:r>
            <a:r>
              <a:rPr lang="cs-CZ" dirty="0">
                <a:latin typeface="Arial" panose="020B0604020202020204" pitchFamily="34" charset="0"/>
                <a:cs typeface="Arial" panose="020B0604020202020204" pitchFamily="34" charset="0"/>
              </a:rPr>
              <a:t> (vize společenské rovnosti v různých dimenzích společenského života)</a:t>
            </a:r>
            <a:endParaRPr lang="cs-CZ" b="1" dirty="0">
              <a:latin typeface="Arial" panose="020B0604020202020204" pitchFamily="34" charset="0"/>
              <a:cs typeface="Arial" panose="020B0604020202020204" pitchFamily="34" charset="0"/>
            </a:endParaRPr>
          </a:p>
          <a:p>
            <a:pPr>
              <a:lnSpc>
                <a:spcPct val="120000"/>
              </a:lnSpc>
              <a:spcBef>
                <a:spcPts val="600"/>
              </a:spcBef>
              <a:buFontTx/>
              <a:buChar char="-"/>
            </a:pPr>
            <a:r>
              <a:rPr lang="cs-CZ" dirty="0">
                <a:latin typeface="Arial" panose="020B0604020202020204" pitchFamily="34" charset="0"/>
                <a:cs typeface="Arial" panose="020B0604020202020204" pitchFamily="34" charset="0"/>
              </a:rPr>
              <a:t>Sociální práce = </a:t>
            </a:r>
            <a:r>
              <a:rPr lang="cs-CZ" b="1" dirty="0">
                <a:latin typeface="Arial" panose="020B0604020202020204" pitchFamily="34" charset="0"/>
                <a:cs typeface="Arial" panose="020B0604020202020204" pitchFamily="34" charset="0"/>
              </a:rPr>
              <a:t>zmocnění</a:t>
            </a:r>
            <a:r>
              <a:rPr lang="cs-CZ" dirty="0">
                <a:latin typeface="Arial" panose="020B0604020202020204" pitchFamily="34" charset="0"/>
                <a:cs typeface="Arial" panose="020B0604020202020204" pitchFamily="34" charset="0"/>
              </a:rPr>
              <a:t> (</a:t>
            </a:r>
            <a:r>
              <a:rPr lang="cs-CZ" i="1" dirty="0" err="1">
                <a:latin typeface="Arial" panose="020B0604020202020204" pitchFamily="34" charset="0"/>
                <a:cs typeface="Arial" panose="020B0604020202020204" pitchFamily="34" charset="0"/>
              </a:rPr>
              <a:t>empowerment</a:t>
            </a:r>
            <a:r>
              <a:rPr lang="cs-CZ" dirty="0">
                <a:latin typeface="Arial" panose="020B0604020202020204" pitchFamily="34" charset="0"/>
                <a:cs typeface="Arial" panose="020B0604020202020204" pitchFamily="34" charset="0"/>
              </a:rPr>
              <a:t>); podpora spolupráce a solidarity v určité společenské skupině pomůže utlačeným získat vliv nad vlastním životem. </a:t>
            </a:r>
          </a:p>
          <a:p>
            <a:pPr>
              <a:lnSpc>
                <a:spcPct val="120000"/>
              </a:lnSpc>
              <a:spcBef>
                <a:spcPts val="600"/>
              </a:spcBef>
              <a:buFontTx/>
              <a:buChar char="-"/>
            </a:pPr>
            <a:r>
              <a:rPr lang="cs-CZ" dirty="0">
                <a:latin typeface="Arial" panose="020B0604020202020204" pitchFamily="34" charset="0"/>
                <a:cs typeface="Arial" panose="020B0604020202020204" pitchFamily="34" charset="0"/>
              </a:rPr>
              <a:t>Zvýšení podílu klientů na tvorbě a změnách společenských institucí.</a:t>
            </a:r>
          </a:p>
          <a:p>
            <a:pPr>
              <a:lnSpc>
                <a:spcPct val="120000"/>
              </a:lnSpc>
              <a:spcBef>
                <a:spcPts val="600"/>
              </a:spcBef>
              <a:buFontTx/>
              <a:buChar char="-"/>
            </a:pPr>
            <a:r>
              <a:rPr lang="cs-CZ" dirty="0">
                <a:latin typeface="Arial" panose="020B0604020202020204" pitchFamily="34" charset="0"/>
                <a:cs typeface="Arial" panose="020B0604020202020204" pitchFamily="34" charset="0"/>
              </a:rPr>
              <a:t>Rozpor s terapeutickým i poradenským přístupem: osobního rozvoje nelze dosáhnout za nerovných společenských podmínek. </a:t>
            </a:r>
          </a:p>
          <a:p>
            <a:pPr>
              <a:lnSpc>
                <a:spcPct val="120000"/>
              </a:lnSpc>
              <a:spcBef>
                <a:spcPts val="600"/>
              </a:spcBef>
              <a:buFontTx/>
              <a:buChar char="-"/>
            </a:pPr>
            <a:r>
              <a:rPr lang="cs-CZ" dirty="0">
                <a:latin typeface="Arial" panose="020B0604020202020204" pitchFamily="34" charset="0"/>
                <a:cs typeface="Arial" panose="020B0604020202020204" pitchFamily="34" charset="0"/>
              </a:rPr>
              <a:t>Terapeutický i poradenský přístup podporují stávající společenský řád a tím i zájmy elit, které jej tvoří.</a:t>
            </a:r>
          </a:p>
        </p:txBody>
      </p:sp>
      <p:cxnSp>
        <p:nvCxnSpPr>
          <p:cNvPr id="4" name="Přímá spojnice 3">
            <a:extLst>
              <a:ext uri="{FF2B5EF4-FFF2-40B4-BE49-F238E27FC236}">
                <a16:creationId xmlns:a16="http://schemas.microsoft.com/office/drawing/2014/main" id="{8DC47B34-E491-3843-94B1-C7B56BD2D59F}"/>
              </a:ext>
            </a:extLst>
          </p:cNvPr>
          <p:cNvCxnSpPr>
            <a:cxnSpLocks/>
          </p:cNvCxnSpPr>
          <p:nvPr/>
        </p:nvCxnSpPr>
        <p:spPr>
          <a:xfrm>
            <a:off x="838200" y="1485900"/>
            <a:ext cx="105156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63721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35101E-30C3-B448-8376-DFDB550B527A}"/>
              </a:ext>
            </a:extLst>
          </p:cNvPr>
          <p:cNvSpPr>
            <a:spLocks noGrp="1"/>
          </p:cNvSpPr>
          <p:nvPr>
            <p:ph type="title"/>
          </p:nvPr>
        </p:nvSpPr>
        <p:spPr/>
        <p:txBody>
          <a:bodyPr/>
          <a:lstStyle/>
          <a:p>
            <a:r>
              <a:rPr lang="cs-CZ" b="1" dirty="0">
                <a:latin typeface="Arial" panose="020B0604020202020204" pitchFamily="34" charset="0"/>
                <a:cs typeface="Arial" panose="020B0604020202020204" pitchFamily="34" charset="0"/>
              </a:rPr>
              <a:t>Poradenské paradigma</a:t>
            </a:r>
          </a:p>
        </p:txBody>
      </p:sp>
      <p:sp>
        <p:nvSpPr>
          <p:cNvPr id="3" name="Zástupný symbol pro obsah 2">
            <a:extLst>
              <a:ext uri="{FF2B5EF4-FFF2-40B4-BE49-F238E27FC236}">
                <a16:creationId xmlns:a16="http://schemas.microsoft.com/office/drawing/2014/main" id="{437E32EE-0307-D740-B4F1-8A0A250FBC6F}"/>
              </a:ext>
            </a:extLst>
          </p:cNvPr>
          <p:cNvSpPr>
            <a:spLocks noGrp="1"/>
          </p:cNvSpPr>
          <p:nvPr>
            <p:ph idx="1"/>
          </p:nvPr>
        </p:nvSpPr>
        <p:spPr>
          <a:xfrm>
            <a:off x="838200" y="1825624"/>
            <a:ext cx="10515600" cy="4720949"/>
          </a:xfrm>
        </p:spPr>
        <p:txBody>
          <a:bodyPr>
            <a:normAutofit fontScale="70000" lnSpcReduction="20000"/>
          </a:bodyPr>
          <a:lstStyle/>
          <a:p>
            <a:pPr>
              <a:lnSpc>
                <a:spcPct val="120000"/>
              </a:lnSpc>
              <a:spcBef>
                <a:spcPts val="600"/>
              </a:spcBef>
              <a:buFontTx/>
              <a:buChar char="-"/>
            </a:pPr>
            <a:r>
              <a:rPr lang="cs-CZ" dirty="0">
                <a:latin typeface="Arial" panose="020B0604020202020204" pitchFamily="34" charset="0"/>
                <a:cs typeface="Arial" panose="020B0604020202020204" pitchFamily="34" charset="0"/>
              </a:rPr>
              <a:t>Hlavní faktory: </a:t>
            </a:r>
            <a:r>
              <a:rPr lang="cs-CZ" b="1" dirty="0">
                <a:latin typeface="Arial" panose="020B0604020202020204" pitchFamily="34" charset="0"/>
                <a:cs typeface="Arial" panose="020B0604020202020204" pitchFamily="34" charset="0"/>
              </a:rPr>
              <a:t>sociálně-právní pomoc;</a:t>
            </a:r>
            <a:r>
              <a:rPr lang="cs-CZ" dirty="0">
                <a:latin typeface="Arial" panose="020B0604020202020204" pitchFamily="34" charset="0"/>
                <a:cs typeface="Arial" panose="020B0604020202020204" pitchFamily="34" charset="0"/>
              </a:rPr>
              <a:t> sociální fungování závisí na </a:t>
            </a:r>
            <a:r>
              <a:rPr lang="cs-CZ" u="sng" dirty="0">
                <a:latin typeface="Arial" panose="020B0604020202020204" pitchFamily="34" charset="0"/>
                <a:cs typeface="Arial" panose="020B0604020202020204" pitchFamily="34" charset="0"/>
              </a:rPr>
              <a:t>schopnosti klienta zvládat problémy</a:t>
            </a:r>
            <a:r>
              <a:rPr lang="cs-CZ" dirty="0">
                <a:latin typeface="Arial" panose="020B0604020202020204" pitchFamily="34" charset="0"/>
                <a:cs typeface="Arial" panose="020B0604020202020204" pitchFamily="34" charset="0"/>
              </a:rPr>
              <a:t> a na přístupu k odpovídajícím informacím a službám.</a:t>
            </a:r>
            <a:endParaRPr lang="cs-CZ" b="1" dirty="0">
              <a:latin typeface="Arial" panose="020B0604020202020204" pitchFamily="34" charset="0"/>
              <a:cs typeface="Arial" panose="020B0604020202020204" pitchFamily="34" charset="0"/>
            </a:endParaRPr>
          </a:p>
          <a:p>
            <a:pPr>
              <a:lnSpc>
                <a:spcPct val="120000"/>
              </a:lnSpc>
              <a:spcBef>
                <a:spcPts val="600"/>
              </a:spcBef>
              <a:buFontTx/>
              <a:buChar char="-"/>
            </a:pPr>
            <a:r>
              <a:rPr lang="cs-CZ" dirty="0">
                <a:latin typeface="Arial" panose="020B0604020202020204" pitchFamily="34" charset="0"/>
                <a:cs typeface="Arial" panose="020B0604020202020204" pitchFamily="34" charset="0"/>
              </a:rPr>
              <a:t>Sociální práce = jeden z aspektů systému sociálních služeb. Zaměření na </a:t>
            </a:r>
            <a:r>
              <a:rPr lang="cs-CZ" b="1" dirty="0">
                <a:latin typeface="Arial" panose="020B0604020202020204" pitchFamily="34" charset="0"/>
                <a:cs typeface="Arial" panose="020B0604020202020204" pitchFamily="34" charset="0"/>
              </a:rPr>
              <a:t>individuální problémy </a:t>
            </a:r>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potřeby</a:t>
            </a:r>
            <a:r>
              <a:rPr lang="cs-CZ" dirty="0">
                <a:latin typeface="Arial" panose="020B0604020202020204" pitchFamily="34" charset="0"/>
                <a:cs typeface="Arial" panose="020B0604020202020204" pitchFamily="34" charset="0"/>
              </a:rPr>
              <a:t> klienta skrze </a:t>
            </a:r>
            <a:r>
              <a:rPr lang="cs-CZ" b="1" dirty="0">
                <a:latin typeface="Arial" panose="020B0604020202020204" pitchFamily="34" charset="0"/>
                <a:cs typeface="Arial" panose="020B0604020202020204" pitchFamily="34" charset="0"/>
              </a:rPr>
              <a:t>poskytování informací</a:t>
            </a:r>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kvalifikované poradenství</a:t>
            </a:r>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zpřístupnění zdrojů </a:t>
            </a:r>
            <a:r>
              <a:rPr lang="cs-CZ" dirty="0">
                <a:latin typeface="Arial" panose="020B0604020202020204" pitchFamily="34" charset="0"/>
                <a:cs typeface="Arial" panose="020B0604020202020204" pitchFamily="34" charset="0"/>
              </a:rPr>
              <a:t>a </a:t>
            </a:r>
            <a:r>
              <a:rPr lang="cs-CZ" b="1" dirty="0">
                <a:latin typeface="Arial" panose="020B0604020202020204" pitchFamily="34" charset="0"/>
                <a:cs typeface="Arial" panose="020B0604020202020204" pitchFamily="34" charset="0"/>
              </a:rPr>
              <a:t>mediace</a:t>
            </a:r>
            <a:r>
              <a:rPr lang="cs-CZ" dirty="0">
                <a:latin typeface="Arial" panose="020B0604020202020204" pitchFamily="34" charset="0"/>
                <a:cs typeface="Arial" panose="020B0604020202020204" pitchFamily="34" charset="0"/>
              </a:rPr>
              <a:t>. </a:t>
            </a:r>
          </a:p>
          <a:p>
            <a:pPr>
              <a:lnSpc>
                <a:spcPct val="120000"/>
              </a:lnSpc>
              <a:spcBef>
                <a:spcPts val="600"/>
              </a:spcBef>
              <a:buFontTx/>
              <a:buChar char="-"/>
            </a:pPr>
            <a:r>
              <a:rPr lang="cs-CZ" dirty="0">
                <a:latin typeface="Arial" panose="020B0604020202020204" pitchFamily="34" charset="0"/>
                <a:cs typeface="Arial" panose="020B0604020202020204" pitchFamily="34" charset="0"/>
              </a:rPr>
              <a:t>Součástí je snaha o změnu společnosti a jejích institucí aby lépe odpovídaly potřebám občanů (v praxi pouze malé, individuální změny které a priori nesměřují k velkým sociálním změnám)</a:t>
            </a:r>
          </a:p>
          <a:p>
            <a:pPr>
              <a:lnSpc>
                <a:spcPct val="120000"/>
              </a:lnSpc>
              <a:spcBef>
                <a:spcPts val="600"/>
              </a:spcBef>
              <a:buFontTx/>
              <a:buChar char="-"/>
            </a:pPr>
            <a:r>
              <a:rPr lang="cs-CZ" dirty="0">
                <a:latin typeface="Arial" panose="020B0604020202020204" pitchFamily="34" charset="0"/>
                <a:cs typeface="Arial" panose="020B0604020202020204" pitchFamily="34" charset="0"/>
              </a:rPr>
              <a:t>Důraz na </a:t>
            </a:r>
            <a:r>
              <a:rPr lang="cs-CZ" b="1" dirty="0">
                <a:latin typeface="Arial" panose="020B0604020202020204" pitchFamily="34" charset="0"/>
                <a:cs typeface="Arial" panose="020B0604020202020204" pitchFamily="34" charset="0"/>
              </a:rPr>
              <a:t>podporu</a:t>
            </a:r>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osobního</a:t>
            </a:r>
            <a:r>
              <a:rPr lang="cs-CZ" dirty="0">
                <a:latin typeface="Arial" panose="020B0604020202020204" pitchFamily="34" charset="0"/>
                <a:cs typeface="Arial" panose="020B0604020202020204" pitchFamily="34" charset="0"/>
              </a:rPr>
              <a:t> a </a:t>
            </a:r>
            <a:r>
              <a:rPr lang="cs-CZ" b="1" dirty="0">
                <a:latin typeface="Arial" panose="020B0604020202020204" pitchFamily="34" charset="0"/>
                <a:cs typeface="Arial" panose="020B0604020202020204" pitchFamily="34" charset="0"/>
              </a:rPr>
              <a:t>komunitního růstu</a:t>
            </a:r>
            <a:r>
              <a:rPr lang="cs-CZ" dirty="0">
                <a:latin typeface="Arial" panose="020B0604020202020204" pitchFamily="34" charset="0"/>
                <a:cs typeface="Arial" panose="020B0604020202020204" pitchFamily="34" charset="0"/>
              </a:rPr>
              <a:t>.</a:t>
            </a:r>
          </a:p>
          <a:p>
            <a:pPr>
              <a:lnSpc>
                <a:spcPct val="120000"/>
              </a:lnSpc>
              <a:spcBef>
                <a:spcPts val="600"/>
              </a:spcBef>
              <a:buFontTx/>
              <a:buChar char="-"/>
            </a:pPr>
            <a:r>
              <a:rPr lang="cs-CZ" dirty="0">
                <a:latin typeface="Arial" panose="020B0604020202020204" pitchFamily="34" charset="0"/>
                <a:cs typeface="Arial" panose="020B0604020202020204" pitchFamily="34" charset="0"/>
              </a:rPr>
              <a:t>Teoretické zázemí: kombinace psychologie, sociologie a práva</a:t>
            </a:r>
          </a:p>
          <a:p>
            <a:pPr marL="223838" indent="0">
              <a:lnSpc>
                <a:spcPct val="120000"/>
              </a:lnSpc>
              <a:spcBef>
                <a:spcPts val="600"/>
              </a:spcBef>
              <a:buNone/>
            </a:pPr>
            <a:endParaRPr lang="cs-CZ" dirty="0">
              <a:latin typeface="Arial" panose="020B0604020202020204" pitchFamily="34" charset="0"/>
              <a:cs typeface="Arial" panose="020B0604020202020204" pitchFamily="34" charset="0"/>
            </a:endParaRPr>
          </a:p>
          <a:p>
            <a:pPr marL="223838" indent="0">
              <a:lnSpc>
                <a:spcPct val="120000"/>
              </a:lnSpc>
              <a:spcBef>
                <a:spcPts val="600"/>
              </a:spcBef>
              <a:buNone/>
            </a:pPr>
            <a:r>
              <a:rPr lang="cs-CZ" dirty="0">
                <a:latin typeface="Arial" panose="020B0604020202020204" pitchFamily="34" charset="0"/>
                <a:cs typeface="Arial" panose="020B0604020202020204" pitchFamily="34" charset="0"/>
              </a:rPr>
              <a:t>Příklad: Úkolově orientovaný přístup práce s klientem (</a:t>
            </a:r>
            <a:r>
              <a:rPr lang="cs-CZ" i="1" dirty="0">
                <a:latin typeface="Arial" panose="020B0604020202020204" pitchFamily="34" charset="0"/>
                <a:cs typeface="Arial" panose="020B0604020202020204" pitchFamily="34" charset="0"/>
              </a:rPr>
              <a:t>partnerství a posilování</a:t>
            </a:r>
            <a:r>
              <a:rPr lang="cs-CZ" dirty="0">
                <a:latin typeface="Arial" panose="020B0604020202020204" pitchFamily="34" charset="0"/>
                <a:cs typeface="Arial" panose="020B0604020202020204" pitchFamily="34" charset="0"/>
              </a:rPr>
              <a:t>)</a:t>
            </a:r>
          </a:p>
          <a:p>
            <a:pPr marL="0" indent="0" algn="r">
              <a:lnSpc>
                <a:spcPct val="120000"/>
              </a:lnSpc>
              <a:spcBef>
                <a:spcPts val="600"/>
              </a:spcBef>
              <a:buNone/>
            </a:pPr>
            <a:r>
              <a:rPr lang="cs-CZ" dirty="0">
                <a:latin typeface="Arial" panose="020B0604020202020204" pitchFamily="34" charset="0"/>
                <a:cs typeface="Arial" panose="020B0604020202020204" pitchFamily="34" charset="0"/>
              </a:rPr>
              <a:t>(blíže in Bandana Ahmad 1990)</a:t>
            </a:r>
          </a:p>
          <a:p>
            <a:pPr>
              <a:lnSpc>
                <a:spcPct val="120000"/>
              </a:lnSpc>
              <a:spcBef>
                <a:spcPts val="600"/>
              </a:spcBef>
              <a:buFontTx/>
              <a:buChar char="-"/>
            </a:pPr>
            <a:endParaRPr lang="cs-CZ" dirty="0">
              <a:latin typeface="Arial" panose="020B0604020202020204" pitchFamily="34" charset="0"/>
              <a:cs typeface="Arial" panose="020B0604020202020204" pitchFamily="34" charset="0"/>
            </a:endParaRPr>
          </a:p>
        </p:txBody>
      </p:sp>
      <p:cxnSp>
        <p:nvCxnSpPr>
          <p:cNvPr id="4" name="Přímá spojnice 3">
            <a:extLst>
              <a:ext uri="{FF2B5EF4-FFF2-40B4-BE49-F238E27FC236}">
                <a16:creationId xmlns:a16="http://schemas.microsoft.com/office/drawing/2014/main" id="{8DC47B34-E491-3843-94B1-C7B56BD2D59F}"/>
              </a:ext>
            </a:extLst>
          </p:cNvPr>
          <p:cNvCxnSpPr>
            <a:cxnSpLocks/>
          </p:cNvCxnSpPr>
          <p:nvPr/>
        </p:nvCxnSpPr>
        <p:spPr>
          <a:xfrm>
            <a:off x="838200" y="1485900"/>
            <a:ext cx="105156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20676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7B499B-CFEA-314A-ABF4-4B8B57B90412}"/>
              </a:ext>
            </a:extLst>
          </p:cNvPr>
          <p:cNvSpPr>
            <a:spLocks noGrp="1"/>
          </p:cNvSpPr>
          <p:nvPr>
            <p:ph type="title"/>
          </p:nvPr>
        </p:nvSpPr>
        <p:spPr>
          <a:xfrm>
            <a:off x="609600" y="365125"/>
            <a:ext cx="10744200" cy="1325563"/>
          </a:xfrm>
        </p:spPr>
        <p:txBody>
          <a:bodyPr/>
          <a:lstStyle/>
          <a:p>
            <a:r>
              <a:rPr lang="cs-CZ" b="1" dirty="0">
                <a:latin typeface="Arial" panose="020B0604020202020204" pitchFamily="34" charset="0"/>
                <a:cs typeface="Arial" panose="020B0604020202020204" pitchFamily="34" charset="0"/>
              </a:rPr>
              <a:t>Dilemata v soudobé sociální práci</a:t>
            </a:r>
          </a:p>
        </p:txBody>
      </p:sp>
      <p:cxnSp>
        <p:nvCxnSpPr>
          <p:cNvPr id="4" name="Přímá spojnice 3">
            <a:extLst>
              <a:ext uri="{FF2B5EF4-FFF2-40B4-BE49-F238E27FC236}">
                <a16:creationId xmlns:a16="http://schemas.microsoft.com/office/drawing/2014/main" id="{57878421-FF9F-314A-8B7C-CB3F9967C34C}"/>
              </a:ext>
            </a:extLst>
          </p:cNvPr>
          <p:cNvCxnSpPr>
            <a:cxnSpLocks/>
          </p:cNvCxnSpPr>
          <p:nvPr/>
        </p:nvCxnSpPr>
        <p:spPr>
          <a:xfrm>
            <a:off x="609600" y="1485900"/>
            <a:ext cx="10744200" cy="0"/>
          </a:xfrm>
          <a:prstGeom prst="line">
            <a:avLst/>
          </a:prstGeom>
        </p:spPr>
        <p:style>
          <a:lnRef idx="3">
            <a:schemeClr val="dk1"/>
          </a:lnRef>
          <a:fillRef idx="0">
            <a:schemeClr val="dk1"/>
          </a:fillRef>
          <a:effectRef idx="2">
            <a:schemeClr val="dk1"/>
          </a:effectRef>
          <a:fontRef idx="minor">
            <a:schemeClr val="tx1"/>
          </a:fontRef>
        </p:style>
      </p:cxnSp>
      <p:sp>
        <p:nvSpPr>
          <p:cNvPr id="7" name="TextovéPole 6">
            <a:extLst>
              <a:ext uri="{FF2B5EF4-FFF2-40B4-BE49-F238E27FC236}">
                <a16:creationId xmlns:a16="http://schemas.microsoft.com/office/drawing/2014/main" id="{CBDD7E4D-68A2-B84F-9728-39ED02C2A1D6}"/>
              </a:ext>
            </a:extLst>
          </p:cNvPr>
          <p:cNvSpPr txBox="1"/>
          <p:nvPr/>
        </p:nvSpPr>
        <p:spPr>
          <a:xfrm>
            <a:off x="5630517" y="3598307"/>
            <a:ext cx="702366" cy="1107996"/>
          </a:xfrm>
          <a:prstGeom prst="rect">
            <a:avLst/>
          </a:prstGeom>
          <a:noFill/>
        </p:spPr>
        <p:txBody>
          <a:bodyPr wrap="square" rtlCol="0">
            <a:spAutoFit/>
          </a:bodyPr>
          <a:lstStyle/>
          <a:p>
            <a:r>
              <a:rPr lang="cs-CZ" sz="6600" b="1" dirty="0">
                <a:latin typeface="Arial" panose="020B0604020202020204" pitchFamily="34" charset="0"/>
                <a:cs typeface="Arial" panose="020B0604020202020204" pitchFamily="34" charset="0"/>
              </a:rPr>
              <a:t>X</a:t>
            </a:r>
          </a:p>
        </p:txBody>
      </p:sp>
      <p:sp>
        <p:nvSpPr>
          <p:cNvPr id="8" name="Obdélník 7">
            <a:extLst>
              <a:ext uri="{FF2B5EF4-FFF2-40B4-BE49-F238E27FC236}">
                <a16:creationId xmlns:a16="http://schemas.microsoft.com/office/drawing/2014/main" id="{D3B566B6-A9F8-B54A-8652-5A374492F736}"/>
              </a:ext>
            </a:extLst>
          </p:cNvPr>
          <p:cNvSpPr/>
          <p:nvPr/>
        </p:nvSpPr>
        <p:spPr>
          <a:xfrm>
            <a:off x="609600" y="1970072"/>
            <a:ext cx="4505739" cy="43644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2400" b="1" dirty="0">
              <a:solidFill>
                <a:schemeClr val="tx1"/>
              </a:solidFill>
              <a:latin typeface="Arial" panose="020B0604020202020204" pitchFamily="34" charset="0"/>
              <a:cs typeface="Arial" panose="020B0604020202020204" pitchFamily="34" charset="0"/>
            </a:endParaRPr>
          </a:p>
          <a:p>
            <a:pPr algn="ctr"/>
            <a:r>
              <a:rPr lang="cs-CZ" sz="2400" b="1" dirty="0">
                <a:solidFill>
                  <a:schemeClr val="tx1"/>
                </a:solidFill>
                <a:latin typeface="Arial" panose="020B0604020202020204" pitchFamily="34" charset="0"/>
                <a:cs typeface="Arial" panose="020B0604020202020204" pitchFamily="34" charset="0"/>
              </a:rPr>
              <a:t>Formalizace </a:t>
            </a:r>
          </a:p>
          <a:p>
            <a:pPr algn="ctr"/>
            <a:endParaRPr lang="cs-CZ" sz="2400" b="1" dirty="0">
              <a:solidFill>
                <a:schemeClr val="tx1"/>
              </a:solidFill>
              <a:latin typeface="Arial" panose="020B0604020202020204" pitchFamily="34" charset="0"/>
              <a:cs typeface="Arial" panose="020B0604020202020204" pitchFamily="34" charset="0"/>
            </a:endParaRPr>
          </a:p>
          <a:p>
            <a:pPr algn="ctr"/>
            <a:r>
              <a:rPr lang="cs-CZ" sz="2400" b="1" dirty="0">
                <a:solidFill>
                  <a:schemeClr val="tx1"/>
                </a:solidFill>
                <a:latin typeface="Arial" panose="020B0604020202020204" pitchFamily="34" charset="0"/>
                <a:cs typeface="Arial" panose="020B0604020202020204" pitchFamily="34" charset="0"/>
              </a:rPr>
              <a:t>Profesionalizace </a:t>
            </a:r>
          </a:p>
          <a:p>
            <a:pPr algn="ctr"/>
            <a:endParaRPr lang="cs-CZ" sz="2400" b="1" dirty="0">
              <a:solidFill>
                <a:schemeClr val="tx1"/>
              </a:solidFill>
              <a:latin typeface="Arial" panose="020B0604020202020204" pitchFamily="34" charset="0"/>
              <a:cs typeface="Arial" panose="020B0604020202020204" pitchFamily="34" charset="0"/>
            </a:endParaRPr>
          </a:p>
          <a:p>
            <a:pPr algn="ctr"/>
            <a:r>
              <a:rPr lang="cs-CZ" sz="2400" b="1" dirty="0">
                <a:solidFill>
                  <a:schemeClr val="tx1"/>
                </a:solidFill>
                <a:latin typeface="Arial" panose="020B0604020202020204" pitchFamily="34" charset="0"/>
                <a:cs typeface="Arial" panose="020B0604020202020204" pitchFamily="34" charset="0"/>
              </a:rPr>
              <a:t>Normativnost </a:t>
            </a:r>
          </a:p>
          <a:p>
            <a:pPr algn="ctr"/>
            <a:endParaRPr lang="cs-CZ" sz="2400" b="1" dirty="0">
              <a:solidFill>
                <a:schemeClr val="tx1"/>
              </a:solidFill>
              <a:latin typeface="Arial" panose="020B0604020202020204" pitchFamily="34" charset="0"/>
              <a:cs typeface="Arial" panose="020B0604020202020204" pitchFamily="34" charset="0"/>
            </a:endParaRPr>
          </a:p>
          <a:p>
            <a:pPr algn="ctr"/>
            <a:r>
              <a:rPr lang="cs-CZ" sz="2400" b="1" dirty="0">
                <a:solidFill>
                  <a:schemeClr val="tx1"/>
                </a:solidFill>
                <a:latin typeface="Arial" panose="020B0604020202020204" pitchFamily="34" charset="0"/>
                <a:cs typeface="Arial" panose="020B0604020202020204" pitchFamily="34" charset="0"/>
              </a:rPr>
              <a:t>Pomoc </a:t>
            </a:r>
          </a:p>
          <a:p>
            <a:pPr algn="ctr"/>
            <a:endParaRPr lang="cs-CZ" sz="2400" b="1" dirty="0">
              <a:solidFill>
                <a:schemeClr val="tx1"/>
              </a:solidFill>
              <a:latin typeface="Arial" panose="020B0604020202020204" pitchFamily="34" charset="0"/>
              <a:cs typeface="Arial" panose="020B0604020202020204" pitchFamily="34" charset="0"/>
            </a:endParaRPr>
          </a:p>
          <a:p>
            <a:pPr algn="ctr"/>
            <a:r>
              <a:rPr lang="cs-CZ" sz="2400" b="1" dirty="0">
                <a:solidFill>
                  <a:schemeClr val="tx1"/>
                </a:solidFill>
                <a:latin typeface="Arial" panose="020B0604020202020204" pitchFamily="34" charset="0"/>
                <a:cs typeface="Arial" panose="020B0604020202020204" pitchFamily="34" charset="0"/>
              </a:rPr>
              <a:t>Polyvalence </a:t>
            </a:r>
          </a:p>
          <a:p>
            <a:pPr algn="ctr"/>
            <a:endParaRPr lang="cs-CZ" sz="2400" b="1" dirty="0">
              <a:solidFill>
                <a:schemeClr val="tx1"/>
              </a:solidFill>
              <a:latin typeface="Arial" panose="020B0604020202020204" pitchFamily="34" charset="0"/>
              <a:cs typeface="Arial" panose="020B0604020202020204" pitchFamily="34" charset="0"/>
            </a:endParaRPr>
          </a:p>
          <a:p>
            <a:pPr algn="ctr"/>
            <a:r>
              <a:rPr lang="cs-CZ" sz="2400" b="1" dirty="0">
                <a:solidFill>
                  <a:schemeClr val="tx1"/>
                </a:solidFill>
                <a:latin typeface="Arial" panose="020B0604020202020204" pitchFamily="34" charset="0"/>
                <a:cs typeface="Arial" panose="020B0604020202020204" pitchFamily="34" charset="0"/>
              </a:rPr>
              <a:t>SP jako praktická disciplína</a:t>
            </a:r>
            <a:endParaRPr lang="cs-CZ" sz="2400" i="1" dirty="0">
              <a:solidFill>
                <a:schemeClr val="tx1"/>
              </a:solidFill>
              <a:latin typeface="Arial" panose="020B0604020202020204" pitchFamily="34" charset="0"/>
              <a:cs typeface="Arial" panose="020B0604020202020204" pitchFamily="34" charset="0"/>
            </a:endParaRPr>
          </a:p>
          <a:p>
            <a:pPr algn="ctr"/>
            <a:endParaRPr lang="cs-CZ" dirty="0"/>
          </a:p>
        </p:txBody>
      </p:sp>
      <p:sp>
        <p:nvSpPr>
          <p:cNvPr id="10" name="Obdélník 9">
            <a:extLst>
              <a:ext uri="{FF2B5EF4-FFF2-40B4-BE49-F238E27FC236}">
                <a16:creationId xmlns:a16="http://schemas.microsoft.com/office/drawing/2014/main" id="{86B505CF-C39C-8C4C-93F3-69661CA37CD6}"/>
              </a:ext>
            </a:extLst>
          </p:cNvPr>
          <p:cNvSpPr/>
          <p:nvPr/>
        </p:nvSpPr>
        <p:spPr>
          <a:xfrm>
            <a:off x="6848061" y="1970072"/>
            <a:ext cx="4505739" cy="43644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2400" b="1" dirty="0">
              <a:solidFill>
                <a:schemeClr val="tx1"/>
              </a:solidFill>
              <a:latin typeface="Arial" panose="020B0604020202020204" pitchFamily="34" charset="0"/>
              <a:cs typeface="Arial" panose="020B0604020202020204" pitchFamily="34" charset="0"/>
            </a:endParaRPr>
          </a:p>
          <a:p>
            <a:pPr algn="ctr"/>
            <a:r>
              <a:rPr lang="cs-CZ" sz="2400" b="1" dirty="0" err="1">
                <a:solidFill>
                  <a:schemeClr val="tx1"/>
                </a:solidFill>
                <a:latin typeface="Arial" panose="020B0604020202020204" pitchFamily="34" charset="0"/>
                <a:cs typeface="Arial" panose="020B0604020202020204" pitchFamily="34" charset="0"/>
              </a:rPr>
              <a:t>Deformalizace</a:t>
            </a:r>
            <a:endParaRPr lang="cs-CZ" sz="2400" b="1" dirty="0">
              <a:solidFill>
                <a:schemeClr val="tx1"/>
              </a:solidFill>
              <a:latin typeface="Arial" panose="020B0604020202020204" pitchFamily="34" charset="0"/>
              <a:cs typeface="Arial" panose="020B0604020202020204" pitchFamily="34" charset="0"/>
            </a:endParaRPr>
          </a:p>
          <a:p>
            <a:pPr algn="ctr"/>
            <a:endParaRPr lang="cs-CZ" sz="2400" b="1" dirty="0">
              <a:solidFill>
                <a:schemeClr val="tx1"/>
              </a:solidFill>
              <a:latin typeface="Arial" panose="020B0604020202020204" pitchFamily="34" charset="0"/>
              <a:cs typeface="Arial" panose="020B0604020202020204" pitchFamily="34" charset="0"/>
            </a:endParaRPr>
          </a:p>
          <a:p>
            <a:pPr algn="ctr"/>
            <a:r>
              <a:rPr lang="cs-CZ" sz="2400" b="1" dirty="0" err="1">
                <a:solidFill>
                  <a:schemeClr val="tx1"/>
                </a:solidFill>
                <a:latin typeface="Arial" panose="020B0604020202020204" pitchFamily="34" charset="0"/>
                <a:cs typeface="Arial" panose="020B0604020202020204" pitchFamily="34" charset="0"/>
              </a:rPr>
              <a:t>Deprofesionalizace</a:t>
            </a:r>
            <a:endParaRPr lang="cs-CZ" sz="2400" b="1" dirty="0">
              <a:solidFill>
                <a:schemeClr val="tx1"/>
              </a:solidFill>
              <a:latin typeface="Arial" panose="020B0604020202020204" pitchFamily="34" charset="0"/>
              <a:cs typeface="Arial" panose="020B0604020202020204" pitchFamily="34" charset="0"/>
            </a:endParaRPr>
          </a:p>
          <a:p>
            <a:pPr algn="ctr"/>
            <a:endParaRPr lang="cs-CZ" sz="2400" b="1" dirty="0">
              <a:solidFill>
                <a:schemeClr val="tx1"/>
              </a:solidFill>
              <a:latin typeface="Arial" panose="020B0604020202020204" pitchFamily="34" charset="0"/>
              <a:cs typeface="Arial" panose="020B0604020202020204" pitchFamily="34" charset="0"/>
            </a:endParaRPr>
          </a:p>
          <a:p>
            <a:pPr algn="ctr"/>
            <a:r>
              <a:rPr lang="cs-CZ" sz="2400" b="1" dirty="0">
                <a:solidFill>
                  <a:schemeClr val="tx1"/>
                </a:solidFill>
                <a:latin typeface="Arial" panose="020B0604020202020204" pitchFamily="34" charset="0"/>
                <a:cs typeface="Arial" panose="020B0604020202020204" pitchFamily="34" charset="0"/>
              </a:rPr>
              <a:t>Nenormativnost</a:t>
            </a:r>
          </a:p>
          <a:p>
            <a:pPr algn="ctr"/>
            <a:endParaRPr lang="cs-CZ" sz="2400" b="1" dirty="0">
              <a:solidFill>
                <a:schemeClr val="tx1"/>
              </a:solidFill>
              <a:latin typeface="Arial" panose="020B0604020202020204" pitchFamily="34" charset="0"/>
              <a:cs typeface="Arial" panose="020B0604020202020204" pitchFamily="34" charset="0"/>
            </a:endParaRPr>
          </a:p>
          <a:p>
            <a:pPr algn="ctr"/>
            <a:r>
              <a:rPr lang="cs-CZ" sz="2400" b="1" dirty="0">
                <a:solidFill>
                  <a:schemeClr val="tx1"/>
                </a:solidFill>
                <a:latin typeface="Arial" panose="020B0604020202020204" pitchFamily="34" charset="0"/>
                <a:cs typeface="Arial" panose="020B0604020202020204" pitchFamily="34" charset="0"/>
              </a:rPr>
              <a:t>Sociální kontrola</a:t>
            </a:r>
          </a:p>
          <a:p>
            <a:pPr algn="ctr"/>
            <a:endParaRPr lang="cs-CZ" sz="2400" i="1" dirty="0">
              <a:solidFill>
                <a:schemeClr val="tx1"/>
              </a:solidFill>
              <a:latin typeface="Arial" panose="020B0604020202020204" pitchFamily="34" charset="0"/>
              <a:cs typeface="Arial" panose="020B0604020202020204" pitchFamily="34" charset="0"/>
            </a:endParaRPr>
          </a:p>
          <a:p>
            <a:pPr algn="ctr"/>
            <a:r>
              <a:rPr lang="cs-CZ" sz="2400" b="1" dirty="0">
                <a:solidFill>
                  <a:schemeClr val="tx1"/>
                </a:solidFill>
                <a:latin typeface="Arial" panose="020B0604020202020204" pitchFamily="34" charset="0"/>
                <a:cs typeface="Arial" panose="020B0604020202020204" pitchFamily="34" charset="0"/>
              </a:rPr>
              <a:t>Specializace</a:t>
            </a:r>
          </a:p>
          <a:p>
            <a:pPr algn="ctr"/>
            <a:endParaRPr lang="cs-CZ" sz="2400" b="1" dirty="0">
              <a:solidFill>
                <a:schemeClr val="tx1"/>
              </a:solidFill>
              <a:latin typeface="Arial" panose="020B0604020202020204" pitchFamily="34" charset="0"/>
              <a:cs typeface="Arial" panose="020B0604020202020204" pitchFamily="34" charset="0"/>
            </a:endParaRPr>
          </a:p>
          <a:p>
            <a:pPr algn="ctr"/>
            <a:r>
              <a:rPr lang="cs-CZ" sz="2400" b="1" dirty="0">
                <a:solidFill>
                  <a:schemeClr val="tx1"/>
                </a:solidFill>
                <a:latin typeface="Arial" panose="020B0604020202020204" pitchFamily="34" charset="0"/>
                <a:cs typeface="Arial" panose="020B0604020202020204" pitchFamily="34" charset="0"/>
              </a:rPr>
              <a:t>SP jako věda a umění </a:t>
            </a:r>
            <a:endParaRPr lang="cs-CZ" sz="2400" i="1" dirty="0">
              <a:solidFill>
                <a:schemeClr val="tx1"/>
              </a:solidFill>
              <a:latin typeface="Arial" panose="020B0604020202020204" pitchFamily="34" charset="0"/>
              <a:cs typeface="Arial" panose="020B0604020202020204" pitchFamily="34" charset="0"/>
            </a:endParaRPr>
          </a:p>
          <a:p>
            <a:pPr algn="ctr"/>
            <a:endParaRPr lang="cs-CZ" dirty="0"/>
          </a:p>
        </p:txBody>
      </p:sp>
    </p:spTree>
    <p:extLst>
      <p:ext uri="{BB962C8B-B14F-4D97-AF65-F5344CB8AC3E}">
        <p14:creationId xmlns:p14="http://schemas.microsoft.com/office/powerpoint/2010/main" val="2678641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7B499B-CFEA-314A-ABF4-4B8B57B90412}"/>
              </a:ext>
            </a:extLst>
          </p:cNvPr>
          <p:cNvSpPr>
            <a:spLocks noGrp="1"/>
          </p:cNvSpPr>
          <p:nvPr>
            <p:ph type="title"/>
          </p:nvPr>
        </p:nvSpPr>
        <p:spPr>
          <a:xfrm>
            <a:off x="397565" y="0"/>
            <a:ext cx="10956235" cy="1325563"/>
          </a:xfrm>
        </p:spPr>
        <p:txBody>
          <a:bodyPr/>
          <a:lstStyle/>
          <a:p>
            <a:r>
              <a:rPr lang="cs-CZ" b="1" dirty="0">
                <a:latin typeface="Arial" panose="020B0604020202020204" pitchFamily="34" charset="0"/>
                <a:cs typeface="Arial" panose="020B0604020202020204" pitchFamily="34" charset="0"/>
              </a:rPr>
              <a:t>Formalizace X </a:t>
            </a:r>
            <a:r>
              <a:rPr lang="cs-CZ" b="1" dirty="0" err="1">
                <a:latin typeface="Arial" panose="020B0604020202020204" pitchFamily="34" charset="0"/>
                <a:cs typeface="Arial" panose="020B0604020202020204" pitchFamily="34" charset="0"/>
              </a:rPr>
              <a:t>deformalizace</a:t>
            </a:r>
            <a:endParaRPr lang="cs-CZ" b="1" dirty="0">
              <a:latin typeface="Arial" panose="020B0604020202020204" pitchFamily="34" charset="0"/>
              <a:cs typeface="Arial" panose="020B0604020202020204" pitchFamily="34" charset="0"/>
            </a:endParaRPr>
          </a:p>
        </p:txBody>
      </p:sp>
      <p:sp>
        <p:nvSpPr>
          <p:cNvPr id="3" name="Zástupný symbol pro obsah 2">
            <a:extLst>
              <a:ext uri="{FF2B5EF4-FFF2-40B4-BE49-F238E27FC236}">
                <a16:creationId xmlns:a16="http://schemas.microsoft.com/office/drawing/2014/main" id="{6A830CEC-CEA8-C145-A92F-EACC83DCBED4}"/>
              </a:ext>
            </a:extLst>
          </p:cNvPr>
          <p:cNvSpPr>
            <a:spLocks noGrp="1"/>
          </p:cNvSpPr>
          <p:nvPr>
            <p:ph idx="1"/>
          </p:nvPr>
        </p:nvSpPr>
        <p:spPr>
          <a:xfrm>
            <a:off x="397565" y="1325563"/>
            <a:ext cx="11449878" cy="5406541"/>
          </a:xfrm>
        </p:spPr>
        <p:txBody>
          <a:bodyPr>
            <a:normAutofit/>
          </a:bodyPr>
          <a:lstStyle/>
          <a:p>
            <a:pPr>
              <a:lnSpc>
                <a:spcPct val="120000"/>
              </a:lnSpc>
              <a:spcBef>
                <a:spcPts val="600"/>
              </a:spcBef>
              <a:buFontTx/>
              <a:buChar char="-"/>
            </a:pPr>
            <a:r>
              <a:rPr lang="cs-CZ" sz="1600" dirty="0">
                <a:latin typeface="Arial" panose="020B0604020202020204" pitchFamily="34" charset="0"/>
                <a:cs typeface="Arial" panose="020B0604020202020204" pitchFamily="34" charset="0"/>
              </a:rPr>
              <a:t>SP jako formalizovaná disciplína od 20. stol. </a:t>
            </a:r>
          </a:p>
          <a:p>
            <a:pPr>
              <a:lnSpc>
                <a:spcPct val="120000"/>
              </a:lnSpc>
              <a:spcBef>
                <a:spcPts val="600"/>
              </a:spcBef>
              <a:buFontTx/>
              <a:buChar char="-"/>
            </a:pPr>
            <a:r>
              <a:rPr lang="cs-CZ" sz="1600" dirty="0">
                <a:latin typeface="Arial" panose="020B0604020202020204" pitchFamily="34" charset="0"/>
                <a:cs typeface="Arial" panose="020B0604020202020204" pitchFamily="34" charset="0"/>
              </a:rPr>
              <a:t>V současné době má SP svůj etický kodex, metodiky práce s klienty, formální způsob vzdělávání a silnou finanční provázanost se státní správou.</a:t>
            </a:r>
          </a:p>
          <a:p>
            <a:pPr>
              <a:lnSpc>
                <a:spcPct val="120000"/>
              </a:lnSpc>
              <a:spcBef>
                <a:spcPts val="600"/>
              </a:spcBef>
              <a:buFontTx/>
              <a:buChar char="-"/>
            </a:pPr>
            <a:r>
              <a:rPr lang="cs-CZ" sz="1600" dirty="0">
                <a:latin typeface="Arial" panose="020B0604020202020204" pitchFamily="34" charset="0"/>
                <a:cs typeface="Arial" panose="020B0604020202020204" pitchFamily="34" charset="0"/>
              </a:rPr>
              <a:t>Institucionalizace SP vede k snižování rozsahu přirozených činností jednotlivce, rodiny a jiných společenství (komunity). Ty se stávají předmětem formálně organizovaného, financovaného a centralizovaného úsilí (standardizace). </a:t>
            </a:r>
          </a:p>
          <a:p>
            <a:pPr>
              <a:lnSpc>
                <a:spcPct val="120000"/>
              </a:lnSpc>
              <a:spcBef>
                <a:spcPts val="600"/>
              </a:spcBef>
              <a:buFontTx/>
              <a:buChar char="-"/>
            </a:pPr>
            <a:r>
              <a:rPr lang="cs-CZ" sz="1600" dirty="0">
                <a:latin typeface="Arial" panose="020B0604020202020204" pitchFamily="34" charset="0"/>
                <a:cs typeface="Arial" panose="020B0604020202020204" pitchFamily="34" charset="0"/>
              </a:rPr>
              <a:t>Formální i neformální SP se vyvíjí víceméně souběžně, převaha jednoho přístupu nad druhým se odvíjí od konkrétní sociálně-politické situace.</a:t>
            </a:r>
          </a:p>
          <a:p>
            <a:pPr marL="0" indent="0">
              <a:lnSpc>
                <a:spcPct val="120000"/>
              </a:lnSpc>
              <a:spcBef>
                <a:spcPts val="600"/>
              </a:spcBef>
              <a:buNone/>
            </a:pPr>
            <a:endParaRPr lang="cs-CZ" sz="1000" b="1" u="sng" dirty="0">
              <a:latin typeface="Arial" panose="020B0604020202020204" pitchFamily="34" charset="0"/>
              <a:cs typeface="Arial" panose="020B0604020202020204" pitchFamily="34" charset="0"/>
            </a:endParaRPr>
          </a:p>
          <a:p>
            <a:pPr marL="0" indent="0">
              <a:lnSpc>
                <a:spcPct val="120000"/>
              </a:lnSpc>
              <a:spcBef>
                <a:spcPts val="600"/>
              </a:spcBef>
              <a:buNone/>
            </a:pPr>
            <a:r>
              <a:rPr lang="cs-CZ" sz="1600" b="1" u="sng" dirty="0">
                <a:latin typeface="Arial" panose="020B0604020202020204" pitchFamily="34" charset="0"/>
                <a:cs typeface="Arial" panose="020B0604020202020204" pitchFamily="34" charset="0"/>
              </a:rPr>
              <a:t>Příklady </a:t>
            </a:r>
            <a:r>
              <a:rPr lang="cs-CZ" sz="1600" b="1" u="sng" dirty="0" err="1">
                <a:latin typeface="Arial" panose="020B0604020202020204" pitchFamily="34" charset="0"/>
                <a:cs typeface="Arial" panose="020B0604020202020204" pitchFamily="34" charset="0"/>
              </a:rPr>
              <a:t>deformalizace</a:t>
            </a:r>
            <a:r>
              <a:rPr lang="cs-CZ" sz="1600" b="1" u="sng" dirty="0">
                <a:latin typeface="Arial" panose="020B0604020202020204" pitchFamily="34" charset="0"/>
                <a:cs typeface="Arial" panose="020B0604020202020204" pitchFamily="34" charset="0"/>
              </a:rPr>
              <a:t> SP: </a:t>
            </a:r>
          </a:p>
          <a:p>
            <a:pPr>
              <a:lnSpc>
                <a:spcPct val="120000"/>
              </a:lnSpc>
              <a:spcBef>
                <a:spcPts val="600"/>
              </a:spcBef>
              <a:buFontTx/>
              <a:buChar char="-"/>
            </a:pPr>
            <a:r>
              <a:rPr lang="cs-CZ" sz="1600" dirty="0">
                <a:latin typeface="Arial" panose="020B0604020202020204" pitchFamily="34" charset="0"/>
                <a:cs typeface="Arial" panose="020B0604020202020204" pitchFamily="34" charset="0"/>
              </a:rPr>
              <a:t>kompetence nese licencovaný sociální pracovník, konkrétní pomoc je uskutečňována v přirozeném prostředí klienta s pomocí jeho rodiny či okolí. </a:t>
            </a:r>
          </a:p>
          <a:p>
            <a:pPr>
              <a:lnSpc>
                <a:spcPct val="120000"/>
              </a:lnSpc>
              <a:spcBef>
                <a:spcPts val="600"/>
              </a:spcBef>
              <a:buFontTx/>
              <a:buChar char="-"/>
            </a:pPr>
            <a:r>
              <a:rPr lang="cs-CZ" sz="1600" dirty="0">
                <a:latin typeface="Arial" panose="020B0604020202020204" pitchFamily="34" charset="0"/>
                <a:cs typeface="Arial" panose="020B0604020202020204" pitchFamily="34" charset="0"/>
              </a:rPr>
              <a:t>rozvoj nestátního neziskového sektoru (profesionální báze </a:t>
            </a:r>
            <a:r>
              <a:rPr lang="cs-CZ" sz="1600" dirty="0" err="1">
                <a:latin typeface="Arial" panose="020B0604020202020204" pitchFamily="34" charset="0"/>
                <a:cs typeface="Arial" panose="020B0604020202020204" pitchFamily="34" charset="0"/>
              </a:rPr>
              <a:t>x</a:t>
            </a:r>
            <a:r>
              <a:rPr lang="cs-CZ" sz="1600" dirty="0">
                <a:latin typeface="Arial" panose="020B0604020202020204" pitchFamily="34" charset="0"/>
                <a:cs typeface="Arial" panose="020B0604020202020204" pitchFamily="34" charset="0"/>
              </a:rPr>
              <a:t> princip občanské vzájemnosti), v ČR od 90. let 20 stol.</a:t>
            </a:r>
          </a:p>
          <a:p>
            <a:pPr marL="0" indent="0">
              <a:lnSpc>
                <a:spcPct val="120000"/>
              </a:lnSpc>
              <a:spcBef>
                <a:spcPts val="600"/>
              </a:spcBef>
              <a:buNone/>
            </a:pPr>
            <a:endParaRPr lang="cs-CZ" sz="1000" dirty="0">
              <a:latin typeface="Arial" panose="020B0604020202020204" pitchFamily="34" charset="0"/>
              <a:cs typeface="Arial" panose="020B0604020202020204" pitchFamily="34" charset="0"/>
            </a:endParaRPr>
          </a:p>
          <a:p>
            <a:pPr marL="0" indent="0">
              <a:lnSpc>
                <a:spcPct val="120000"/>
              </a:lnSpc>
              <a:spcBef>
                <a:spcPts val="600"/>
              </a:spcBef>
              <a:buNone/>
            </a:pPr>
            <a:r>
              <a:rPr lang="cs-CZ" sz="1600" b="1" u="sng" dirty="0">
                <a:latin typeface="Arial" panose="020B0604020202020204" pitchFamily="34" charset="0"/>
                <a:cs typeface="Arial" panose="020B0604020202020204" pitchFamily="34" charset="0"/>
              </a:rPr>
              <a:t>K zamyšlení:</a:t>
            </a:r>
          </a:p>
          <a:p>
            <a:pPr marL="0" indent="0">
              <a:lnSpc>
                <a:spcPct val="120000"/>
              </a:lnSpc>
              <a:spcBef>
                <a:spcPts val="600"/>
              </a:spcBef>
              <a:buNone/>
            </a:pPr>
            <a:r>
              <a:rPr lang="cs-CZ" sz="1600" dirty="0">
                <a:latin typeface="Arial" panose="020B0604020202020204" pitchFamily="34" charset="0"/>
                <a:cs typeface="Arial" panose="020B0604020202020204" pitchFamily="34" charset="0"/>
              </a:rPr>
              <a:t>Je formálně organizovaná SP schopna řešit sociální problémy úspěšněji a levněji než když se věcem ponechá volný průběh?</a:t>
            </a:r>
          </a:p>
        </p:txBody>
      </p:sp>
      <p:cxnSp>
        <p:nvCxnSpPr>
          <p:cNvPr id="4" name="Přímá spojnice 3">
            <a:extLst>
              <a:ext uri="{FF2B5EF4-FFF2-40B4-BE49-F238E27FC236}">
                <a16:creationId xmlns:a16="http://schemas.microsoft.com/office/drawing/2014/main" id="{57878421-FF9F-314A-8B7C-CB3F9967C34C}"/>
              </a:ext>
            </a:extLst>
          </p:cNvPr>
          <p:cNvCxnSpPr>
            <a:cxnSpLocks/>
          </p:cNvCxnSpPr>
          <p:nvPr/>
        </p:nvCxnSpPr>
        <p:spPr>
          <a:xfrm>
            <a:off x="397565" y="1167849"/>
            <a:ext cx="11449878"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01616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85A2A6-0694-CA49-B024-EAD41A8CDCB6}"/>
              </a:ext>
            </a:extLst>
          </p:cNvPr>
          <p:cNvSpPr>
            <a:spLocks noGrp="1"/>
          </p:cNvSpPr>
          <p:nvPr>
            <p:ph type="title"/>
          </p:nvPr>
        </p:nvSpPr>
        <p:spPr>
          <a:xfrm>
            <a:off x="540263" y="365125"/>
            <a:ext cx="10813537" cy="1325563"/>
          </a:xfrm>
        </p:spPr>
        <p:txBody>
          <a:bodyPr/>
          <a:lstStyle/>
          <a:p>
            <a:r>
              <a:rPr lang="cs-CZ" b="1" dirty="0">
                <a:latin typeface="Arial" panose="020B0604020202020204" pitchFamily="34" charset="0"/>
                <a:cs typeface="Arial" panose="020B0604020202020204" pitchFamily="34" charset="0"/>
              </a:rPr>
              <a:t>Literatura a zdroje</a:t>
            </a:r>
          </a:p>
        </p:txBody>
      </p:sp>
      <p:pic>
        <p:nvPicPr>
          <p:cNvPr id="5" name="Zástupný symbol pro obsah 4">
            <a:extLst>
              <a:ext uri="{FF2B5EF4-FFF2-40B4-BE49-F238E27FC236}">
                <a16:creationId xmlns:a16="http://schemas.microsoft.com/office/drawing/2014/main" id="{0742866B-0F94-0740-810A-CAE979D2B67D}"/>
              </a:ext>
            </a:extLst>
          </p:cNvPr>
          <p:cNvPicPr>
            <a:picLocks noGrp="1" noChangeAspect="1"/>
          </p:cNvPicPr>
          <p:nvPr>
            <p:ph idx="1"/>
          </p:nvPr>
        </p:nvPicPr>
        <p:blipFill>
          <a:blip r:embed="rId2"/>
          <a:stretch>
            <a:fillRect/>
          </a:stretch>
        </p:blipFill>
        <p:spPr>
          <a:xfrm>
            <a:off x="540263" y="1843088"/>
            <a:ext cx="3177029" cy="4595812"/>
          </a:xfrm>
          <a:ln>
            <a:solidFill>
              <a:schemeClr val="tx1"/>
            </a:solidFill>
          </a:ln>
        </p:spPr>
      </p:pic>
      <p:pic>
        <p:nvPicPr>
          <p:cNvPr id="7" name="Obrázek 6">
            <a:extLst>
              <a:ext uri="{FF2B5EF4-FFF2-40B4-BE49-F238E27FC236}">
                <a16:creationId xmlns:a16="http://schemas.microsoft.com/office/drawing/2014/main" id="{3C726263-B4BF-6746-9F84-D1CD3983D8D7}"/>
              </a:ext>
            </a:extLst>
          </p:cNvPr>
          <p:cNvPicPr>
            <a:picLocks noChangeAspect="1"/>
          </p:cNvPicPr>
          <p:nvPr/>
        </p:nvPicPr>
        <p:blipFill>
          <a:blip r:embed="rId3"/>
          <a:stretch>
            <a:fillRect/>
          </a:stretch>
        </p:blipFill>
        <p:spPr>
          <a:xfrm>
            <a:off x="8290452" y="1843088"/>
            <a:ext cx="3222175" cy="4595812"/>
          </a:xfrm>
          <a:prstGeom prst="rect">
            <a:avLst/>
          </a:prstGeom>
          <a:ln>
            <a:solidFill>
              <a:schemeClr val="tx1"/>
            </a:solidFill>
          </a:ln>
        </p:spPr>
      </p:pic>
      <p:cxnSp>
        <p:nvCxnSpPr>
          <p:cNvPr id="9" name="Přímá spojnice 8">
            <a:extLst>
              <a:ext uri="{FF2B5EF4-FFF2-40B4-BE49-F238E27FC236}">
                <a16:creationId xmlns:a16="http://schemas.microsoft.com/office/drawing/2014/main" id="{03AA4D40-7D33-224D-BEB5-5F6435AEAFC8}"/>
              </a:ext>
            </a:extLst>
          </p:cNvPr>
          <p:cNvCxnSpPr>
            <a:cxnSpLocks/>
          </p:cNvCxnSpPr>
          <p:nvPr/>
        </p:nvCxnSpPr>
        <p:spPr>
          <a:xfrm>
            <a:off x="540263" y="1485900"/>
            <a:ext cx="10972364" cy="0"/>
          </a:xfrm>
          <a:prstGeom prst="line">
            <a:avLst/>
          </a:prstGeom>
        </p:spPr>
        <p:style>
          <a:lnRef idx="3">
            <a:schemeClr val="dk1"/>
          </a:lnRef>
          <a:fillRef idx="0">
            <a:schemeClr val="dk1"/>
          </a:fillRef>
          <a:effectRef idx="2">
            <a:schemeClr val="dk1"/>
          </a:effectRef>
          <a:fontRef idx="minor">
            <a:schemeClr val="tx1"/>
          </a:fontRef>
        </p:style>
      </p:cxnSp>
      <p:pic>
        <p:nvPicPr>
          <p:cNvPr id="11" name="Obrázek 10">
            <a:extLst>
              <a:ext uri="{FF2B5EF4-FFF2-40B4-BE49-F238E27FC236}">
                <a16:creationId xmlns:a16="http://schemas.microsoft.com/office/drawing/2014/main" id="{AEBC5927-0C0B-B245-8BA8-E66E884C705C}"/>
              </a:ext>
            </a:extLst>
          </p:cNvPr>
          <p:cNvPicPr>
            <a:picLocks noChangeAspect="1"/>
          </p:cNvPicPr>
          <p:nvPr/>
        </p:nvPicPr>
        <p:blipFill>
          <a:blip r:embed="rId4"/>
          <a:stretch>
            <a:fillRect/>
          </a:stretch>
        </p:blipFill>
        <p:spPr>
          <a:xfrm>
            <a:off x="4369076" y="1843088"/>
            <a:ext cx="3269592" cy="4595812"/>
          </a:xfrm>
          <a:prstGeom prst="rect">
            <a:avLst/>
          </a:prstGeom>
          <a:ln>
            <a:solidFill>
              <a:schemeClr val="tx1"/>
            </a:solidFill>
          </a:ln>
        </p:spPr>
      </p:pic>
    </p:spTree>
    <p:extLst>
      <p:ext uri="{BB962C8B-B14F-4D97-AF65-F5344CB8AC3E}">
        <p14:creationId xmlns:p14="http://schemas.microsoft.com/office/powerpoint/2010/main" val="2777015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7B499B-CFEA-314A-ABF4-4B8B57B90412}"/>
              </a:ext>
            </a:extLst>
          </p:cNvPr>
          <p:cNvSpPr>
            <a:spLocks noGrp="1"/>
          </p:cNvSpPr>
          <p:nvPr>
            <p:ph type="title"/>
          </p:nvPr>
        </p:nvSpPr>
        <p:spPr>
          <a:xfrm>
            <a:off x="609600" y="365125"/>
            <a:ext cx="10744200" cy="1325563"/>
          </a:xfrm>
        </p:spPr>
        <p:txBody>
          <a:bodyPr/>
          <a:lstStyle/>
          <a:p>
            <a:r>
              <a:rPr lang="cs-CZ" b="1" dirty="0">
                <a:latin typeface="Arial" panose="020B0604020202020204" pitchFamily="34" charset="0"/>
                <a:cs typeface="Arial" panose="020B0604020202020204" pitchFamily="34" charset="0"/>
              </a:rPr>
              <a:t>Profesionalizace X </a:t>
            </a:r>
            <a:r>
              <a:rPr lang="cs-CZ" b="1" dirty="0" err="1">
                <a:latin typeface="Arial" panose="020B0604020202020204" pitchFamily="34" charset="0"/>
                <a:cs typeface="Arial" panose="020B0604020202020204" pitchFamily="34" charset="0"/>
              </a:rPr>
              <a:t>deprofesionalizace</a:t>
            </a:r>
            <a:endParaRPr lang="cs-CZ" b="1" dirty="0">
              <a:latin typeface="Arial" panose="020B0604020202020204" pitchFamily="34" charset="0"/>
              <a:cs typeface="Arial" panose="020B0604020202020204" pitchFamily="34" charset="0"/>
            </a:endParaRPr>
          </a:p>
        </p:txBody>
      </p:sp>
      <p:sp>
        <p:nvSpPr>
          <p:cNvPr id="3" name="Zástupný symbol pro obsah 2">
            <a:extLst>
              <a:ext uri="{FF2B5EF4-FFF2-40B4-BE49-F238E27FC236}">
                <a16:creationId xmlns:a16="http://schemas.microsoft.com/office/drawing/2014/main" id="{6A830CEC-CEA8-C145-A92F-EACC83DCBED4}"/>
              </a:ext>
            </a:extLst>
          </p:cNvPr>
          <p:cNvSpPr>
            <a:spLocks noGrp="1"/>
          </p:cNvSpPr>
          <p:nvPr>
            <p:ph idx="1"/>
          </p:nvPr>
        </p:nvSpPr>
        <p:spPr>
          <a:xfrm>
            <a:off x="609600" y="1690688"/>
            <a:ext cx="10744200" cy="4948651"/>
          </a:xfrm>
        </p:spPr>
        <p:txBody>
          <a:bodyPr>
            <a:normAutofit fontScale="62500" lnSpcReduction="20000"/>
          </a:bodyPr>
          <a:lstStyle/>
          <a:p>
            <a:pPr marL="0" indent="0">
              <a:lnSpc>
                <a:spcPct val="120000"/>
              </a:lnSpc>
              <a:spcBef>
                <a:spcPts val="400"/>
              </a:spcBef>
              <a:buNone/>
            </a:pPr>
            <a:r>
              <a:rPr lang="cs-CZ" i="1" dirty="0">
                <a:latin typeface="Arial" panose="020B0604020202020204" pitchFamily="34" charset="0"/>
                <a:cs typeface="Arial" panose="020B0604020202020204" pitchFamily="34" charset="0"/>
              </a:rPr>
              <a:t>„Profesionalizace určitého zaměstnání se vyznačuje několika charakteristickými procesy. Znamená, že profesionální skupina vyvíjí snahu kontrolovat, typizovat a standardizovat práci v okruhu své kompetence.“</a:t>
            </a:r>
            <a:r>
              <a:rPr lang="cs-CZ" dirty="0">
                <a:latin typeface="Arial" panose="020B0604020202020204" pitchFamily="34" charset="0"/>
                <a:cs typeface="Arial" panose="020B0604020202020204" pitchFamily="34" charset="0"/>
              </a:rPr>
              <a:t> </a:t>
            </a:r>
          </a:p>
          <a:p>
            <a:pPr marL="0" indent="0" algn="r">
              <a:lnSpc>
                <a:spcPct val="120000"/>
              </a:lnSpc>
              <a:spcBef>
                <a:spcPts val="400"/>
              </a:spcBef>
              <a:buNone/>
            </a:pPr>
            <a:r>
              <a:rPr lang="cs-CZ" dirty="0">
                <a:latin typeface="Arial" panose="020B0604020202020204" pitchFamily="34" charset="0"/>
                <a:cs typeface="Arial" panose="020B0604020202020204" pitchFamily="34" charset="0"/>
              </a:rPr>
              <a:t>(</a:t>
            </a:r>
            <a:r>
              <a:rPr lang="cs-CZ" dirty="0" err="1">
                <a:latin typeface="Arial" panose="020B0604020202020204" pitchFamily="34" charset="0"/>
                <a:cs typeface="Arial" panose="020B0604020202020204" pitchFamily="34" charset="0"/>
              </a:rPr>
              <a:t>Wilensky</a:t>
            </a:r>
            <a:r>
              <a:rPr lang="cs-CZ" dirty="0">
                <a:latin typeface="Arial" panose="020B0604020202020204" pitchFamily="34" charset="0"/>
                <a:cs typeface="Arial" panose="020B0604020202020204" pitchFamily="34" charset="0"/>
              </a:rPr>
              <a:t> &amp; </a:t>
            </a:r>
            <a:r>
              <a:rPr lang="cs-CZ" dirty="0" err="1">
                <a:latin typeface="Arial" panose="020B0604020202020204" pitchFamily="34" charset="0"/>
                <a:cs typeface="Arial" panose="020B0604020202020204" pitchFamily="34" charset="0"/>
              </a:rPr>
              <a:t>Lebeaux</a:t>
            </a:r>
            <a:r>
              <a:rPr lang="cs-CZ" dirty="0">
                <a:latin typeface="Arial" panose="020B0604020202020204" pitchFamily="34" charset="0"/>
                <a:cs typeface="Arial" panose="020B0604020202020204" pitchFamily="34" charset="0"/>
              </a:rPr>
              <a:t> 1967)</a:t>
            </a:r>
          </a:p>
          <a:p>
            <a:pPr marL="0" indent="0">
              <a:lnSpc>
                <a:spcPct val="120000"/>
              </a:lnSpc>
              <a:spcBef>
                <a:spcPts val="400"/>
              </a:spcBef>
              <a:buNone/>
            </a:pPr>
            <a:r>
              <a:rPr lang="cs-CZ" b="1" u="sng" dirty="0">
                <a:latin typeface="Arial" panose="020B0604020202020204" pitchFamily="34" charset="0"/>
                <a:cs typeface="Arial" panose="020B0604020202020204" pitchFamily="34" charset="0"/>
              </a:rPr>
              <a:t>Procesy profesionalizace:</a:t>
            </a:r>
          </a:p>
          <a:p>
            <a:pPr>
              <a:lnSpc>
                <a:spcPct val="120000"/>
              </a:lnSpc>
              <a:spcBef>
                <a:spcPts val="400"/>
              </a:spcBef>
              <a:buFontTx/>
              <a:buChar char="-"/>
            </a:pPr>
            <a:r>
              <a:rPr lang="cs-CZ" dirty="0">
                <a:latin typeface="Arial" panose="020B0604020202020204" pitchFamily="34" charset="0"/>
                <a:cs typeface="Arial" panose="020B0604020202020204" pitchFamily="34" charset="0"/>
              </a:rPr>
              <a:t>vznik nových forem vztahů mezi sociálními pracovníky a klienty</a:t>
            </a:r>
          </a:p>
          <a:p>
            <a:pPr>
              <a:lnSpc>
                <a:spcPct val="120000"/>
              </a:lnSpc>
              <a:spcBef>
                <a:spcPts val="400"/>
              </a:spcBef>
              <a:buFontTx/>
              <a:buChar char="-"/>
            </a:pPr>
            <a:r>
              <a:rPr lang="cs-CZ" dirty="0">
                <a:latin typeface="Arial" panose="020B0604020202020204" pitchFamily="34" charset="0"/>
                <a:cs typeface="Arial" panose="020B0604020202020204" pitchFamily="34" charset="0"/>
              </a:rPr>
              <a:t>ovlivňování rozhodování o vhodných metodách poskytování služeb a směru budoucího vývoje praxe tzv. velkou společností prostřednictvím tvorby organizovaných profesních asociací a odborného školství</a:t>
            </a:r>
          </a:p>
          <a:p>
            <a:pPr>
              <a:lnSpc>
                <a:spcPct val="120000"/>
              </a:lnSpc>
              <a:spcBef>
                <a:spcPts val="400"/>
              </a:spcBef>
              <a:buFontTx/>
              <a:buChar char="-"/>
            </a:pPr>
            <a:r>
              <a:rPr lang="cs-CZ" dirty="0">
                <a:latin typeface="Arial" panose="020B0604020202020204" pitchFamily="34" charset="0"/>
                <a:cs typeface="Arial" panose="020B0604020202020204" pitchFamily="34" charset="0"/>
              </a:rPr>
              <a:t>budování profesního statusu v hierarchii ostatních profesí</a:t>
            </a:r>
          </a:p>
          <a:p>
            <a:pPr>
              <a:lnSpc>
                <a:spcPct val="120000"/>
              </a:lnSpc>
              <a:spcBef>
                <a:spcPts val="400"/>
              </a:spcBef>
              <a:buFontTx/>
              <a:buChar char="-"/>
            </a:pPr>
            <a:r>
              <a:rPr lang="cs-CZ" dirty="0">
                <a:latin typeface="Arial" panose="020B0604020202020204" pitchFamily="34" charset="0"/>
                <a:cs typeface="Arial" panose="020B0604020202020204" pitchFamily="34" charset="0"/>
              </a:rPr>
              <a:t>tvorba profesního etického kodexu</a:t>
            </a:r>
          </a:p>
          <a:p>
            <a:pPr>
              <a:lnSpc>
                <a:spcPct val="120000"/>
              </a:lnSpc>
              <a:spcBef>
                <a:spcPts val="400"/>
              </a:spcBef>
              <a:buFontTx/>
              <a:buChar char="-"/>
            </a:pPr>
            <a:r>
              <a:rPr lang="cs-CZ" dirty="0">
                <a:latin typeface="Arial" panose="020B0604020202020204" pitchFamily="34" charset="0"/>
                <a:cs typeface="Arial" panose="020B0604020202020204" pitchFamily="34" charset="0"/>
              </a:rPr>
              <a:t>existence jurisdikčních polemik o rozsahu kompetencí mezi příbuznými profesemi</a:t>
            </a:r>
          </a:p>
          <a:p>
            <a:pPr marL="0" indent="0">
              <a:lnSpc>
                <a:spcPct val="120000"/>
              </a:lnSpc>
              <a:spcBef>
                <a:spcPts val="400"/>
              </a:spcBef>
              <a:buNone/>
            </a:pPr>
            <a:endParaRPr lang="cs-CZ" dirty="0">
              <a:latin typeface="Arial" panose="020B0604020202020204" pitchFamily="34" charset="0"/>
              <a:cs typeface="Arial" panose="020B0604020202020204" pitchFamily="34" charset="0"/>
            </a:endParaRPr>
          </a:p>
          <a:p>
            <a:pPr marL="0" indent="0">
              <a:lnSpc>
                <a:spcPct val="120000"/>
              </a:lnSpc>
              <a:spcBef>
                <a:spcPts val="400"/>
              </a:spcBef>
              <a:buNone/>
            </a:pPr>
            <a:r>
              <a:rPr lang="cs-CZ" b="1" u="sng" dirty="0">
                <a:latin typeface="Arial" panose="020B0604020202020204" pitchFamily="34" charset="0"/>
                <a:cs typeface="Arial" panose="020B0604020202020204" pitchFamily="34" charset="0"/>
              </a:rPr>
              <a:t>K zamyšlení:</a:t>
            </a:r>
          </a:p>
          <a:p>
            <a:pPr marL="0" indent="0">
              <a:lnSpc>
                <a:spcPct val="120000"/>
              </a:lnSpc>
              <a:spcBef>
                <a:spcPts val="400"/>
              </a:spcBef>
              <a:buNone/>
            </a:pPr>
            <a:r>
              <a:rPr lang="cs-CZ" dirty="0">
                <a:latin typeface="Arial" panose="020B0604020202020204" pitchFamily="34" charset="0"/>
                <a:cs typeface="Arial" panose="020B0604020202020204" pitchFamily="34" charset="0"/>
              </a:rPr>
              <a:t>Dokáži se jako profesionál dostatečně osobně angažovat?</a:t>
            </a:r>
          </a:p>
        </p:txBody>
      </p:sp>
      <p:cxnSp>
        <p:nvCxnSpPr>
          <p:cNvPr id="4" name="Přímá spojnice 3">
            <a:extLst>
              <a:ext uri="{FF2B5EF4-FFF2-40B4-BE49-F238E27FC236}">
                <a16:creationId xmlns:a16="http://schemas.microsoft.com/office/drawing/2014/main" id="{57878421-FF9F-314A-8B7C-CB3F9967C34C}"/>
              </a:ext>
            </a:extLst>
          </p:cNvPr>
          <p:cNvCxnSpPr>
            <a:cxnSpLocks/>
          </p:cNvCxnSpPr>
          <p:nvPr/>
        </p:nvCxnSpPr>
        <p:spPr>
          <a:xfrm>
            <a:off x="609600" y="1485900"/>
            <a:ext cx="107442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7564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7B499B-CFEA-314A-ABF4-4B8B57B90412}"/>
              </a:ext>
            </a:extLst>
          </p:cNvPr>
          <p:cNvSpPr>
            <a:spLocks noGrp="1"/>
          </p:cNvSpPr>
          <p:nvPr>
            <p:ph type="title"/>
          </p:nvPr>
        </p:nvSpPr>
        <p:spPr>
          <a:xfrm>
            <a:off x="609600" y="32269"/>
            <a:ext cx="10744200" cy="1325563"/>
          </a:xfrm>
        </p:spPr>
        <p:txBody>
          <a:bodyPr/>
          <a:lstStyle/>
          <a:p>
            <a:r>
              <a:rPr lang="cs-CZ" b="1" dirty="0">
                <a:latin typeface="Arial" panose="020B0604020202020204" pitchFamily="34" charset="0"/>
                <a:cs typeface="Arial" panose="020B0604020202020204" pitchFamily="34" charset="0"/>
              </a:rPr>
              <a:t>Normativnost X nenormativnost</a:t>
            </a:r>
          </a:p>
        </p:txBody>
      </p:sp>
      <p:sp>
        <p:nvSpPr>
          <p:cNvPr id="3" name="Zástupný symbol pro obsah 2">
            <a:extLst>
              <a:ext uri="{FF2B5EF4-FFF2-40B4-BE49-F238E27FC236}">
                <a16:creationId xmlns:a16="http://schemas.microsoft.com/office/drawing/2014/main" id="{6A830CEC-CEA8-C145-A92F-EACC83DCBED4}"/>
              </a:ext>
            </a:extLst>
          </p:cNvPr>
          <p:cNvSpPr>
            <a:spLocks noGrp="1"/>
          </p:cNvSpPr>
          <p:nvPr>
            <p:ph idx="1"/>
          </p:nvPr>
        </p:nvSpPr>
        <p:spPr>
          <a:xfrm>
            <a:off x="609600" y="2923556"/>
            <a:ext cx="10744200" cy="3437487"/>
          </a:xfrm>
        </p:spPr>
        <p:txBody>
          <a:bodyPr>
            <a:normAutofit fontScale="55000" lnSpcReduction="20000"/>
          </a:bodyPr>
          <a:lstStyle/>
          <a:p>
            <a:pPr marL="0" indent="0">
              <a:lnSpc>
                <a:spcPct val="120000"/>
              </a:lnSpc>
              <a:spcBef>
                <a:spcPts val="400"/>
              </a:spcBef>
              <a:buNone/>
            </a:pPr>
            <a:r>
              <a:rPr lang="cs-CZ" b="1" u="sng" dirty="0">
                <a:latin typeface="Arial" panose="020B0604020202020204" pitchFamily="34" charset="0"/>
                <a:cs typeface="Arial" panose="020B0604020202020204" pitchFamily="34" charset="0"/>
              </a:rPr>
              <a:t>Etnocentrismus X partnerství (Musil 1995)</a:t>
            </a:r>
          </a:p>
          <a:p>
            <a:pPr marL="0" indent="0">
              <a:lnSpc>
                <a:spcPct val="120000"/>
              </a:lnSpc>
              <a:spcBef>
                <a:spcPts val="400"/>
              </a:spcBef>
              <a:buNone/>
            </a:pPr>
            <a:endParaRPr lang="cs-CZ" dirty="0">
              <a:latin typeface="Arial" panose="020B0604020202020204" pitchFamily="34" charset="0"/>
              <a:cs typeface="Arial" panose="020B0604020202020204" pitchFamily="34" charset="0"/>
            </a:endParaRPr>
          </a:p>
          <a:p>
            <a:pPr marL="0" indent="0">
              <a:lnSpc>
                <a:spcPct val="120000"/>
              </a:lnSpc>
              <a:spcBef>
                <a:spcPts val="400"/>
              </a:spcBef>
              <a:buNone/>
            </a:pPr>
            <a:r>
              <a:rPr lang="cs-CZ" dirty="0">
                <a:latin typeface="Arial" panose="020B0604020202020204" pitchFamily="34" charset="0"/>
                <a:cs typeface="Arial" panose="020B0604020202020204" pitchFamily="34" charset="0"/>
              </a:rPr>
              <a:t>- Etnocentrismus v SP:</a:t>
            </a:r>
          </a:p>
          <a:p>
            <a:pPr marL="144463" indent="0">
              <a:lnSpc>
                <a:spcPct val="120000"/>
              </a:lnSpc>
              <a:spcBef>
                <a:spcPts val="400"/>
              </a:spcBef>
              <a:buNone/>
            </a:pPr>
            <a:r>
              <a:rPr lang="cs-CZ" dirty="0">
                <a:latin typeface="Arial" panose="020B0604020202020204" pitchFamily="34" charset="0"/>
                <a:cs typeface="Arial" panose="020B0604020202020204" pitchFamily="34" charset="0"/>
              </a:rPr>
              <a:t>Tendence stavu  sociálních pracovníků přistupovat ke klientům z pozice hodnotových orientací a norem, které jsou vlastní této skupině, potažmo společenské třídě, k níž většina sociálních pracovníků náleží.</a:t>
            </a:r>
          </a:p>
          <a:p>
            <a:pPr marL="0" indent="0">
              <a:lnSpc>
                <a:spcPct val="120000"/>
              </a:lnSpc>
              <a:spcBef>
                <a:spcPts val="400"/>
              </a:spcBef>
              <a:buNone/>
            </a:pPr>
            <a:endParaRPr lang="cs-CZ" i="1" dirty="0">
              <a:latin typeface="Arial" panose="020B0604020202020204" pitchFamily="34" charset="0"/>
              <a:cs typeface="Arial" panose="020B0604020202020204" pitchFamily="34" charset="0"/>
            </a:endParaRPr>
          </a:p>
          <a:p>
            <a:pPr marL="0" indent="0">
              <a:lnSpc>
                <a:spcPct val="120000"/>
              </a:lnSpc>
              <a:spcBef>
                <a:spcPts val="400"/>
              </a:spcBef>
              <a:buNone/>
            </a:pPr>
            <a:r>
              <a:rPr lang="cs-CZ" dirty="0">
                <a:latin typeface="Arial" panose="020B0604020202020204" pitchFamily="34" charset="0"/>
                <a:cs typeface="Arial" panose="020B0604020202020204" pitchFamily="34" charset="0"/>
              </a:rPr>
              <a:t>- Partnerství v SP:</a:t>
            </a:r>
          </a:p>
          <a:p>
            <a:pPr marL="144463" indent="0">
              <a:lnSpc>
                <a:spcPct val="120000"/>
              </a:lnSpc>
              <a:spcBef>
                <a:spcPts val="400"/>
              </a:spcBef>
              <a:buNone/>
            </a:pPr>
            <a:r>
              <a:rPr lang="cs-CZ" dirty="0">
                <a:latin typeface="Arial" panose="020B0604020202020204" pitchFamily="34" charset="0"/>
                <a:cs typeface="Arial" panose="020B0604020202020204" pitchFamily="34" charset="0"/>
              </a:rPr>
              <a:t>Podpora klienta bez kladení normativních hodnotových podmínek této spolupráce.</a:t>
            </a:r>
          </a:p>
          <a:p>
            <a:pPr marL="0" indent="0">
              <a:lnSpc>
                <a:spcPct val="120000"/>
              </a:lnSpc>
              <a:spcBef>
                <a:spcPts val="400"/>
              </a:spcBef>
              <a:buNone/>
            </a:pPr>
            <a:endParaRPr lang="cs-CZ" dirty="0">
              <a:latin typeface="Arial" panose="020B0604020202020204" pitchFamily="34" charset="0"/>
              <a:cs typeface="Arial" panose="020B0604020202020204" pitchFamily="34" charset="0"/>
            </a:endParaRPr>
          </a:p>
          <a:p>
            <a:pPr marL="0" indent="0">
              <a:lnSpc>
                <a:spcPct val="120000"/>
              </a:lnSpc>
              <a:spcBef>
                <a:spcPts val="400"/>
              </a:spcBef>
              <a:buNone/>
            </a:pPr>
            <a:r>
              <a:rPr lang="cs-CZ" b="1" u="sng" dirty="0">
                <a:latin typeface="Arial" panose="020B0604020202020204" pitchFamily="34" charset="0"/>
                <a:cs typeface="Arial" panose="020B0604020202020204" pitchFamily="34" charset="0"/>
              </a:rPr>
              <a:t>Otázka k zamyšlení:</a:t>
            </a:r>
          </a:p>
          <a:p>
            <a:pPr marL="0" indent="0">
              <a:lnSpc>
                <a:spcPct val="120000"/>
              </a:lnSpc>
              <a:spcBef>
                <a:spcPts val="400"/>
              </a:spcBef>
              <a:buNone/>
            </a:pPr>
            <a:r>
              <a:rPr lang="cs-CZ" dirty="0">
                <a:latin typeface="Arial" panose="020B0604020202020204" pitchFamily="34" charset="0"/>
                <a:cs typeface="Arial" panose="020B0604020202020204" pitchFamily="34" charset="0"/>
              </a:rPr>
              <a:t>Je možné vykonávat pomáhající profesi a neuplatňovat přitom </a:t>
            </a:r>
            <a:r>
              <a:rPr lang="cs-CZ" dirty="0" err="1">
                <a:latin typeface="Arial" panose="020B0604020202020204" pitchFamily="34" charset="0"/>
                <a:cs typeface="Arial" panose="020B0604020202020204" pitchFamily="34" charset="0"/>
              </a:rPr>
              <a:t>nereflektovaně</a:t>
            </a:r>
            <a:r>
              <a:rPr lang="cs-CZ" dirty="0">
                <a:latin typeface="Arial" panose="020B0604020202020204" pitchFamily="34" charset="0"/>
                <a:cs typeface="Arial" panose="020B0604020202020204" pitchFamily="34" charset="0"/>
              </a:rPr>
              <a:t> hodnotící kritéria specifická pro kulturu vlastní vrstvy nebo skupiny?</a:t>
            </a:r>
          </a:p>
        </p:txBody>
      </p:sp>
      <p:cxnSp>
        <p:nvCxnSpPr>
          <p:cNvPr id="4" name="Přímá spojnice 3">
            <a:extLst>
              <a:ext uri="{FF2B5EF4-FFF2-40B4-BE49-F238E27FC236}">
                <a16:creationId xmlns:a16="http://schemas.microsoft.com/office/drawing/2014/main" id="{57878421-FF9F-314A-8B7C-CB3F9967C34C}"/>
              </a:ext>
            </a:extLst>
          </p:cNvPr>
          <p:cNvCxnSpPr>
            <a:cxnSpLocks/>
          </p:cNvCxnSpPr>
          <p:nvPr/>
        </p:nvCxnSpPr>
        <p:spPr>
          <a:xfrm>
            <a:off x="609600" y="1194353"/>
            <a:ext cx="10744200" cy="0"/>
          </a:xfrm>
          <a:prstGeom prst="line">
            <a:avLst/>
          </a:prstGeom>
        </p:spPr>
        <p:style>
          <a:lnRef idx="3">
            <a:schemeClr val="dk1"/>
          </a:lnRef>
          <a:fillRef idx="0">
            <a:schemeClr val="dk1"/>
          </a:fillRef>
          <a:effectRef idx="2">
            <a:schemeClr val="dk1"/>
          </a:effectRef>
          <a:fontRef idx="minor">
            <a:schemeClr val="tx1"/>
          </a:fontRef>
        </p:style>
      </p:cxnSp>
      <p:sp>
        <p:nvSpPr>
          <p:cNvPr id="5" name="Obdélník 4">
            <a:extLst>
              <a:ext uri="{FF2B5EF4-FFF2-40B4-BE49-F238E27FC236}">
                <a16:creationId xmlns:a16="http://schemas.microsoft.com/office/drawing/2014/main" id="{3838B749-E92C-BF4C-8592-F4685F90E56F}"/>
              </a:ext>
            </a:extLst>
          </p:cNvPr>
          <p:cNvSpPr/>
          <p:nvPr/>
        </p:nvSpPr>
        <p:spPr>
          <a:xfrm>
            <a:off x="609600" y="1405250"/>
            <a:ext cx="4744278" cy="13545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cs-CZ" sz="1600" dirty="0">
              <a:solidFill>
                <a:schemeClr val="tx1"/>
              </a:solidFill>
              <a:latin typeface="Arial" panose="020B0604020202020204" pitchFamily="34" charset="0"/>
              <a:cs typeface="Arial" panose="020B0604020202020204" pitchFamily="34" charset="0"/>
            </a:endParaRPr>
          </a:p>
          <a:p>
            <a:pPr algn="just"/>
            <a:r>
              <a:rPr lang="cs-CZ" sz="1600" dirty="0">
                <a:solidFill>
                  <a:schemeClr val="tx1"/>
                </a:solidFill>
                <a:latin typeface="Arial" panose="020B0604020202020204" pitchFamily="34" charset="0"/>
                <a:cs typeface="Arial" panose="020B0604020202020204" pitchFamily="34" charset="0"/>
              </a:rPr>
              <a:t>SP jako profese pomáhající lidem, kteří stojí mimo tzv., většinovou společnost, aby se přizpůsobili této společnosti = normativní princip.</a:t>
            </a:r>
          </a:p>
          <a:p>
            <a:pPr algn="ctr"/>
            <a:endParaRPr lang="cs-CZ" dirty="0">
              <a:solidFill>
                <a:schemeClr val="tx1"/>
              </a:solidFill>
            </a:endParaRPr>
          </a:p>
        </p:txBody>
      </p:sp>
      <p:sp>
        <p:nvSpPr>
          <p:cNvPr id="6" name="Obdélník 5">
            <a:extLst>
              <a:ext uri="{FF2B5EF4-FFF2-40B4-BE49-F238E27FC236}">
                <a16:creationId xmlns:a16="http://schemas.microsoft.com/office/drawing/2014/main" id="{9EF82B2B-F10D-5B4F-92BF-BC64B369D952}"/>
              </a:ext>
            </a:extLst>
          </p:cNvPr>
          <p:cNvSpPr/>
          <p:nvPr/>
        </p:nvSpPr>
        <p:spPr>
          <a:xfrm>
            <a:off x="6571422" y="1399660"/>
            <a:ext cx="4744278" cy="13545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dirty="0">
              <a:solidFill>
                <a:schemeClr val="tx1"/>
              </a:solidFill>
              <a:latin typeface="Arial" panose="020B0604020202020204" pitchFamily="34" charset="0"/>
              <a:cs typeface="Arial" panose="020B0604020202020204" pitchFamily="34" charset="0"/>
            </a:endParaRPr>
          </a:p>
          <a:p>
            <a:pPr algn="just"/>
            <a:r>
              <a:rPr lang="cs-CZ" sz="1600" dirty="0">
                <a:solidFill>
                  <a:schemeClr val="tx1"/>
                </a:solidFill>
                <a:latin typeface="Arial" panose="020B0604020202020204" pitchFamily="34" charset="0"/>
                <a:cs typeface="Arial" panose="020B0604020202020204" pitchFamily="34" charset="0"/>
              </a:rPr>
              <a:t>SP jako jako profese která definuje </a:t>
            </a:r>
            <a:r>
              <a:rPr lang="cs-CZ" sz="1600" i="1" dirty="0">
                <a:solidFill>
                  <a:schemeClr val="tx1"/>
                </a:solidFill>
                <a:latin typeface="Arial" panose="020B0604020202020204" pitchFamily="34" charset="0"/>
                <a:cs typeface="Arial" panose="020B0604020202020204" pitchFamily="34" charset="0"/>
              </a:rPr>
              <a:t>„problémy“ </a:t>
            </a:r>
            <a:r>
              <a:rPr lang="cs-CZ" sz="1600" dirty="0">
                <a:solidFill>
                  <a:schemeClr val="tx1"/>
                </a:solidFill>
                <a:latin typeface="Arial" panose="020B0604020202020204" pitchFamily="34" charset="0"/>
                <a:cs typeface="Arial" panose="020B0604020202020204" pitchFamily="34" charset="0"/>
              </a:rPr>
              <a:t>jako řešitelné obtíže konkrétních osob. Toto řešení bylo později odmítnuto a redefinováno jako „boj proti etablované majoritní společnosti.“</a:t>
            </a:r>
          </a:p>
          <a:p>
            <a:pPr algn="ctr"/>
            <a:endParaRPr lang="cs-CZ" dirty="0">
              <a:solidFill>
                <a:schemeClr val="tx1"/>
              </a:solidFill>
            </a:endParaRPr>
          </a:p>
        </p:txBody>
      </p:sp>
      <p:sp>
        <p:nvSpPr>
          <p:cNvPr id="7" name="TextovéPole 6">
            <a:extLst>
              <a:ext uri="{FF2B5EF4-FFF2-40B4-BE49-F238E27FC236}">
                <a16:creationId xmlns:a16="http://schemas.microsoft.com/office/drawing/2014/main" id="{3A1EE613-7593-5F43-9B43-CCAA160EAF59}"/>
              </a:ext>
            </a:extLst>
          </p:cNvPr>
          <p:cNvSpPr txBox="1"/>
          <p:nvPr/>
        </p:nvSpPr>
        <p:spPr>
          <a:xfrm>
            <a:off x="5611467" y="1527210"/>
            <a:ext cx="702366" cy="1107996"/>
          </a:xfrm>
          <a:prstGeom prst="rect">
            <a:avLst/>
          </a:prstGeom>
          <a:noFill/>
        </p:spPr>
        <p:txBody>
          <a:bodyPr wrap="square" rtlCol="0">
            <a:spAutoFit/>
          </a:bodyPr>
          <a:lstStyle/>
          <a:p>
            <a:r>
              <a:rPr lang="cs-CZ" sz="6600" b="1" dirty="0">
                <a:latin typeface="Arial" panose="020B0604020202020204" pitchFamily="34" charset="0"/>
                <a:cs typeface="Arial" panose="020B0604020202020204" pitchFamily="34" charset="0"/>
              </a:rPr>
              <a:t>X</a:t>
            </a:r>
          </a:p>
        </p:txBody>
      </p:sp>
    </p:spTree>
    <p:extLst>
      <p:ext uri="{BB962C8B-B14F-4D97-AF65-F5344CB8AC3E}">
        <p14:creationId xmlns:p14="http://schemas.microsoft.com/office/powerpoint/2010/main" val="552676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7B499B-CFEA-314A-ABF4-4B8B57B90412}"/>
              </a:ext>
            </a:extLst>
          </p:cNvPr>
          <p:cNvSpPr>
            <a:spLocks noGrp="1"/>
          </p:cNvSpPr>
          <p:nvPr>
            <p:ph type="title"/>
          </p:nvPr>
        </p:nvSpPr>
        <p:spPr>
          <a:xfrm>
            <a:off x="609600" y="365125"/>
            <a:ext cx="10744200" cy="1325563"/>
          </a:xfrm>
        </p:spPr>
        <p:txBody>
          <a:bodyPr/>
          <a:lstStyle/>
          <a:p>
            <a:r>
              <a:rPr lang="cs-CZ" b="1" dirty="0">
                <a:latin typeface="Arial" panose="020B0604020202020204" pitchFamily="34" charset="0"/>
                <a:cs typeface="Arial" panose="020B0604020202020204" pitchFamily="34" charset="0"/>
              </a:rPr>
              <a:t>Pomoc </a:t>
            </a:r>
            <a:r>
              <a:rPr lang="cs-CZ" b="1" dirty="0" err="1">
                <a:latin typeface="Arial" panose="020B0604020202020204" pitchFamily="34" charset="0"/>
                <a:cs typeface="Arial" panose="020B0604020202020204" pitchFamily="34" charset="0"/>
              </a:rPr>
              <a:t>x</a:t>
            </a:r>
            <a:r>
              <a:rPr lang="cs-CZ" b="1" dirty="0">
                <a:latin typeface="Arial" panose="020B0604020202020204" pitchFamily="34" charset="0"/>
                <a:cs typeface="Arial" panose="020B0604020202020204" pitchFamily="34" charset="0"/>
              </a:rPr>
              <a:t> sociální kontrola</a:t>
            </a:r>
          </a:p>
        </p:txBody>
      </p:sp>
      <p:sp>
        <p:nvSpPr>
          <p:cNvPr id="3" name="Zástupný symbol pro obsah 2">
            <a:extLst>
              <a:ext uri="{FF2B5EF4-FFF2-40B4-BE49-F238E27FC236}">
                <a16:creationId xmlns:a16="http://schemas.microsoft.com/office/drawing/2014/main" id="{6A830CEC-CEA8-C145-A92F-EACC83DCBED4}"/>
              </a:ext>
            </a:extLst>
          </p:cNvPr>
          <p:cNvSpPr>
            <a:spLocks noGrp="1"/>
          </p:cNvSpPr>
          <p:nvPr>
            <p:ph idx="1"/>
          </p:nvPr>
        </p:nvSpPr>
        <p:spPr>
          <a:xfrm>
            <a:off x="609600" y="1881809"/>
            <a:ext cx="10744200" cy="4585252"/>
          </a:xfrm>
        </p:spPr>
        <p:txBody>
          <a:bodyPr>
            <a:normAutofit/>
          </a:bodyPr>
          <a:lstStyle/>
          <a:p>
            <a:pPr marL="0" indent="0">
              <a:buNone/>
            </a:pPr>
            <a:r>
              <a:rPr lang="cs-CZ" sz="2400" dirty="0">
                <a:latin typeface="Arial" panose="020B0604020202020204" pitchFamily="34" charset="0"/>
                <a:cs typeface="Arial" panose="020B0604020202020204" pitchFamily="34" charset="0"/>
              </a:rPr>
              <a:t>Rozdílné postoje k cílům i k poslání sociální práce </a:t>
            </a:r>
          </a:p>
          <a:p>
            <a:pPr marL="0" indent="0">
              <a:buNone/>
            </a:pPr>
            <a:r>
              <a:rPr lang="cs-CZ" sz="1800" i="1" dirty="0">
                <a:latin typeface="Arial" panose="020B0604020202020204" pitchFamily="34" charset="0"/>
                <a:cs typeface="Arial" panose="020B0604020202020204" pitchFamily="34" charset="0"/>
              </a:rPr>
              <a:t>(viz poslání a cíle sociální práce) </a:t>
            </a:r>
          </a:p>
          <a:p>
            <a:pPr marL="0" indent="0">
              <a:buNone/>
            </a:pPr>
            <a:endParaRPr lang="cs-CZ" sz="1800" i="1" dirty="0">
              <a:latin typeface="Arial" panose="020B0604020202020204" pitchFamily="34" charset="0"/>
              <a:cs typeface="Arial" panose="020B0604020202020204" pitchFamily="34" charset="0"/>
            </a:endParaRPr>
          </a:p>
          <a:p>
            <a:pPr marL="0" indent="0">
              <a:buNone/>
            </a:pPr>
            <a:endParaRPr lang="cs-CZ" sz="1800" i="1" dirty="0">
              <a:latin typeface="Arial" panose="020B0604020202020204" pitchFamily="34" charset="0"/>
              <a:cs typeface="Arial" panose="020B0604020202020204" pitchFamily="34" charset="0"/>
            </a:endParaRPr>
          </a:p>
          <a:p>
            <a:pPr marL="0" indent="0">
              <a:buNone/>
            </a:pPr>
            <a:endParaRPr lang="cs-CZ" sz="1800" i="1" dirty="0">
              <a:latin typeface="Arial" panose="020B0604020202020204" pitchFamily="34" charset="0"/>
              <a:cs typeface="Arial" panose="020B0604020202020204" pitchFamily="34" charset="0"/>
            </a:endParaRPr>
          </a:p>
          <a:p>
            <a:pPr marL="0" indent="0">
              <a:buNone/>
            </a:pPr>
            <a:endParaRPr lang="cs-CZ" sz="1800" i="1" dirty="0">
              <a:latin typeface="Arial" panose="020B0604020202020204" pitchFamily="34" charset="0"/>
              <a:cs typeface="Arial" panose="020B0604020202020204" pitchFamily="34" charset="0"/>
            </a:endParaRPr>
          </a:p>
          <a:p>
            <a:pPr marL="0" indent="0">
              <a:buNone/>
            </a:pPr>
            <a:endParaRPr lang="cs-CZ" sz="1800" i="1" dirty="0">
              <a:latin typeface="Arial" panose="020B0604020202020204" pitchFamily="34" charset="0"/>
              <a:cs typeface="Arial" panose="020B0604020202020204" pitchFamily="34" charset="0"/>
            </a:endParaRPr>
          </a:p>
          <a:p>
            <a:pPr marL="0" indent="0">
              <a:buNone/>
            </a:pPr>
            <a:endParaRPr lang="cs-CZ" sz="1800" i="1" dirty="0">
              <a:latin typeface="Arial" panose="020B0604020202020204" pitchFamily="34" charset="0"/>
              <a:cs typeface="Arial" panose="020B0604020202020204" pitchFamily="34" charset="0"/>
            </a:endParaRPr>
          </a:p>
          <a:p>
            <a:pPr marL="0" indent="0">
              <a:buNone/>
            </a:pPr>
            <a:r>
              <a:rPr lang="cs-CZ" sz="1800" b="1" u="sng" dirty="0">
                <a:latin typeface="Arial" panose="020B0604020202020204" pitchFamily="34" charset="0"/>
                <a:cs typeface="Arial" panose="020B0604020202020204" pitchFamily="34" charset="0"/>
              </a:rPr>
              <a:t>Otázka k zamyšlení:</a:t>
            </a:r>
          </a:p>
          <a:p>
            <a:pPr marL="0" indent="0">
              <a:buNone/>
            </a:pPr>
            <a:r>
              <a:rPr lang="cs-CZ" sz="1800" dirty="0">
                <a:latin typeface="Arial" panose="020B0604020202020204" pitchFamily="34" charset="0"/>
                <a:cs typeface="Arial" panose="020B0604020202020204" pitchFamily="34" charset="0"/>
              </a:rPr>
              <a:t>Jaký vliv může mít významné potlačení kontrolní funkce sociální práce (např. prostřednictvím prosazování principu svobodného rozhodování klientů) k samotné účinnosti sociální práce jakožto nástroje sociální politiky státu?</a:t>
            </a:r>
          </a:p>
          <a:p>
            <a:pPr marL="0" indent="0">
              <a:buNone/>
            </a:pPr>
            <a:endParaRPr lang="cs-CZ" dirty="0">
              <a:latin typeface="Arial" panose="020B0604020202020204" pitchFamily="34" charset="0"/>
              <a:cs typeface="Arial" panose="020B0604020202020204" pitchFamily="34" charset="0"/>
            </a:endParaRPr>
          </a:p>
        </p:txBody>
      </p:sp>
      <p:cxnSp>
        <p:nvCxnSpPr>
          <p:cNvPr id="4" name="Přímá spojnice 3">
            <a:extLst>
              <a:ext uri="{FF2B5EF4-FFF2-40B4-BE49-F238E27FC236}">
                <a16:creationId xmlns:a16="http://schemas.microsoft.com/office/drawing/2014/main" id="{57878421-FF9F-314A-8B7C-CB3F9967C34C}"/>
              </a:ext>
            </a:extLst>
          </p:cNvPr>
          <p:cNvCxnSpPr>
            <a:cxnSpLocks/>
          </p:cNvCxnSpPr>
          <p:nvPr/>
        </p:nvCxnSpPr>
        <p:spPr>
          <a:xfrm>
            <a:off x="609600" y="1485900"/>
            <a:ext cx="10744200" cy="0"/>
          </a:xfrm>
          <a:prstGeom prst="line">
            <a:avLst/>
          </a:prstGeom>
        </p:spPr>
        <p:style>
          <a:lnRef idx="3">
            <a:schemeClr val="dk1"/>
          </a:lnRef>
          <a:fillRef idx="0">
            <a:schemeClr val="dk1"/>
          </a:fillRef>
          <a:effectRef idx="2">
            <a:schemeClr val="dk1"/>
          </a:effectRef>
          <a:fontRef idx="minor">
            <a:schemeClr val="tx1"/>
          </a:fontRef>
        </p:style>
      </p:cxnSp>
      <p:sp>
        <p:nvSpPr>
          <p:cNvPr id="5" name="Obdélník 4">
            <a:extLst>
              <a:ext uri="{FF2B5EF4-FFF2-40B4-BE49-F238E27FC236}">
                <a16:creationId xmlns:a16="http://schemas.microsoft.com/office/drawing/2014/main" id="{C0993271-4446-6647-AC2D-B1ABF505DB47}"/>
              </a:ext>
            </a:extLst>
          </p:cNvPr>
          <p:cNvSpPr/>
          <p:nvPr/>
        </p:nvSpPr>
        <p:spPr>
          <a:xfrm>
            <a:off x="634446" y="3182813"/>
            <a:ext cx="3250096" cy="11264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latin typeface="Arial" panose="020B0604020202020204" pitchFamily="34" charset="0"/>
                <a:cs typeface="Arial" panose="020B0604020202020204" pitchFamily="34" charset="0"/>
              </a:rPr>
              <a:t>Sociální pracovník</a:t>
            </a:r>
            <a:endParaRPr lang="cs-CZ" dirty="0">
              <a:solidFill>
                <a:schemeClr val="tx1"/>
              </a:solidFill>
            </a:endParaRPr>
          </a:p>
        </p:txBody>
      </p:sp>
      <p:sp>
        <p:nvSpPr>
          <p:cNvPr id="6" name="Obdélník 5">
            <a:extLst>
              <a:ext uri="{FF2B5EF4-FFF2-40B4-BE49-F238E27FC236}">
                <a16:creationId xmlns:a16="http://schemas.microsoft.com/office/drawing/2014/main" id="{13EA1BCC-9B6B-9A43-84C1-558DEDFA869A}"/>
              </a:ext>
            </a:extLst>
          </p:cNvPr>
          <p:cNvSpPr/>
          <p:nvPr/>
        </p:nvSpPr>
        <p:spPr>
          <a:xfrm>
            <a:off x="4369075" y="3182812"/>
            <a:ext cx="3250096" cy="11264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latin typeface="Arial" panose="020B0604020202020204" pitchFamily="34" charset="0"/>
                <a:cs typeface="Arial" panose="020B0604020202020204" pitchFamily="34" charset="0"/>
              </a:rPr>
              <a:t>Poskytovatel služby</a:t>
            </a:r>
            <a:endParaRPr lang="cs-CZ" dirty="0">
              <a:solidFill>
                <a:schemeClr val="tx1"/>
              </a:solidFill>
            </a:endParaRPr>
          </a:p>
        </p:txBody>
      </p:sp>
      <p:sp>
        <p:nvSpPr>
          <p:cNvPr id="7" name="Obdélník 6">
            <a:extLst>
              <a:ext uri="{FF2B5EF4-FFF2-40B4-BE49-F238E27FC236}">
                <a16:creationId xmlns:a16="http://schemas.microsoft.com/office/drawing/2014/main" id="{44501695-7765-514E-90CD-CA48813156D3}"/>
              </a:ext>
            </a:extLst>
          </p:cNvPr>
          <p:cNvSpPr/>
          <p:nvPr/>
        </p:nvSpPr>
        <p:spPr>
          <a:xfrm>
            <a:off x="8103704" y="3182811"/>
            <a:ext cx="3250096" cy="11264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latin typeface="Arial" panose="020B0604020202020204" pitchFamily="34" charset="0"/>
                <a:cs typeface="Arial" panose="020B0604020202020204" pitchFamily="34" charset="0"/>
              </a:rPr>
              <a:t>Sociální politika státu</a:t>
            </a:r>
            <a:endParaRPr lang="cs-CZ" dirty="0">
              <a:solidFill>
                <a:schemeClr val="tx1"/>
              </a:solidFill>
            </a:endParaRPr>
          </a:p>
        </p:txBody>
      </p:sp>
      <p:sp>
        <p:nvSpPr>
          <p:cNvPr id="8" name="TextovéPole 7">
            <a:extLst>
              <a:ext uri="{FF2B5EF4-FFF2-40B4-BE49-F238E27FC236}">
                <a16:creationId xmlns:a16="http://schemas.microsoft.com/office/drawing/2014/main" id="{EEFADF93-F91A-DD4A-AFD4-B457B20F7067}"/>
              </a:ext>
            </a:extLst>
          </p:cNvPr>
          <p:cNvSpPr txBox="1"/>
          <p:nvPr/>
        </p:nvSpPr>
        <p:spPr>
          <a:xfrm>
            <a:off x="3861355" y="3361307"/>
            <a:ext cx="484533" cy="769441"/>
          </a:xfrm>
          <a:prstGeom prst="rect">
            <a:avLst/>
          </a:prstGeom>
          <a:noFill/>
        </p:spPr>
        <p:txBody>
          <a:bodyPr wrap="square" rtlCol="0">
            <a:spAutoFit/>
          </a:bodyPr>
          <a:lstStyle/>
          <a:p>
            <a:r>
              <a:rPr lang="cs-CZ" sz="4400" b="1" dirty="0">
                <a:latin typeface="Arial" panose="020B0604020202020204" pitchFamily="34" charset="0"/>
                <a:cs typeface="Arial" panose="020B0604020202020204" pitchFamily="34" charset="0"/>
              </a:rPr>
              <a:t>X</a:t>
            </a:r>
            <a:endParaRPr lang="cs-CZ" sz="6000" b="1" dirty="0">
              <a:latin typeface="Arial" panose="020B0604020202020204" pitchFamily="34" charset="0"/>
              <a:cs typeface="Arial" panose="020B0604020202020204" pitchFamily="34" charset="0"/>
            </a:endParaRPr>
          </a:p>
        </p:txBody>
      </p:sp>
      <p:sp>
        <p:nvSpPr>
          <p:cNvPr id="9" name="TextovéPole 8">
            <a:extLst>
              <a:ext uri="{FF2B5EF4-FFF2-40B4-BE49-F238E27FC236}">
                <a16:creationId xmlns:a16="http://schemas.microsoft.com/office/drawing/2014/main" id="{A5B7614C-E5D1-1D40-A2C5-772C2B41E588}"/>
              </a:ext>
            </a:extLst>
          </p:cNvPr>
          <p:cNvSpPr txBox="1"/>
          <p:nvPr/>
        </p:nvSpPr>
        <p:spPr>
          <a:xfrm>
            <a:off x="7595984" y="3361307"/>
            <a:ext cx="484533" cy="769441"/>
          </a:xfrm>
          <a:prstGeom prst="rect">
            <a:avLst/>
          </a:prstGeom>
          <a:noFill/>
        </p:spPr>
        <p:txBody>
          <a:bodyPr wrap="square" rtlCol="0">
            <a:spAutoFit/>
          </a:bodyPr>
          <a:lstStyle/>
          <a:p>
            <a:r>
              <a:rPr lang="cs-CZ" sz="4400" b="1" dirty="0">
                <a:latin typeface="Arial" panose="020B0604020202020204" pitchFamily="34" charset="0"/>
                <a:cs typeface="Arial" panose="020B0604020202020204" pitchFamily="34" charset="0"/>
              </a:rPr>
              <a:t>X</a:t>
            </a:r>
            <a:endParaRPr lang="cs-CZ" sz="6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8298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7B499B-CFEA-314A-ABF4-4B8B57B90412}"/>
              </a:ext>
            </a:extLst>
          </p:cNvPr>
          <p:cNvSpPr>
            <a:spLocks noGrp="1"/>
          </p:cNvSpPr>
          <p:nvPr>
            <p:ph type="title"/>
          </p:nvPr>
        </p:nvSpPr>
        <p:spPr>
          <a:xfrm>
            <a:off x="609600" y="365125"/>
            <a:ext cx="10744200" cy="1325563"/>
          </a:xfrm>
        </p:spPr>
        <p:txBody>
          <a:bodyPr/>
          <a:lstStyle/>
          <a:p>
            <a:r>
              <a:rPr lang="cs-CZ" b="1" dirty="0">
                <a:latin typeface="Arial" panose="020B0604020202020204" pitchFamily="34" charset="0"/>
                <a:cs typeface="Arial" panose="020B0604020202020204" pitchFamily="34" charset="0"/>
              </a:rPr>
              <a:t>Polyvalence X specializace</a:t>
            </a:r>
          </a:p>
        </p:txBody>
      </p:sp>
      <p:cxnSp>
        <p:nvCxnSpPr>
          <p:cNvPr id="4" name="Přímá spojnice 3">
            <a:extLst>
              <a:ext uri="{FF2B5EF4-FFF2-40B4-BE49-F238E27FC236}">
                <a16:creationId xmlns:a16="http://schemas.microsoft.com/office/drawing/2014/main" id="{57878421-FF9F-314A-8B7C-CB3F9967C34C}"/>
              </a:ext>
            </a:extLst>
          </p:cNvPr>
          <p:cNvCxnSpPr>
            <a:cxnSpLocks/>
          </p:cNvCxnSpPr>
          <p:nvPr/>
        </p:nvCxnSpPr>
        <p:spPr>
          <a:xfrm>
            <a:off x="609600" y="1485900"/>
            <a:ext cx="10744200" cy="0"/>
          </a:xfrm>
          <a:prstGeom prst="line">
            <a:avLst/>
          </a:prstGeom>
        </p:spPr>
        <p:style>
          <a:lnRef idx="3">
            <a:schemeClr val="dk1"/>
          </a:lnRef>
          <a:fillRef idx="0">
            <a:schemeClr val="dk1"/>
          </a:fillRef>
          <a:effectRef idx="2">
            <a:schemeClr val="dk1"/>
          </a:effectRef>
          <a:fontRef idx="minor">
            <a:schemeClr val="tx1"/>
          </a:fontRef>
        </p:style>
      </p:cxnSp>
      <p:sp>
        <p:nvSpPr>
          <p:cNvPr id="10" name="Obdélník 9">
            <a:extLst>
              <a:ext uri="{FF2B5EF4-FFF2-40B4-BE49-F238E27FC236}">
                <a16:creationId xmlns:a16="http://schemas.microsoft.com/office/drawing/2014/main" id="{F70FF78B-3875-AA49-AB34-8953E5519586}"/>
              </a:ext>
            </a:extLst>
          </p:cNvPr>
          <p:cNvSpPr/>
          <p:nvPr/>
        </p:nvSpPr>
        <p:spPr>
          <a:xfrm>
            <a:off x="609600" y="2606676"/>
            <a:ext cx="4267200" cy="23721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cs-CZ" sz="2000" b="1" u="sng" dirty="0">
                <a:solidFill>
                  <a:schemeClr val="tx1"/>
                </a:solidFill>
                <a:latin typeface="Arial" panose="020B0604020202020204" pitchFamily="34" charset="0"/>
                <a:cs typeface="Arial" panose="020B0604020202020204" pitchFamily="34" charset="0"/>
              </a:rPr>
              <a:t>Polyvalence</a:t>
            </a:r>
          </a:p>
          <a:p>
            <a:pPr algn="just"/>
            <a:r>
              <a:rPr lang="cs-CZ" sz="2000" dirty="0">
                <a:solidFill>
                  <a:schemeClr val="tx1"/>
                </a:solidFill>
                <a:latin typeface="Arial" panose="020B0604020202020204" pitchFamily="34" charset="0"/>
                <a:cs typeface="Arial" panose="020B0604020202020204" pitchFamily="34" charset="0"/>
              </a:rPr>
              <a:t>SP v rámci své územní kompetence poskytuje služby klientům v různých životních situacích (problematika mladistvých i dospělých delikventů, pomoc seniorům, osobám se zdravotním postižením, cizincům…) </a:t>
            </a:r>
          </a:p>
        </p:txBody>
      </p:sp>
      <p:sp>
        <p:nvSpPr>
          <p:cNvPr id="11" name="Obdélník 10">
            <a:extLst>
              <a:ext uri="{FF2B5EF4-FFF2-40B4-BE49-F238E27FC236}">
                <a16:creationId xmlns:a16="http://schemas.microsoft.com/office/drawing/2014/main" id="{887F5E6F-BFC4-E147-887B-9781FCE64313}"/>
              </a:ext>
            </a:extLst>
          </p:cNvPr>
          <p:cNvSpPr/>
          <p:nvPr/>
        </p:nvSpPr>
        <p:spPr>
          <a:xfrm>
            <a:off x="7086600" y="2606676"/>
            <a:ext cx="4267200" cy="23721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cs-CZ" sz="2000" b="1" u="sng" dirty="0">
                <a:solidFill>
                  <a:schemeClr val="tx1"/>
                </a:solidFill>
                <a:latin typeface="Arial" panose="020B0604020202020204" pitchFamily="34" charset="0"/>
                <a:cs typeface="Arial" panose="020B0604020202020204" pitchFamily="34" charset="0"/>
              </a:rPr>
              <a:t>Specializace</a:t>
            </a:r>
          </a:p>
          <a:p>
            <a:pPr algn="just"/>
            <a:r>
              <a:rPr lang="cs-CZ" sz="2000" dirty="0">
                <a:solidFill>
                  <a:schemeClr val="tx1"/>
                </a:solidFill>
                <a:latin typeface="Arial" panose="020B0604020202020204" pitchFamily="34" charset="0"/>
                <a:cs typeface="Arial" panose="020B0604020202020204" pitchFamily="34" charset="0"/>
              </a:rPr>
              <a:t>SP v rámci své územní kompetence zabývá pouze určitým sociálním problémem či jen jeho vybranými aspektů případně se věnuje konkrétní cílové skupině.</a:t>
            </a:r>
          </a:p>
        </p:txBody>
      </p:sp>
      <p:sp>
        <p:nvSpPr>
          <p:cNvPr id="12" name="TextovéPole 11">
            <a:extLst>
              <a:ext uri="{FF2B5EF4-FFF2-40B4-BE49-F238E27FC236}">
                <a16:creationId xmlns:a16="http://schemas.microsoft.com/office/drawing/2014/main" id="{DDD9C9E5-DC92-7747-BBA0-D797A52D2125}"/>
              </a:ext>
            </a:extLst>
          </p:cNvPr>
          <p:cNvSpPr txBox="1"/>
          <p:nvPr/>
        </p:nvSpPr>
        <p:spPr>
          <a:xfrm>
            <a:off x="5630517" y="3238747"/>
            <a:ext cx="702366" cy="1107996"/>
          </a:xfrm>
          <a:prstGeom prst="rect">
            <a:avLst/>
          </a:prstGeom>
          <a:noFill/>
        </p:spPr>
        <p:txBody>
          <a:bodyPr wrap="square" rtlCol="0">
            <a:spAutoFit/>
          </a:bodyPr>
          <a:lstStyle/>
          <a:p>
            <a:r>
              <a:rPr lang="cs-CZ" sz="6600" b="1" dirty="0">
                <a:latin typeface="Arial" panose="020B0604020202020204" pitchFamily="34" charset="0"/>
                <a:cs typeface="Arial" panose="020B0604020202020204" pitchFamily="34" charset="0"/>
              </a:rPr>
              <a:t>X</a:t>
            </a:r>
          </a:p>
        </p:txBody>
      </p:sp>
    </p:spTree>
    <p:extLst>
      <p:ext uri="{BB962C8B-B14F-4D97-AF65-F5344CB8AC3E}">
        <p14:creationId xmlns:p14="http://schemas.microsoft.com/office/powerpoint/2010/main" val="1086290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7B499B-CFEA-314A-ABF4-4B8B57B90412}"/>
              </a:ext>
            </a:extLst>
          </p:cNvPr>
          <p:cNvSpPr>
            <a:spLocks noGrp="1"/>
          </p:cNvSpPr>
          <p:nvPr>
            <p:ph type="title"/>
          </p:nvPr>
        </p:nvSpPr>
        <p:spPr>
          <a:xfrm>
            <a:off x="609600" y="365125"/>
            <a:ext cx="10744200" cy="1325563"/>
          </a:xfrm>
        </p:spPr>
        <p:txBody>
          <a:bodyPr/>
          <a:lstStyle/>
          <a:p>
            <a:r>
              <a:rPr lang="cs-CZ" b="1" dirty="0">
                <a:latin typeface="Arial" panose="020B0604020202020204" pitchFamily="34" charset="0"/>
                <a:cs typeface="Arial" panose="020B0604020202020204" pitchFamily="34" charset="0"/>
              </a:rPr>
              <a:t>Sociální práce jako věda a umění</a:t>
            </a:r>
          </a:p>
        </p:txBody>
      </p:sp>
      <p:sp>
        <p:nvSpPr>
          <p:cNvPr id="3" name="Zástupný symbol pro obsah 2">
            <a:extLst>
              <a:ext uri="{FF2B5EF4-FFF2-40B4-BE49-F238E27FC236}">
                <a16:creationId xmlns:a16="http://schemas.microsoft.com/office/drawing/2014/main" id="{6A830CEC-CEA8-C145-A92F-EACC83DCBED4}"/>
              </a:ext>
            </a:extLst>
          </p:cNvPr>
          <p:cNvSpPr>
            <a:spLocks noGrp="1"/>
          </p:cNvSpPr>
          <p:nvPr>
            <p:ph idx="1"/>
          </p:nvPr>
        </p:nvSpPr>
        <p:spPr>
          <a:xfrm>
            <a:off x="609600" y="1881809"/>
            <a:ext cx="10744200" cy="4585252"/>
          </a:xfrm>
        </p:spPr>
        <p:txBody>
          <a:bodyPr>
            <a:normAutofit fontScale="85000" lnSpcReduction="10000"/>
          </a:bodyPr>
          <a:lstStyle/>
          <a:p>
            <a:pPr marL="0" indent="0">
              <a:lnSpc>
                <a:spcPct val="110000"/>
              </a:lnSpc>
              <a:spcBef>
                <a:spcPts val="400"/>
              </a:spcBef>
              <a:buNone/>
            </a:pPr>
            <a:r>
              <a:rPr lang="cs-CZ" dirty="0">
                <a:latin typeface="Arial" panose="020B0604020202020204" pitchFamily="34" charset="0"/>
                <a:cs typeface="Arial" panose="020B0604020202020204" pitchFamily="34" charset="0"/>
              </a:rPr>
              <a:t>SP jako </a:t>
            </a:r>
            <a:r>
              <a:rPr lang="cs-CZ" b="1" dirty="0">
                <a:latin typeface="Arial" panose="020B0604020202020204" pitchFamily="34" charset="0"/>
                <a:cs typeface="Arial" panose="020B0604020202020204" pitchFamily="34" charset="0"/>
              </a:rPr>
              <a:t>umění</a:t>
            </a:r>
            <a:r>
              <a:rPr lang="cs-CZ" dirty="0">
                <a:latin typeface="Arial" panose="020B0604020202020204" pitchFamily="34" charset="0"/>
                <a:cs typeface="Arial" panose="020B0604020202020204" pitchFamily="34" charset="0"/>
              </a:rPr>
              <a:t>, vyžadující širokou škálu dovedností, zejména schopnost:</a:t>
            </a:r>
          </a:p>
          <a:p>
            <a:pPr marL="514350" indent="-514350">
              <a:lnSpc>
                <a:spcPct val="110000"/>
              </a:lnSpc>
              <a:spcBef>
                <a:spcPts val="400"/>
              </a:spcBef>
              <a:buAutoNum type="alphaLcParenR"/>
            </a:pPr>
            <a:r>
              <a:rPr lang="cs-CZ" dirty="0">
                <a:latin typeface="Arial" panose="020B0604020202020204" pitchFamily="34" charset="0"/>
                <a:cs typeface="Arial" panose="020B0604020202020204" pitchFamily="34" charset="0"/>
              </a:rPr>
              <a:t>porozumět druhým a jejich potřebám</a:t>
            </a:r>
          </a:p>
          <a:p>
            <a:pPr marL="514350" indent="-514350">
              <a:lnSpc>
                <a:spcPct val="110000"/>
              </a:lnSpc>
              <a:spcBef>
                <a:spcPts val="400"/>
              </a:spcBef>
              <a:buAutoNum type="alphaLcParenR"/>
            </a:pPr>
            <a:r>
              <a:rPr lang="cs-CZ" dirty="0">
                <a:latin typeface="Arial" panose="020B0604020202020204" pitchFamily="34" charset="0"/>
                <a:cs typeface="Arial" panose="020B0604020202020204" pitchFamily="34" charset="0"/>
              </a:rPr>
              <a:t>pomoci a zároveň podporovat samostatnost a sociální učení (prevence závislosti na pracovníkovi / službě)</a:t>
            </a:r>
          </a:p>
          <a:p>
            <a:pPr marL="0" indent="0">
              <a:lnSpc>
                <a:spcPct val="110000"/>
              </a:lnSpc>
              <a:spcBef>
                <a:spcPts val="400"/>
              </a:spcBef>
              <a:buNone/>
            </a:pPr>
            <a:endParaRPr lang="cs-CZ" dirty="0">
              <a:latin typeface="Arial" panose="020B0604020202020204" pitchFamily="34" charset="0"/>
              <a:cs typeface="Arial" panose="020B0604020202020204" pitchFamily="34" charset="0"/>
            </a:endParaRPr>
          </a:p>
          <a:p>
            <a:pPr marL="0" indent="0">
              <a:lnSpc>
                <a:spcPct val="110000"/>
              </a:lnSpc>
              <a:spcBef>
                <a:spcPts val="400"/>
              </a:spcBef>
              <a:buNone/>
            </a:pPr>
            <a:r>
              <a:rPr lang="cs-CZ" dirty="0">
                <a:latin typeface="Arial" panose="020B0604020202020204" pitchFamily="34" charset="0"/>
                <a:cs typeface="Arial" panose="020B0604020202020204" pitchFamily="34" charset="0"/>
              </a:rPr>
              <a:t>SP jako </a:t>
            </a:r>
            <a:r>
              <a:rPr lang="cs-CZ" b="1" dirty="0">
                <a:latin typeface="Arial" panose="020B0604020202020204" pitchFamily="34" charset="0"/>
                <a:cs typeface="Arial" panose="020B0604020202020204" pitchFamily="34" charset="0"/>
              </a:rPr>
              <a:t>věda</a:t>
            </a:r>
            <a:r>
              <a:rPr lang="cs-CZ" dirty="0">
                <a:latin typeface="Arial" panose="020B0604020202020204" pitchFamily="34" charset="0"/>
                <a:cs typeface="Arial" panose="020B0604020202020204" pitchFamily="34" charset="0"/>
              </a:rPr>
              <a:t>, která </a:t>
            </a:r>
          </a:p>
          <a:p>
            <a:pPr marL="514350" indent="-514350">
              <a:lnSpc>
                <a:spcPct val="110000"/>
              </a:lnSpc>
              <a:spcBef>
                <a:spcPts val="400"/>
              </a:spcBef>
              <a:buAutoNum type="alphaLcParenR"/>
            </a:pPr>
            <a:r>
              <a:rPr lang="cs-CZ" dirty="0">
                <a:latin typeface="Arial" panose="020B0604020202020204" pitchFamily="34" charset="0"/>
                <a:cs typeface="Arial" panose="020B0604020202020204" pitchFamily="34" charset="0"/>
              </a:rPr>
              <a:t>disponuje teoriemi </a:t>
            </a:r>
          </a:p>
          <a:p>
            <a:pPr marL="514350" indent="-514350">
              <a:lnSpc>
                <a:spcPct val="110000"/>
              </a:lnSpc>
              <a:spcBef>
                <a:spcPts val="400"/>
              </a:spcBef>
              <a:buAutoNum type="alphaLcParenR"/>
            </a:pPr>
            <a:r>
              <a:rPr lang="cs-CZ" dirty="0">
                <a:latin typeface="Arial" panose="020B0604020202020204" pitchFamily="34" charset="0"/>
                <a:cs typeface="Arial" panose="020B0604020202020204" pitchFamily="34" charset="0"/>
              </a:rPr>
              <a:t>Vytváří teorie objasňující / popisující vznik a řešení individuálních / skupinových / komunitních problémů</a:t>
            </a:r>
          </a:p>
          <a:p>
            <a:pPr marL="0" indent="0">
              <a:lnSpc>
                <a:spcPct val="110000"/>
              </a:lnSpc>
              <a:spcBef>
                <a:spcPts val="400"/>
              </a:spcBef>
              <a:buNone/>
            </a:pPr>
            <a:endParaRPr lang="cs-CZ" dirty="0">
              <a:latin typeface="Arial" panose="020B0604020202020204" pitchFamily="34" charset="0"/>
              <a:cs typeface="Arial" panose="020B0604020202020204" pitchFamily="34" charset="0"/>
            </a:endParaRPr>
          </a:p>
          <a:p>
            <a:pPr marL="0" indent="0">
              <a:lnSpc>
                <a:spcPct val="110000"/>
              </a:lnSpc>
              <a:spcBef>
                <a:spcPts val="400"/>
              </a:spcBef>
              <a:buNone/>
            </a:pPr>
            <a:r>
              <a:rPr lang="cs-CZ" dirty="0">
                <a:latin typeface="Arial" panose="020B0604020202020204" pitchFamily="34" charset="0"/>
                <a:cs typeface="Arial" panose="020B0604020202020204" pitchFamily="34" charset="0"/>
              </a:rPr>
              <a:t>Obě charakteristiky jsou nezanedbatelné.</a:t>
            </a:r>
          </a:p>
          <a:p>
            <a:pPr marL="0" indent="0">
              <a:lnSpc>
                <a:spcPct val="110000"/>
              </a:lnSpc>
              <a:spcBef>
                <a:spcPts val="400"/>
              </a:spcBef>
              <a:buNone/>
            </a:pPr>
            <a:endParaRPr lang="cs-CZ" dirty="0">
              <a:latin typeface="Arial" panose="020B0604020202020204" pitchFamily="34" charset="0"/>
              <a:cs typeface="Arial" panose="020B0604020202020204" pitchFamily="34" charset="0"/>
            </a:endParaRPr>
          </a:p>
        </p:txBody>
      </p:sp>
      <p:cxnSp>
        <p:nvCxnSpPr>
          <p:cNvPr id="4" name="Přímá spojnice 3">
            <a:extLst>
              <a:ext uri="{FF2B5EF4-FFF2-40B4-BE49-F238E27FC236}">
                <a16:creationId xmlns:a16="http://schemas.microsoft.com/office/drawing/2014/main" id="{57878421-FF9F-314A-8B7C-CB3F9967C34C}"/>
              </a:ext>
            </a:extLst>
          </p:cNvPr>
          <p:cNvCxnSpPr>
            <a:cxnSpLocks/>
          </p:cNvCxnSpPr>
          <p:nvPr/>
        </p:nvCxnSpPr>
        <p:spPr>
          <a:xfrm>
            <a:off x="609600" y="1485900"/>
            <a:ext cx="107442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16568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7B499B-CFEA-314A-ABF4-4B8B57B90412}"/>
              </a:ext>
            </a:extLst>
          </p:cNvPr>
          <p:cNvSpPr>
            <a:spLocks noGrp="1"/>
          </p:cNvSpPr>
          <p:nvPr>
            <p:ph type="title"/>
          </p:nvPr>
        </p:nvSpPr>
        <p:spPr>
          <a:xfrm>
            <a:off x="609600" y="365125"/>
            <a:ext cx="10744200" cy="1325563"/>
          </a:xfrm>
        </p:spPr>
        <p:txBody>
          <a:bodyPr/>
          <a:lstStyle/>
          <a:p>
            <a:r>
              <a:rPr lang="cs-CZ" b="1" dirty="0">
                <a:latin typeface="Arial" panose="020B0604020202020204" pitchFamily="34" charset="0"/>
                <a:cs typeface="Arial" panose="020B0604020202020204" pitchFamily="34" charset="0"/>
              </a:rPr>
              <a:t>Vztah SP k jiným disciplínám</a:t>
            </a:r>
          </a:p>
        </p:txBody>
      </p:sp>
      <p:sp>
        <p:nvSpPr>
          <p:cNvPr id="3" name="Zástupný symbol pro obsah 2">
            <a:extLst>
              <a:ext uri="{FF2B5EF4-FFF2-40B4-BE49-F238E27FC236}">
                <a16:creationId xmlns:a16="http://schemas.microsoft.com/office/drawing/2014/main" id="{6A830CEC-CEA8-C145-A92F-EACC83DCBED4}"/>
              </a:ext>
            </a:extLst>
          </p:cNvPr>
          <p:cNvSpPr>
            <a:spLocks noGrp="1"/>
          </p:cNvSpPr>
          <p:nvPr>
            <p:ph idx="1"/>
          </p:nvPr>
        </p:nvSpPr>
        <p:spPr>
          <a:xfrm>
            <a:off x="609600" y="1881809"/>
            <a:ext cx="10744200" cy="4585252"/>
          </a:xfrm>
        </p:spPr>
        <p:txBody>
          <a:bodyPr>
            <a:normAutofit lnSpcReduction="10000"/>
          </a:bodyPr>
          <a:lstStyle/>
          <a:p>
            <a:pPr marL="0" indent="0" algn="just">
              <a:lnSpc>
                <a:spcPct val="110000"/>
              </a:lnSpc>
              <a:spcBef>
                <a:spcPts val="400"/>
              </a:spcBef>
              <a:buNone/>
            </a:pPr>
            <a:r>
              <a:rPr lang="cs-CZ" b="1" u="sng" dirty="0">
                <a:latin typeface="Arial" panose="020B0604020202020204" pitchFamily="34" charset="0"/>
                <a:cs typeface="Arial" panose="020B0604020202020204" pitchFamily="34" charset="0"/>
              </a:rPr>
              <a:t>Sociální pracovník:</a:t>
            </a:r>
          </a:p>
          <a:p>
            <a:pPr algn="just">
              <a:lnSpc>
                <a:spcPct val="110000"/>
              </a:lnSpc>
              <a:spcBef>
                <a:spcPts val="400"/>
              </a:spcBef>
              <a:buFontTx/>
              <a:buChar char="-"/>
            </a:pPr>
            <a:r>
              <a:rPr lang="cs-CZ" dirty="0">
                <a:latin typeface="Arial" panose="020B0604020202020204" pitchFamily="34" charset="0"/>
                <a:cs typeface="Arial" panose="020B0604020202020204" pitchFamily="34" charset="0"/>
              </a:rPr>
              <a:t>podporuje sociální fungování klienta, tj. pohlíží na člověka jako na bytost, která existuje v určitém prostředí a musí zvládat jeho nároky;</a:t>
            </a:r>
          </a:p>
          <a:p>
            <a:pPr algn="just">
              <a:lnSpc>
                <a:spcPct val="110000"/>
              </a:lnSpc>
              <a:spcBef>
                <a:spcPts val="400"/>
              </a:spcBef>
              <a:buFontTx/>
              <a:buChar char="-"/>
            </a:pPr>
            <a:r>
              <a:rPr lang="cs-CZ" dirty="0">
                <a:latin typeface="Arial" panose="020B0604020202020204" pitchFamily="34" charset="0"/>
                <a:cs typeface="Arial" panose="020B0604020202020204" pitchFamily="34" charset="0"/>
              </a:rPr>
              <a:t>pomáhá klientovi při obnově / získání takových dovedností, informací apod., jež klientovi umožní zvládat požadavky prostředí nebo naopak ovlivňovat ty nároky prostředí, které jsou nadměrné či jinak problematické;</a:t>
            </a:r>
          </a:p>
          <a:p>
            <a:pPr algn="just">
              <a:lnSpc>
                <a:spcPct val="110000"/>
              </a:lnSpc>
              <a:spcBef>
                <a:spcPts val="400"/>
              </a:spcBef>
              <a:buFontTx/>
              <a:buChar char="-"/>
            </a:pPr>
            <a:r>
              <a:rPr lang="cs-CZ" dirty="0">
                <a:latin typeface="Arial" panose="020B0604020202020204" pitchFamily="34" charset="0"/>
                <a:cs typeface="Arial" panose="020B0604020202020204" pitchFamily="34" charset="0"/>
              </a:rPr>
              <a:t>integruje poznatky z jiných disciplín s ohledem na svoji optiku, úkol apod. (spjato mj. s paradigmatickou orientací SP).</a:t>
            </a:r>
          </a:p>
        </p:txBody>
      </p:sp>
      <p:cxnSp>
        <p:nvCxnSpPr>
          <p:cNvPr id="4" name="Přímá spojnice 3">
            <a:extLst>
              <a:ext uri="{FF2B5EF4-FFF2-40B4-BE49-F238E27FC236}">
                <a16:creationId xmlns:a16="http://schemas.microsoft.com/office/drawing/2014/main" id="{57878421-FF9F-314A-8B7C-CB3F9967C34C}"/>
              </a:ext>
            </a:extLst>
          </p:cNvPr>
          <p:cNvCxnSpPr>
            <a:cxnSpLocks/>
          </p:cNvCxnSpPr>
          <p:nvPr/>
        </p:nvCxnSpPr>
        <p:spPr>
          <a:xfrm>
            <a:off x="609600" y="1485900"/>
            <a:ext cx="107442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35639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ál 3">
            <a:extLst>
              <a:ext uri="{FF2B5EF4-FFF2-40B4-BE49-F238E27FC236}">
                <a16:creationId xmlns:a16="http://schemas.microsoft.com/office/drawing/2014/main" id="{F3AE675D-6B03-6845-8472-7F5C061BB2B0}"/>
              </a:ext>
            </a:extLst>
          </p:cNvPr>
          <p:cNvSpPr/>
          <p:nvPr/>
        </p:nvSpPr>
        <p:spPr>
          <a:xfrm>
            <a:off x="4808328" y="2350880"/>
            <a:ext cx="2159000" cy="214906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b="1" dirty="0">
                <a:solidFill>
                  <a:schemeClr val="tx1"/>
                </a:solidFill>
                <a:latin typeface="Arial" panose="020B0604020202020204" pitchFamily="34" charset="0"/>
                <a:cs typeface="Arial" panose="020B0604020202020204" pitchFamily="34" charset="0"/>
              </a:rPr>
              <a:t>Sociální práce</a:t>
            </a:r>
          </a:p>
        </p:txBody>
      </p:sp>
      <p:sp>
        <p:nvSpPr>
          <p:cNvPr id="5" name="Ovál 4">
            <a:extLst>
              <a:ext uri="{FF2B5EF4-FFF2-40B4-BE49-F238E27FC236}">
                <a16:creationId xmlns:a16="http://schemas.microsoft.com/office/drawing/2014/main" id="{0EF954C9-0F5D-6A4B-9997-76FC6AA712EC}"/>
              </a:ext>
            </a:extLst>
          </p:cNvPr>
          <p:cNvSpPr/>
          <p:nvPr/>
        </p:nvSpPr>
        <p:spPr>
          <a:xfrm>
            <a:off x="7083285" y="1250259"/>
            <a:ext cx="1913835" cy="190389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latin typeface="Arial" panose="020B0604020202020204" pitchFamily="34" charset="0"/>
                <a:cs typeface="Arial" panose="020B0604020202020204" pitchFamily="34" charset="0"/>
              </a:rPr>
              <a:t>Právo</a:t>
            </a:r>
          </a:p>
        </p:txBody>
      </p:sp>
      <p:sp>
        <p:nvSpPr>
          <p:cNvPr id="6" name="Ovál 5">
            <a:extLst>
              <a:ext uri="{FF2B5EF4-FFF2-40B4-BE49-F238E27FC236}">
                <a16:creationId xmlns:a16="http://schemas.microsoft.com/office/drawing/2014/main" id="{18257DE5-CD45-B342-AE66-0F4BCAEE87AF}"/>
              </a:ext>
            </a:extLst>
          </p:cNvPr>
          <p:cNvSpPr/>
          <p:nvPr/>
        </p:nvSpPr>
        <p:spPr>
          <a:xfrm>
            <a:off x="7083285" y="3743739"/>
            <a:ext cx="1913835" cy="1903896"/>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latin typeface="Arial" panose="020B0604020202020204" pitchFamily="34" charset="0"/>
                <a:cs typeface="Arial" panose="020B0604020202020204" pitchFamily="34" charset="0"/>
              </a:rPr>
              <a:t>Sociologie</a:t>
            </a:r>
          </a:p>
        </p:txBody>
      </p:sp>
      <p:sp>
        <p:nvSpPr>
          <p:cNvPr id="7" name="Ovál 6">
            <a:extLst>
              <a:ext uri="{FF2B5EF4-FFF2-40B4-BE49-F238E27FC236}">
                <a16:creationId xmlns:a16="http://schemas.microsoft.com/office/drawing/2014/main" id="{D891FAC1-F917-D747-8AC8-4299972011D6}"/>
              </a:ext>
            </a:extLst>
          </p:cNvPr>
          <p:cNvSpPr/>
          <p:nvPr/>
        </p:nvSpPr>
        <p:spPr>
          <a:xfrm>
            <a:off x="4930911" y="4797287"/>
            <a:ext cx="1913835" cy="1903896"/>
          </a:xfrm>
          <a:prstGeom prst="ellips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a:solidFill>
                  <a:schemeClr val="tx1"/>
                </a:solidFill>
                <a:latin typeface="Arial" panose="020B0604020202020204" pitchFamily="34" charset="0"/>
                <a:cs typeface="Arial" panose="020B0604020202020204" pitchFamily="34" charset="0"/>
              </a:rPr>
              <a:t>Pedagogika</a:t>
            </a:r>
          </a:p>
        </p:txBody>
      </p:sp>
      <p:sp>
        <p:nvSpPr>
          <p:cNvPr id="8" name="Ovál 7">
            <a:extLst>
              <a:ext uri="{FF2B5EF4-FFF2-40B4-BE49-F238E27FC236}">
                <a16:creationId xmlns:a16="http://schemas.microsoft.com/office/drawing/2014/main" id="{6EC97FC0-0DC0-8D45-AE67-53DC42101796}"/>
              </a:ext>
            </a:extLst>
          </p:cNvPr>
          <p:cNvSpPr/>
          <p:nvPr/>
        </p:nvSpPr>
        <p:spPr>
          <a:xfrm>
            <a:off x="4930911" y="149638"/>
            <a:ext cx="1913835" cy="1903896"/>
          </a:xfrm>
          <a:prstGeom prst="ellipse">
            <a:avLst/>
          </a:prstGeom>
          <a:solidFill>
            <a:srgbClr val="CD8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a:solidFill>
                  <a:schemeClr val="tx1"/>
                </a:solidFill>
                <a:latin typeface="Arial" panose="020B0604020202020204" pitchFamily="34" charset="0"/>
                <a:cs typeface="Arial" panose="020B0604020202020204" pitchFamily="34" charset="0"/>
              </a:rPr>
              <a:t>Psychologie</a:t>
            </a:r>
          </a:p>
        </p:txBody>
      </p:sp>
      <p:sp>
        <p:nvSpPr>
          <p:cNvPr id="9" name="Ovál 8">
            <a:extLst>
              <a:ext uri="{FF2B5EF4-FFF2-40B4-BE49-F238E27FC236}">
                <a16:creationId xmlns:a16="http://schemas.microsoft.com/office/drawing/2014/main" id="{76627679-2D7F-224C-AECA-1C42239FE1F5}"/>
              </a:ext>
            </a:extLst>
          </p:cNvPr>
          <p:cNvSpPr/>
          <p:nvPr/>
        </p:nvSpPr>
        <p:spPr>
          <a:xfrm>
            <a:off x="2778534" y="1329374"/>
            <a:ext cx="1913835" cy="1903896"/>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a:solidFill>
                  <a:schemeClr val="tx1"/>
                </a:solidFill>
                <a:latin typeface="Arial" panose="020B0604020202020204" pitchFamily="34" charset="0"/>
                <a:cs typeface="Arial" panose="020B0604020202020204" pitchFamily="34" charset="0"/>
              </a:rPr>
              <a:t>Zdravověda</a:t>
            </a:r>
          </a:p>
        </p:txBody>
      </p:sp>
      <p:sp>
        <p:nvSpPr>
          <p:cNvPr id="10" name="Ovál 9">
            <a:extLst>
              <a:ext uri="{FF2B5EF4-FFF2-40B4-BE49-F238E27FC236}">
                <a16:creationId xmlns:a16="http://schemas.microsoft.com/office/drawing/2014/main" id="{76DF440E-7363-8743-81AE-3FD870A1AD69}"/>
              </a:ext>
            </a:extLst>
          </p:cNvPr>
          <p:cNvSpPr/>
          <p:nvPr/>
        </p:nvSpPr>
        <p:spPr>
          <a:xfrm>
            <a:off x="2778534" y="3743739"/>
            <a:ext cx="1913835" cy="1903896"/>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a:solidFill>
                  <a:srgbClr val="FF0000"/>
                </a:solidFill>
                <a:latin typeface="Arial" panose="020B0604020202020204" pitchFamily="34" charset="0"/>
                <a:cs typeface="Arial" panose="020B0604020202020204" pitchFamily="34" charset="0"/>
              </a:rPr>
              <a:t>Interkulturní práce </a:t>
            </a:r>
          </a:p>
        </p:txBody>
      </p:sp>
      <p:sp>
        <p:nvSpPr>
          <p:cNvPr id="11" name="TextovéPole 10">
            <a:extLst>
              <a:ext uri="{FF2B5EF4-FFF2-40B4-BE49-F238E27FC236}">
                <a16:creationId xmlns:a16="http://schemas.microsoft.com/office/drawing/2014/main" id="{A577974E-B2A8-F44A-99FC-B8E0767D5BE8}"/>
              </a:ext>
            </a:extLst>
          </p:cNvPr>
          <p:cNvSpPr txBox="1"/>
          <p:nvPr/>
        </p:nvSpPr>
        <p:spPr>
          <a:xfrm>
            <a:off x="1577554" y="4467639"/>
            <a:ext cx="962442" cy="584775"/>
          </a:xfrm>
          <a:prstGeom prst="rect">
            <a:avLst/>
          </a:prstGeom>
          <a:noFill/>
        </p:spPr>
        <p:txBody>
          <a:bodyPr wrap="square" rtlCol="0">
            <a:spAutoFit/>
          </a:bodyPr>
          <a:lstStyle/>
          <a:p>
            <a:r>
              <a:rPr lang="cs-CZ" sz="3200" dirty="0">
                <a:solidFill>
                  <a:srgbClr val="FF0000"/>
                </a:solidFill>
                <a:latin typeface="Arial" panose="020B0604020202020204" pitchFamily="34" charset="0"/>
                <a:cs typeface="Arial" panose="020B0604020202020204" pitchFamily="34" charset="0"/>
              </a:rPr>
              <a:t>… ?</a:t>
            </a:r>
          </a:p>
        </p:txBody>
      </p:sp>
      <p:cxnSp>
        <p:nvCxnSpPr>
          <p:cNvPr id="13" name="Přímá spojovací šipka 12">
            <a:extLst>
              <a:ext uri="{FF2B5EF4-FFF2-40B4-BE49-F238E27FC236}">
                <a16:creationId xmlns:a16="http://schemas.microsoft.com/office/drawing/2014/main" id="{4BB17F08-01E3-1040-B03E-6AA99C073C5B}"/>
              </a:ext>
            </a:extLst>
          </p:cNvPr>
          <p:cNvCxnSpPr>
            <a:cxnSpLocks/>
            <a:stCxn id="9" idx="6"/>
            <a:endCxn id="4" idx="1"/>
          </p:cNvCxnSpPr>
          <p:nvPr/>
        </p:nvCxnSpPr>
        <p:spPr>
          <a:xfrm>
            <a:off x="4692369" y="2281322"/>
            <a:ext cx="432137" cy="38428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Přímá spojovací šipka 14">
            <a:extLst>
              <a:ext uri="{FF2B5EF4-FFF2-40B4-BE49-F238E27FC236}">
                <a16:creationId xmlns:a16="http://schemas.microsoft.com/office/drawing/2014/main" id="{9B3CE071-B878-374D-9F4F-7B9278773DAB}"/>
              </a:ext>
            </a:extLst>
          </p:cNvPr>
          <p:cNvCxnSpPr>
            <a:cxnSpLocks/>
          </p:cNvCxnSpPr>
          <p:nvPr/>
        </p:nvCxnSpPr>
        <p:spPr>
          <a:xfrm>
            <a:off x="5887828" y="2053534"/>
            <a:ext cx="0" cy="29734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Přímá spojovací šipka 16">
            <a:extLst>
              <a:ext uri="{FF2B5EF4-FFF2-40B4-BE49-F238E27FC236}">
                <a16:creationId xmlns:a16="http://schemas.microsoft.com/office/drawing/2014/main" id="{446EE5ED-62CA-CD4B-8B03-0DF92CDFD10D}"/>
              </a:ext>
            </a:extLst>
          </p:cNvPr>
          <p:cNvCxnSpPr>
            <a:cxnSpLocks/>
            <a:stCxn id="7" idx="0"/>
            <a:endCxn id="4" idx="4"/>
          </p:cNvCxnSpPr>
          <p:nvPr/>
        </p:nvCxnSpPr>
        <p:spPr>
          <a:xfrm flipH="1" flipV="1">
            <a:off x="5887828" y="4499941"/>
            <a:ext cx="1" cy="29734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4" name="Přímá spojovací šipka 23">
            <a:extLst>
              <a:ext uri="{FF2B5EF4-FFF2-40B4-BE49-F238E27FC236}">
                <a16:creationId xmlns:a16="http://schemas.microsoft.com/office/drawing/2014/main" id="{B2954913-A03C-9A4D-82A6-BF472932BC5A}"/>
              </a:ext>
            </a:extLst>
          </p:cNvPr>
          <p:cNvCxnSpPr>
            <a:cxnSpLocks/>
            <a:stCxn id="10" idx="6"/>
            <a:endCxn id="4" idx="3"/>
          </p:cNvCxnSpPr>
          <p:nvPr/>
        </p:nvCxnSpPr>
        <p:spPr>
          <a:xfrm flipV="1">
            <a:off x="4692369" y="4185218"/>
            <a:ext cx="432137" cy="51046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0" name="Přímá spojovací šipka 39">
            <a:extLst>
              <a:ext uri="{FF2B5EF4-FFF2-40B4-BE49-F238E27FC236}">
                <a16:creationId xmlns:a16="http://schemas.microsoft.com/office/drawing/2014/main" id="{0D2A1D8B-1597-E448-8E20-36B3C8E4E1F8}"/>
              </a:ext>
            </a:extLst>
          </p:cNvPr>
          <p:cNvCxnSpPr>
            <a:cxnSpLocks/>
            <a:stCxn id="5" idx="2"/>
            <a:endCxn id="4" idx="7"/>
          </p:cNvCxnSpPr>
          <p:nvPr/>
        </p:nvCxnSpPr>
        <p:spPr>
          <a:xfrm flipH="1">
            <a:off x="6651150" y="2202207"/>
            <a:ext cx="432135" cy="4633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3" name="Přímá spojovací šipka 42">
            <a:extLst>
              <a:ext uri="{FF2B5EF4-FFF2-40B4-BE49-F238E27FC236}">
                <a16:creationId xmlns:a16="http://schemas.microsoft.com/office/drawing/2014/main" id="{7A6E21B4-A7C0-1A4F-9A1C-FB08152DB7C4}"/>
              </a:ext>
            </a:extLst>
          </p:cNvPr>
          <p:cNvCxnSpPr>
            <a:cxnSpLocks/>
            <a:stCxn id="6" idx="2"/>
            <a:endCxn id="4" idx="5"/>
          </p:cNvCxnSpPr>
          <p:nvPr/>
        </p:nvCxnSpPr>
        <p:spPr>
          <a:xfrm flipH="1" flipV="1">
            <a:off x="6651150" y="4185218"/>
            <a:ext cx="432135" cy="51046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45329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7B499B-CFEA-314A-ABF4-4B8B57B90412}"/>
              </a:ext>
            </a:extLst>
          </p:cNvPr>
          <p:cNvSpPr>
            <a:spLocks noGrp="1"/>
          </p:cNvSpPr>
          <p:nvPr>
            <p:ph type="title"/>
          </p:nvPr>
        </p:nvSpPr>
        <p:spPr>
          <a:xfrm>
            <a:off x="609600" y="365125"/>
            <a:ext cx="10744200" cy="1325563"/>
          </a:xfrm>
        </p:spPr>
        <p:txBody>
          <a:bodyPr>
            <a:normAutofit/>
          </a:bodyPr>
          <a:lstStyle/>
          <a:p>
            <a:r>
              <a:rPr lang="cs-CZ" sz="4000" b="1" dirty="0">
                <a:latin typeface="Arial" panose="020B0604020202020204" pitchFamily="34" charset="0"/>
                <a:cs typeface="Arial" panose="020B0604020202020204" pitchFamily="34" charset="0"/>
              </a:rPr>
              <a:t>Teorie v sociální práci</a:t>
            </a:r>
          </a:p>
        </p:txBody>
      </p:sp>
      <p:sp>
        <p:nvSpPr>
          <p:cNvPr id="3" name="Zástupný symbol pro obsah 2">
            <a:extLst>
              <a:ext uri="{FF2B5EF4-FFF2-40B4-BE49-F238E27FC236}">
                <a16:creationId xmlns:a16="http://schemas.microsoft.com/office/drawing/2014/main" id="{6A830CEC-CEA8-C145-A92F-EACC83DCBED4}"/>
              </a:ext>
            </a:extLst>
          </p:cNvPr>
          <p:cNvSpPr>
            <a:spLocks noGrp="1"/>
          </p:cNvSpPr>
          <p:nvPr>
            <p:ph idx="1"/>
          </p:nvPr>
        </p:nvSpPr>
        <p:spPr>
          <a:xfrm>
            <a:off x="609600" y="1881809"/>
            <a:ext cx="10744200" cy="4585252"/>
          </a:xfrm>
        </p:spPr>
        <p:txBody>
          <a:bodyPr>
            <a:normAutofit fontScale="92500" lnSpcReduction="20000"/>
          </a:bodyPr>
          <a:lstStyle/>
          <a:p>
            <a:pPr>
              <a:lnSpc>
                <a:spcPct val="110000"/>
              </a:lnSpc>
              <a:spcBef>
                <a:spcPts val="400"/>
              </a:spcBef>
              <a:buFontTx/>
              <a:buChar char="-"/>
            </a:pPr>
            <a:r>
              <a:rPr lang="cs-CZ" dirty="0">
                <a:latin typeface="Arial" panose="020B0604020202020204" pitchFamily="34" charset="0"/>
                <a:cs typeface="Arial" panose="020B0604020202020204" pitchFamily="34" charset="0"/>
              </a:rPr>
              <a:t>Sociální práce čerpá část své teoretické základny z řady jiných vědních oblastí (psychologie, sociologie, pedagogika, právní vědy a dal.). Jen malé množství teorií sociální práce vychází přímo z jejího rámce, jakožto praktického i vědního oboru. </a:t>
            </a:r>
          </a:p>
          <a:p>
            <a:pPr>
              <a:lnSpc>
                <a:spcPct val="110000"/>
              </a:lnSpc>
              <a:spcBef>
                <a:spcPts val="400"/>
              </a:spcBef>
              <a:buFontTx/>
              <a:buChar char="-"/>
            </a:pPr>
            <a:endParaRPr lang="cs-CZ" dirty="0">
              <a:latin typeface="Arial" panose="020B0604020202020204" pitchFamily="34" charset="0"/>
              <a:cs typeface="Arial" panose="020B0604020202020204" pitchFamily="34" charset="0"/>
            </a:endParaRPr>
          </a:p>
          <a:p>
            <a:pPr>
              <a:lnSpc>
                <a:spcPct val="110000"/>
              </a:lnSpc>
              <a:spcBef>
                <a:spcPts val="400"/>
              </a:spcBef>
              <a:buFontTx/>
              <a:buChar char="-"/>
            </a:pPr>
            <a:r>
              <a:rPr lang="cs-CZ" dirty="0">
                <a:latin typeface="Arial" panose="020B0604020202020204" pitchFamily="34" charset="0"/>
                <a:cs typeface="Arial" panose="020B0604020202020204" pitchFamily="34" charset="0"/>
              </a:rPr>
              <a:t>Originalita oboru sociální práce vychází především ze zvláštního způsobu užití teorie – v adaptaci modelů pro řešení problémů klientů.</a:t>
            </a:r>
          </a:p>
          <a:p>
            <a:pPr>
              <a:lnSpc>
                <a:spcPct val="110000"/>
              </a:lnSpc>
              <a:spcBef>
                <a:spcPts val="400"/>
              </a:spcBef>
              <a:buFontTx/>
              <a:buChar char="-"/>
            </a:pPr>
            <a:endParaRPr lang="cs-CZ" dirty="0">
              <a:latin typeface="Arial" panose="020B0604020202020204" pitchFamily="34" charset="0"/>
              <a:cs typeface="Arial" panose="020B0604020202020204" pitchFamily="34" charset="0"/>
            </a:endParaRPr>
          </a:p>
          <a:p>
            <a:pPr>
              <a:lnSpc>
                <a:spcPct val="110000"/>
              </a:lnSpc>
              <a:spcBef>
                <a:spcPts val="400"/>
              </a:spcBef>
              <a:buFontTx/>
              <a:buChar char="-"/>
            </a:pPr>
            <a:r>
              <a:rPr lang="cs-CZ" dirty="0">
                <a:latin typeface="Arial" panose="020B0604020202020204" pitchFamily="34" charset="0"/>
                <a:cs typeface="Arial" panose="020B0604020202020204" pitchFamily="34" charset="0"/>
              </a:rPr>
              <a:t>Sociální práce se vyznačuje schopností integrovat, využívat a modifikovat různorodé poznatky ve snaze pomáhat lidem při podpoře / obnově jejich sociálního fungování.</a:t>
            </a:r>
          </a:p>
        </p:txBody>
      </p:sp>
      <p:cxnSp>
        <p:nvCxnSpPr>
          <p:cNvPr id="4" name="Přímá spojnice 3">
            <a:extLst>
              <a:ext uri="{FF2B5EF4-FFF2-40B4-BE49-F238E27FC236}">
                <a16:creationId xmlns:a16="http://schemas.microsoft.com/office/drawing/2014/main" id="{57878421-FF9F-314A-8B7C-CB3F9967C34C}"/>
              </a:ext>
            </a:extLst>
          </p:cNvPr>
          <p:cNvCxnSpPr>
            <a:cxnSpLocks/>
          </p:cNvCxnSpPr>
          <p:nvPr/>
        </p:nvCxnSpPr>
        <p:spPr>
          <a:xfrm>
            <a:off x="609600" y="1485900"/>
            <a:ext cx="107442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20394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7B499B-CFEA-314A-ABF4-4B8B57B90412}"/>
              </a:ext>
            </a:extLst>
          </p:cNvPr>
          <p:cNvSpPr>
            <a:spLocks noGrp="1"/>
          </p:cNvSpPr>
          <p:nvPr>
            <p:ph type="title"/>
          </p:nvPr>
        </p:nvSpPr>
        <p:spPr>
          <a:xfrm>
            <a:off x="410817" y="-3202"/>
            <a:ext cx="10744200" cy="1325563"/>
          </a:xfrm>
        </p:spPr>
        <p:txBody>
          <a:bodyPr>
            <a:normAutofit/>
          </a:bodyPr>
          <a:lstStyle/>
          <a:p>
            <a:r>
              <a:rPr lang="cs-CZ" sz="4000" b="1" dirty="0">
                <a:latin typeface="Arial" panose="020B0604020202020204" pitchFamily="34" charset="0"/>
                <a:cs typeface="Arial" panose="020B0604020202020204" pitchFamily="34" charset="0"/>
              </a:rPr>
              <a:t>Klasifikace teorií v sociální práci</a:t>
            </a:r>
          </a:p>
        </p:txBody>
      </p:sp>
      <p:sp>
        <p:nvSpPr>
          <p:cNvPr id="3" name="Zástupný symbol pro obsah 2">
            <a:extLst>
              <a:ext uri="{FF2B5EF4-FFF2-40B4-BE49-F238E27FC236}">
                <a16:creationId xmlns:a16="http://schemas.microsoft.com/office/drawing/2014/main" id="{6A830CEC-CEA8-C145-A92F-EACC83DCBED4}"/>
              </a:ext>
            </a:extLst>
          </p:cNvPr>
          <p:cNvSpPr>
            <a:spLocks noGrp="1"/>
          </p:cNvSpPr>
          <p:nvPr>
            <p:ph idx="1"/>
          </p:nvPr>
        </p:nvSpPr>
        <p:spPr>
          <a:xfrm>
            <a:off x="410817" y="1322362"/>
            <a:ext cx="11290853" cy="5144700"/>
          </a:xfrm>
        </p:spPr>
        <p:txBody>
          <a:bodyPr>
            <a:normAutofit/>
          </a:bodyPr>
          <a:lstStyle/>
          <a:p>
            <a:pPr marL="0" indent="0">
              <a:lnSpc>
                <a:spcPct val="110000"/>
              </a:lnSpc>
              <a:spcBef>
                <a:spcPts val="400"/>
              </a:spcBef>
              <a:buNone/>
            </a:pPr>
            <a:r>
              <a:rPr lang="cs-CZ" sz="1800" dirty="0">
                <a:latin typeface="Arial" panose="020B0604020202020204" pitchFamily="34" charset="0"/>
                <a:cs typeface="Arial" panose="020B0604020202020204" pitchFamily="34" charset="0"/>
              </a:rPr>
              <a:t>Teorie v SP lze klasifikovat dle různých typologií:</a:t>
            </a:r>
          </a:p>
          <a:p>
            <a:pPr marL="0" indent="0">
              <a:lnSpc>
                <a:spcPct val="110000"/>
              </a:lnSpc>
              <a:spcBef>
                <a:spcPts val="400"/>
              </a:spcBef>
              <a:buNone/>
            </a:pPr>
            <a:r>
              <a:rPr lang="cs-CZ" sz="1800" dirty="0">
                <a:latin typeface="Arial" panose="020B0604020202020204" pitchFamily="34" charset="0"/>
                <a:cs typeface="Arial" panose="020B0604020202020204" pitchFamily="34" charset="0"/>
              </a:rPr>
              <a:t>1. Typologie dle Janis </a:t>
            </a:r>
            <a:r>
              <a:rPr lang="cs-CZ" sz="1800" dirty="0" err="1">
                <a:latin typeface="Arial" panose="020B0604020202020204" pitchFamily="34" charset="0"/>
                <a:cs typeface="Arial" panose="020B0604020202020204" pitchFamily="34" charset="0"/>
              </a:rPr>
              <a:t>Fookové</a:t>
            </a:r>
            <a:r>
              <a:rPr lang="cs-CZ" sz="1800" dirty="0">
                <a:latin typeface="Arial" panose="020B0604020202020204" pitchFamily="34" charset="0"/>
                <a:cs typeface="Arial" panose="020B0604020202020204" pitchFamily="34" charset="0"/>
              </a:rPr>
              <a:t> (1993):</a:t>
            </a:r>
          </a:p>
          <a:p>
            <a:pPr marL="0" indent="0">
              <a:lnSpc>
                <a:spcPct val="110000"/>
              </a:lnSpc>
              <a:spcBef>
                <a:spcPts val="400"/>
              </a:spcBef>
              <a:buNone/>
            </a:pPr>
            <a:endParaRPr lang="cs-CZ" dirty="0">
              <a:latin typeface="Arial" panose="020B0604020202020204" pitchFamily="34" charset="0"/>
              <a:cs typeface="Arial" panose="020B0604020202020204" pitchFamily="34" charset="0"/>
            </a:endParaRPr>
          </a:p>
          <a:p>
            <a:pPr marL="0" indent="0">
              <a:lnSpc>
                <a:spcPct val="110000"/>
              </a:lnSpc>
              <a:spcBef>
                <a:spcPts val="400"/>
              </a:spcBef>
              <a:buNone/>
            </a:pPr>
            <a:endParaRPr lang="cs-CZ" dirty="0">
              <a:latin typeface="Arial" panose="020B0604020202020204" pitchFamily="34" charset="0"/>
              <a:cs typeface="Arial" panose="020B0604020202020204" pitchFamily="34" charset="0"/>
            </a:endParaRPr>
          </a:p>
          <a:p>
            <a:pPr marL="0" indent="0">
              <a:lnSpc>
                <a:spcPct val="110000"/>
              </a:lnSpc>
              <a:spcBef>
                <a:spcPts val="400"/>
              </a:spcBef>
              <a:buNone/>
            </a:pPr>
            <a:endParaRPr lang="cs-CZ" dirty="0">
              <a:latin typeface="Arial" panose="020B0604020202020204" pitchFamily="34" charset="0"/>
              <a:cs typeface="Arial" panose="020B0604020202020204" pitchFamily="34" charset="0"/>
            </a:endParaRPr>
          </a:p>
          <a:p>
            <a:pPr marL="0" indent="0">
              <a:lnSpc>
                <a:spcPct val="110000"/>
              </a:lnSpc>
              <a:spcBef>
                <a:spcPts val="400"/>
              </a:spcBef>
              <a:buNone/>
            </a:pPr>
            <a:endParaRPr lang="cs-CZ" sz="1050" dirty="0">
              <a:latin typeface="Arial" panose="020B0604020202020204" pitchFamily="34" charset="0"/>
              <a:cs typeface="Arial" panose="020B0604020202020204" pitchFamily="34" charset="0"/>
            </a:endParaRPr>
          </a:p>
          <a:p>
            <a:pPr marL="0" indent="0">
              <a:lnSpc>
                <a:spcPct val="110000"/>
              </a:lnSpc>
              <a:spcBef>
                <a:spcPts val="400"/>
              </a:spcBef>
              <a:buNone/>
            </a:pPr>
            <a:r>
              <a:rPr lang="cs-CZ" sz="1900" dirty="0">
                <a:latin typeface="Arial" panose="020B0604020202020204" pitchFamily="34" charset="0"/>
                <a:cs typeface="Arial" panose="020B0604020202020204" pitchFamily="34" charset="0"/>
              </a:rPr>
              <a:t>2. Typologie dle </a:t>
            </a:r>
            <a:r>
              <a:rPr lang="cs-CZ" sz="1900" dirty="0" err="1">
                <a:latin typeface="Arial" panose="020B0604020202020204" pitchFamily="34" charset="0"/>
                <a:cs typeface="Arial" panose="020B0604020202020204" pitchFamily="34" charset="0"/>
              </a:rPr>
              <a:t>Sibeona</a:t>
            </a:r>
            <a:r>
              <a:rPr lang="cs-CZ" sz="1900" dirty="0">
                <a:latin typeface="Arial" panose="020B0604020202020204" pitchFamily="34" charset="0"/>
                <a:cs typeface="Arial" panose="020B0604020202020204" pitchFamily="34" charset="0"/>
              </a:rPr>
              <a:t> (1990)</a:t>
            </a:r>
          </a:p>
          <a:p>
            <a:pPr marL="0" indent="0">
              <a:lnSpc>
                <a:spcPct val="110000"/>
              </a:lnSpc>
              <a:spcBef>
                <a:spcPts val="400"/>
              </a:spcBef>
              <a:buNone/>
            </a:pPr>
            <a:endParaRPr lang="cs-CZ" dirty="0">
              <a:latin typeface="Arial" panose="020B0604020202020204" pitchFamily="34" charset="0"/>
              <a:cs typeface="Arial" panose="020B0604020202020204" pitchFamily="34" charset="0"/>
            </a:endParaRPr>
          </a:p>
          <a:p>
            <a:pPr marL="0" indent="0">
              <a:lnSpc>
                <a:spcPct val="110000"/>
              </a:lnSpc>
              <a:spcBef>
                <a:spcPts val="400"/>
              </a:spcBef>
              <a:buNone/>
            </a:pPr>
            <a:endParaRPr lang="cs-CZ" dirty="0">
              <a:latin typeface="Arial" panose="020B0604020202020204" pitchFamily="34" charset="0"/>
              <a:cs typeface="Arial" panose="020B0604020202020204" pitchFamily="34" charset="0"/>
            </a:endParaRPr>
          </a:p>
        </p:txBody>
      </p:sp>
      <p:cxnSp>
        <p:nvCxnSpPr>
          <p:cNvPr id="4" name="Přímá spojnice 3">
            <a:extLst>
              <a:ext uri="{FF2B5EF4-FFF2-40B4-BE49-F238E27FC236}">
                <a16:creationId xmlns:a16="http://schemas.microsoft.com/office/drawing/2014/main" id="{57878421-FF9F-314A-8B7C-CB3F9967C34C}"/>
              </a:ext>
            </a:extLst>
          </p:cNvPr>
          <p:cNvCxnSpPr>
            <a:cxnSpLocks/>
          </p:cNvCxnSpPr>
          <p:nvPr/>
        </p:nvCxnSpPr>
        <p:spPr>
          <a:xfrm>
            <a:off x="410817" y="1128092"/>
            <a:ext cx="11290853" cy="0"/>
          </a:xfrm>
          <a:prstGeom prst="line">
            <a:avLst/>
          </a:prstGeom>
        </p:spPr>
        <p:style>
          <a:lnRef idx="3">
            <a:schemeClr val="dk1"/>
          </a:lnRef>
          <a:fillRef idx="0">
            <a:schemeClr val="dk1"/>
          </a:fillRef>
          <a:effectRef idx="2">
            <a:schemeClr val="dk1"/>
          </a:effectRef>
          <a:fontRef idx="minor">
            <a:schemeClr val="tx1"/>
          </a:fontRef>
        </p:style>
      </p:cxnSp>
      <p:graphicFrame>
        <p:nvGraphicFramePr>
          <p:cNvPr id="5" name="Tabulka 4">
            <a:extLst>
              <a:ext uri="{FF2B5EF4-FFF2-40B4-BE49-F238E27FC236}">
                <a16:creationId xmlns:a16="http://schemas.microsoft.com/office/drawing/2014/main" id="{471E812B-8495-F846-8CEF-5CDADE672DD9}"/>
              </a:ext>
            </a:extLst>
          </p:cNvPr>
          <p:cNvGraphicFramePr>
            <a:graphicFrameLocks noGrp="1"/>
          </p:cNvGraphicFramePr>
          <p:nvPr>
            <p:extLst>
              <p:ext uri="{D42A27DB-BD31-4B8C-83A1-F6EECF244321}">
                <p14:modId xmlns:p14="http://schemas.microsoft.com/office/powerpoint/2010/main" val="1039839916"/>
              </p:ext>
            </p:extLst>
          </p:nvPr>
        </p:nvGraphicFramePr>
        <p:xfrm>
          <a:off x="528430" y="2157352"/>
          <a:ext cx="10906539" cy="1407160"/>
        </p:xfrm>
        <a:graphic>
          <a:graphicData uri="http://schemas.openxmlformats.org/drawingml/2006/table">
            <a:tbl>
              <a:tblPr firstRow="1" bandRow="1">
                <a:tableStyleId>{5C22544A-7EE6-4342-B048-85BDC9FD1C3A}</a:tableStyleId>
              </a:tblPr>
              <a:tblGrid>
                <a:gridCol w="2690191">
                  <a:extLst>
                    <a:ext uri="{9D8B030D-6E8A-4147-A177-3AD203B41FA5}">
                      <a16:colId xmlns:a16="http://schemas.microsoft.com/office/drawing/2014/main" val="3297845147"/>
                    </a:ext>
                  </a:extLst>
                </a:gridCol>
                <a:gridCol w="8216348">
                  <a:extLst>
                    <a:ext uri="{9D8B030D-6E8A-4147-A177-3AD203B41FA5}">
                      <a16:colId xmlns:a16="http://schemas.microsoft.com/office/drawing/2014/main" val="1420611392"/>
                    </a:ext>
                  </a:extLst>
                </a:gridCol>
              </a:tblGrid>
              <a:tr h="0">
                <a:tc>
                  <a:txBody>
                    <a:bodyPr/>
                    <a:lstStyle/>
                    <a:p>
                      <a:r>
                        <a:rPr lang="cs-CZ" sz="1400" b="0" dirty="0">
                          <a:ln>
                            <a:solidFill>
                              <a:schemeClr val="tx1"/>
                            </a:solidFill>
                          </a:ln>
                          <a:solidFill>
                            <a:schemeClr val="tx1"/>
                          </a:solidFill>
                          <a:latin typeface="Arial" panose="020B0604020202020204" pitchFamily="34" charset="0"/>
                          <a:cs typeface="Arial" panose="020B0604020202020204" pitchFamily="34" charset="0"/>
                        </a:rPr>
                        <a:t>obecné teorie (perspektiva)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cs-CZ" sz="1400" b="0" i="1" dirty="0">
                          <a:ln>
                            <a:solidFill>
                              <a:schemeClr val="tx1"/>
                            </a:solidFill>
                          </a:ln>
                          <a:solidFill>
                            <a:schemeClr val="tx1"/>
                          </a:solidFill>
                          <a:latin typeface="Arial" panose="020B0604020202020204" pitchFamily="34" charset="0"/>
                          <a:cs typeface="Arial" panose="020B0604020202020204" pitchFamily="34" charset="0"/>
                        </a:rPr>
                        <a:t>zaměřeny na politické, ekonomické a sociální struktury společnosti (př. liberalismus, marxismus, existenciální a humanistické perspektivy…)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58453496"/>
                  </a:ext>
                </a:extLst>
              </a:tr>
              <a:tr h="370840">
                <a:tc>
                  <a:txBody>
                    <a:bodyPr/>
                    <a:lstStyle/>
                    <a:p>
                      <a:r>
                        <a:rPr lang="cs-CZ" sz="1400" b="0" dirty="0">
                          <a:ln>
                            <a:solidFill>
                              <a:schemeClr val="tx1"/>
                            </a:solidFill>
                          </a:ln>
                          <a:solidFill>
                            <a:schemeClr val="tx1"/>
                          </a:solidFill>
                          <a:latin typeface="Arial" panose="020B0604020202020204" pitchFamily="34" charset="0"/>
                          <a:cs typeface="Arial" panose="020B0604020202020204" pitchFamily="34" charset="0"/>
                        </a:rPr>
                        <a:t>praktické teorie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cs-CZ" sz="1400" i="1" dirty="0">
                          <a:ln>
                            <a:solidFill>
                              <a:schemeClr val="tx1"/>
                            </a:solidFill>
                          </a:ln>
                          <a:solidFill>
                            <a:schemeClr val="tx1"/>
                          </a:solidFill>
                          <a:latin typeface="Arial" panose="020B0604020202020204" pitchFamily="34" charset="0"/>
                          <a:cs typeface="Arial" panose="020B0604020202020204" pitchFamily="34" charset="0"/>
                        </a:rPr>
                        <a:t>rozvíjí metody intervence, zabývá se způsoby práce sociálních pracovníků a navrhuje jejich zlepšení (př. transakční analýza, logoterapie, teorie rolí…)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3712868"/>
                  </a:ext>
                </a:extLst>
              </a:tr>
              <a:tr h="370840">
                <a:tc>
                  <a:txBody>
                    <a:bodyPr/>
                    <a:lstStyle/>
                    <a:p>
                      <a:r>
                        <a:rPr lang="cs-CZ" sz="1400" b="0" dirty="0">
                          <a:ln>
                            <a:solidFill>
                              <a:schemeClr val="tx1"/>
                            </a:solidFill>
                          </a:ln>
                          <a:solidFill>
                            <a:schemeClr val="tx1"/>
                          </a:solidFill>
                          <a:latin typeface="Arial" panose="020B0604020202020204" pitchFamily="34" charset="0"/>
                          <a:cs typeface="Arial" panose="020B0604020202020204" pitchFamily="34" charset="0"/>
                        </a:rPr>
                        <a:t>specifické teorie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cs-CZ" sz="1400" i="1" dirty="0">
                          <a:ln>
                            <a:solidFill>
                              <a:schemeClr val="tx1"/>
                            </a:solidFill>
                          </a:ln>
                          <a:solidFill>
                            <a:schemeClr val="tx1"/>
                          </a:solidFill>
                          <a:latin typeface="Arial" panose="020B0604020202020204" pitchFamily="34" charset="0"/>
                          <a:cs typeface="Arial" panose="020B0604020202020204" pitchFamily="34" charset="0"/>
                        </a:rPr>
                        <a:t>návody na uplatnění specifických zkušeností a znalostí v praxi (krizová intervence, mediace…)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8995511"/>
                  </a:ext>
                </a:extLst>
              </a:tr>
            </a:tbl>
          </a:graphicData>
        </a:graphic>
      </p:graphicFrame>
      <p:graphicFrame>
        <p:nvGraphicFramePr>
          <p:cNvPr id="6" name="Tabulka 5">
            <a:extLst>
              <a:ext uri="{FF2B5EF4-FFF2-40B4-BE49-F238E27FC236}">
                <a16:creationId xmlns:a16="http://schemas.microsoft.com/office/drawing/2014/main" id="{21319370-B90D-824D-881A-95F447F99CB7}"/>
              </a:ext>
            </a:extLst>
          </p:cNvPr>
          <p:cNvGraphicFramePr>
            <a:graphicFrameLocks noGrp="1"/>
          </p:cNvGraphicFramePr>
          <p:nvPr>
            <p:extLst>
              <p:ext uri="{D42A27DB-BD31-4B8C-83A1-F6EECF244321}">
                <p14:modId xmlns:p14="http://schemas.microsoft.com/office/powerpoint/2010/main" val="3107289042"/>
              </p:ext>
            </p:extLst>
          </p:nvPr>
        </p:nvGraphicFramePr>
        <p:xfrm>
          <a:off x="528431" y="4284276"/>
          <a:ext cx="10906538" cy="2072640"/>
        </p:xfrm>
        <a:graphic>
          <a:graphicData uri="http://schemas.openxmlformats.org/drawingml/2006/table">
            <a:tbl>
              <a:tblPr firstRow="1" bandRow="1">
                <a:tableStyleId>{5C22544A-7EE6-4342-B048-85BDC9FD1C3A}</a:tableStyleId>
              </a:tblPr>
              <a:tblGrid>
                <a:gridCol w="2161761">
                  <a:extLst>
                    <a:ext uri="{9D8B030D-6E8A-4147-A177-3AD203B41FA5}">
                      <a16:colId xmlns:a16="http://schemas.microsoft.com/office/drawing/2014/main" val="3297845147"/>
                    </a:ext>
                  </a:extLst>
                </a:gridCol>
                <a:gridCol w="3882886">
                  <a:extLst>
                    <a:ext uri="{9D8B030D-6E8A-4147-A177-3AD203B41FA5}">
                      <a16:colId xmlns:a16="http://schemas.microsoft.com/office/drawing/2014/main" val="1420611392"/>
                    </a:ext>
                  </a:extLst>
                </a:gridCol>
                <a:gridCol w="4861891">
                  <a:extLst>
                    <a:ext uri="{9D8B030D-6E8A-4147-A177-3AD203B41FA5}">
                      <a16:colId xmlns:a16="http://schemas.microsoft.com/office/drawing/2014/main" val="2884840649"/>
                    </a:ext>
                  </a:extLst>
                </a:gridCol>
              </a:tblGrid>
              <a:tr h="0">
                <a:tc>
                  <a:txBody>
                    <a:bodyPr/>
                    <a:lstStyle/>
                    <a:p>
                      <a:r>
                        <a:rPr lang="cs-CZ" sz="1400" b="0" dirty="0">
                          <a:ln>
                            <a:solidFill>
                              <a:schemeClr val="tx1"/>
                            </a:solidFill>
                          </a:ln>
                          <a:solidFill>
                            <a:schemeClr val="tx1"/>
                          </a:solidFill>
                          <a:latin typeface="Arial" panose="020B0604020202020204" pitchFamily="34" charset="0"/>
                          <a:cs typeface="Arial" panose="020B0604020202020204" pitchFamily="34" charset="0"/>
                        </a:rPr>
                        <a:t>typy teorií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cs-CZ" sz="1400" b="0" i="0" dirty="0">
                          <a:ln>
                            <a:solidFill>
                              <a:schemeClr val="tx1"/>
                            </a:solidFill>
                          </a:ln>
                          <a:solidFill>
                            <a:schemeClr val="tx1"/>
                          </a:solidFill>
                          <a:latin typeface="Arial" panose="020B0604020202020204" pitchFamily="34" charset="0"/>
                          <a:cs typeface="Arial" panose="020B0604020202020204" pitchFamily="34" charset="0"/>
                        </a:rPr>
                        <a:t>formální teorie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cs-CZ" sz="1400" b="0" i="0" dirty="0">
                          <a:ln>
                            <a:solidFill>
                              <a:schemeClr val="tx1"/>
                            </a:solidFill>
                          </a:ln>
                          <a:solidFill>
                            <a:schemeClr val="tx1"/>
                          </a:solidFill>
                          <a:latin typeface="Arial" panose="020B0604020202020204" pitchFamily="34" charset="0"/>
                          <a:cs typeface="Arial" panose="020B0604020202020204" pitchFamily="34" charset="0"/>
                        </a:rPr>
                        <a:t>neformální teorie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1528208"/>
                  </a:ext>
                </a:extLst>
              </a:tr>
              <a:tr h="0">
                <a:tc>
                  <a:txBody>
                    <a:bodyPr/>
                    <a:lstStyle/>
                    <a:p>
                      <a:r>
                        <a:rPr lang="cs-CZ" sz="1400" b="0" dirty="0">
                          <a:ln>
                            <a:solidFill>
                              <a:schemeClr val="tx1"/>
                            </a:solidFill>
                          </a:ln>
                          <a:solidFill>
                            <a:schemeClr val="tx1"/>
                          </a:solidFill>
                          <a:latin typeface="Arial" panose="020B0604020202020204" pitchFamily="34" charset="0"/>
                          <a:cs typeface="Arial" panose="020B0604020202020204" pitchFamily="34" charset="0"/>
                        </a:rPr>
                        <a:t>teorie o sociální práci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cs-CZ" sz="1400" b="0" i="1" dirty="0">
                          <a:ln>
                            <a:solidFill>
                              <a:schemeClr val="tx1"/>
                            </a:solidFill>
                          </a:ln>
                          <a:solidFill>
                            <a:schemeClr val="tx1"/>
                          </a:solidFill>
                          <a:latin typeface="Arial" panose="020B0604020202020204" pitchFamily="34" charset="0"/>
                          <a:cs typeface="Arial" panose="020B0604020202020204" pitchFamily="34" charset="0"/>
                        </a:rPr>
                        <a:t>formálně psané, definující povahu a cíle sociálního zabezpečení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cs-CZ" sz="1400" b="0" i="1" dirty="0">
                          <a:ln>
                            <a:solidFill>
                              <a:schemeClr val="tx1"/>
                            </a:solidFill>
                          </a:ln>
                          <a:solidFill>
                            <a:schemeClr val="tx1"/>
                          </a:solidFill>
                          <a:latin typeface="Arial" panose="020B0604020202020204" pitchFamily="34" charset="0"/>
                          <a:cs typeface="Arial" panose="020B0604020202020204" pitchFamily="34" charset="0"/>
                        </a:rPr>
                        <a:t>morální politické, kulturní hodnoty, které ovlivňují jednání SP a na jejichž základě pak SP vnímají svoji úlohu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58453496"/>
                  </a:ext>
                </a:extLst>
              </a:tr>
              <a:tr h="370840">
                <a:tc>
                  <a:txBody>
                    <a:bodyPr/>
                    <a:lstStyle/>
                    <a:p>
                      <a:r>
                        <a:rPr lang="cs-CZ" sz="1400" b="0" dirty="0">
                          <a:ln>
                            <a:solidFill>
                              <a:schemeClr val="tx1"/>
                            </a:solidFill>
                          </a:ln>
                          <a:solidFill>
                            <a:schemeClr val="tx1"/>
                          </a:solidFill>
                          <a:latin typeface="Arial" panose="020B0604020202020204" pitchFamily="34" charset="0"/>
                          <a:cs typeface="Arial" panose="020B0604020202020204" pitchFamily="34" charset="0"/>
                        </a:rPr>
                        <a:t>teorie sociální práce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cs-CZ" sz="1400" i="1" dirty="0">
                          <a:ln>
                            <a:solidFill>
                              <a:schemeClr val="tx1"/>
                            </a:solidFill>
                          </a:ln>
                          <a:solidFill>
                            <a:schemeClr val="tx1"/>
                          </a:solidFill>
                          <a:latin typeface="Arial" panose="020B0604020202020204" pitchFamily="34" charset="0"/>
                          <a:cs typeface="Arial" panose="020B0604020202020204" pitchFamily="34" charset="0"/>
                        </a:rPr>
                        <a:t>formálně psané teorie intervence (rodinná terapie, logoterapie…)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cs-CZ" sz="1400" i="1" dirty="0">
                          <a:ln>
                            <a:solidFill>
                              <a:schemeClr val="tx1"/>
                            </a:solidFill>
                          </a:ln>
                          <a:solidFill>
                            <a:schemeClr val="tx1"/>
                          </a:solidFill>
                          <a:latin typeface="Arial" panose="020B0604020202020204" pitchFamily="34" charset="0"/>
                          <a:cs typeface="Arial" panose="020B0604020202020204" pitchFamily="34" charset="0"/>
                        </a:rPr>
                        <a:t>Induktivně odvozená nepsaná teorie intervence utvářená na základě praktické zkušenosti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3712868"/>
                  </a:ext>
                </a:extLst>
              </a:tr>
              <a:tr h="370840">
                <a:tc>
                  <a:txBody>
                    <a:bodyPr/>
                    <a:lstStyle/>
                    <a:p>
                      <a:r>
                        <a:rPr lang="cs-CZ" sz="1400" b="0" dirty="0">
                          <a:ln>
                            <a:solidFill>
                              <a:schemeClr val="tx1"/>
                            </a:solidFill>
                          </a:ln>
                          <a:solidFill>
                            <a:schemeClr val="tx1"/>
                          </a:solidFill>
                          <a:latin typeface="Arial" panose="020B0604020202020204" pitchFamily="34" charset="0"/>
                          <a:cs typeface="Arial" panose="020B0604020202020204" pitchFamily="34" charset="0"/>
                        </a:rPr>
                        <a:t>teorie klientova světa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cs-CZ" sz="1400" i="1" dirty="0">
                          <a:ln>
                            <a:solidFill>
                              <a:schemeClr val="tx1"/>
                            </a:solidFill>
                          </a:ln>
                          <a:solidFill>
                            <a:schemeClr val="tx1"/>
                          </a:solidFill>
                          <a:latin typeface="Arial" panose="020B0604020202020204" pitchFamily="34" charset="0"/>
                          <a:cs typeface="Arial" panose="020B0604020202020204" pitchFamily="34" charset="0"/>
                        </a:rPr>
                        <a:t>formálně psané teorie o předmětech sociálních věd (teorie osobnosti, rady, pohlaví, vztahů, kultury…)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cs-CZ" sz="1400" i="1" dirty="0">
                          <a:ln>
                            <a:solidFill>
                              <a:schemeClr val="tx1"/>
                            </a:solidFill>
                          </a:ln>
                          <a:solidFill>
                            <a:schemeClr val="tx1"/>
                          </a:solidFill>
                          <a:latin typeface="Arial" panose="020B0604020202020204" pitchFamily="34" charset="0"/>
                          <a:cs typeface="Arial" panose="020B0604020202020204" pitchFamily="34" charset="0"/>
                        </a:rPr>
                        <a:t>SP uplatňují ve své praxi zkušenosti i obecné kulturní předpoklady (normální chování, dobrá rodina, kulturní zázemí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8995511"/>
                  </a:ext>
                </a:extLst>
              </a:tr>
            </a:tbl>
          </a:graphicData>
        </a:graphic>
      </p:graphicFrame>
    </p:spTree>
    <p:extLst>
      <p:ext uri="{BB962C8B-B14F-4D97-AF65-F5344CB8AC3E}">
        <p14:creationId xmlns:p14="http://schemas.microsoft.com/office/powerpoint/2010/main" val="4269053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7B499B-CFEA-314A-ABF4-4B8B57B90412}"/>
              </a:ext>
            </a:extLst>
          </p:cNvPr>
          <p:cNvSpPr>
            <a:spLocks noGrp="1"/>
          </p:cNvSpPr>
          <p:nvPr>
            <p:ph type="title"/>
          </p:nvPr>
        </p:nvSpPr>
        <p:spPr>
          <a:xfrm>
            <a:off x="384314" y="365125"/>
            <a:ext cx="10969486" cy="1325563"/>
          </a:xfrm>
        </p:spPr>
        <p:txBody>
          <a:bodyPr>
            <a:normAutofit/>
          </a:bodyPr>
          <a:lstStyle/>
          <a:p>
            <a:r>
              <a:rPr lang="cs-CZ" sz="4000" b="1" dirty="0">
                <a:latin typeface="Arial" panose="020B0604020202020204" pitchFamily="34" charset="0"/>
                <a:cs typeface="Arial" panose="020B0604020202020204" pitchFamily="34" charset="0"/>
              </a:rPr>
              <a:t>Přehled vybraných teorií v sociální práci</a:t>
            </a:r>
          </a:p>
        </p:txBody>
      </p:sp>
      <p:sp>
        <p:nvSpPr>
          <p:cNvPr id="3" name="Zástupný symbol pro obsah 2">
            <a:extLst>
              <a:ext uri="{FF2B5EF4-FFF2-40B4-BE49-F238E27FC236}">
                <a16:creationId xmlns:a16="http://schemas.microsoft.com/office/drawing/2014/main" id="{6A830CEC-CEA8-C145-A92F-EACC83DCBED4}"/>
              </a:ext>
            </a:extLst>
          </p:cNvPr>
          <p:cNvSpPr>
            <a:spLocks noGrp="1"/>
          </p:cNvSpPr>
          <p:nvPr>
            <p:ph idx="1"/>
          </p:nvPr>
        </p:nvSpPr>
        <p:spPr>
          <a:xfrm>
            <a:off x="384314" y="1881809"/>
            <a:ext cx="5473148" cy="4359965"/>
          </a:xfrm>
        </p:spPr>
        <p:txBody>
          <a:bodyPr>
            <a:normAutofit/>
          </a:bodyPr>
          <a:lstStyle/>
          <a:p>
            <a:pPr marL="0" indent="0">
              <a:lnSpc>
                <a:spcPct val="110000"/>
              </a:lnSpc>
              <a:spcBef>
                <a:spcPts val="400"/>
              </a:spcBef>
              <a:buNone/>
            </a:pPr>
            <a:r>
              <a:rPr lang="cs-CZ" sz="1800" u="sng" dirty="0">
                <a:latin typeface="Arial" panose="020B0604020202020204" pitchFamily="34" charset="0"/>
                <a:cs typeface="Arial" panose="020B0604020202020204" pitchFamily="34" charset="0"/>
              </a:rPr>
              <a:t>Humanistické a existenciální teorie</a:t>
            </a:r>
          </a:p>
          <a:p>
            <a:pPr>
              <a:lnSpc>
                <a:spcPct val="110000"/>
              </a:lnSpc>
              <a:spcBef>
                <a:spcPts val="400"/>
              </a:spcBef>
              <a:buFontTx/>
              <a:buChar char="-"/>
            </a:pPr>
            <a:r>
              <a:rPr lang="cs-CZ" sz="1800" dirty="0">
                <a:latin typeface="Arial" panose="020B0604020202020204" pitchFamily="34" charset="0"/>
                <a:cs typeface="Arial" panose="020B0604020202020204" pitchFamily="34" charset="0"/>
              </a:rPr>
              <a:t>Přístup orientovaný na klienta (C. </a:t>
            </a:r>
            <a:r>
              <a:rPr lang="cs-CZ" sz="1800" dirty="0" err="1">
                <a:latin typeface="Arial" panose="020B0604020202020204" pitchFamily="34" charset="0"/>
                <a:cs typeface="Arial" panose="020B0604020202020204" pitchFamily="34" charset="0"/>
              </a:rPr>
              <a:t>Rogers</a:t>
            </a:r>
            <a:r>
              <a:rPr lang="cs-CZ" sz="1800" dirty="0">
                <a:latin typeface="Arial" panose="020B0604020202020204" pitchFamily="34" charset="0"/>
                <a:cs typeface="Arial" panose="020B0604020202020204" pitchFamily="34" charset="0"/>
              </a:rPr>
              <a:t>)</a:t>
            </a:r>
          </a:p>
          <a:p>
            <a:pPr>
              <a:lnSpc>
                <a:spcPct val="110000"/>
              </a:lnSpc>
              <a:spcBef>
                <a:spcPts val="400"/>
              </a:spcBef>
              <a:buFontTx/>
              <a:buChar char="-"/>
            </a:pPr>
            <a:r>
              <a:rPr lang="cs-CZ" sz="1800" dirty="0">
                <a:latin typeface="Arial" panose="020B0604020202020204" pitchFamily="34" charset="0"/>
                <a:cs typeface="Arial" panose="020B0604020202020204" pitchFamily="34" charset="0"/>
              </a:rPr>
              <a:t>Transakční analýza (E. Berne)</a:t>
            </a:r>
          </a:p>
          <a:p>
            <a:pPr>
              <a:lnSpc>
                <a:spcPct val="110000"/>
              </a:lnSpc>
              <a:spcBef>
                <a:spcPts val="400"/>
              </a:spcBef>
              <a:buFontTx/>
              <a:buChar char="-"/>
            </a:pPr>
            <a:r>
              <a:rPr lang="cs-CZ" sz="1800" dirty="0">
                <a:latin typeface="Arial" panose="020B0604020202020204" pitchFamily="34" charset="0"/>
                <a:cs typeface="Arial" panose="020B0604020202020204" pitchFamily="34" charset="0"/>
              </a:rPr>
              <a:t>Existenciální analýza a logoterapie (V. E. </a:t>
            </a:r>
            <a:r>
              <a:rPr lang="cs-CZ" sz="1800" dirty="0" err="1">
                <a:latin typeface="Arial" panose="020B0604020202020204" pitchFamily="34" charset="0"/>
                <a:cs typeface="Arial" panose="020B0604020202020204" pitchFamily="34" charset="0"/>
              </a:rPr>
              <a:t>Frankl</a:t>
            </a:r>
            <a:r>
              <a:rPr lang="cs-CZ" sz="1800" dirty="0">
                <a:latin typeface="Arial" panose="020B0604020202020204" pitchFamily="34" charset="0"/>
                <a:cs typeface="Arial" panose="020B0604020202020204" pitchFamily="34" charset="0"/>
              </a:rPr>
              <a:t>)</a:t>
            </a:r>
          </a:p>
          <a:p>
            <a:pPr>
              <a:lnSpc>
                <a:spcPct val="110000"/>
              </a:lnSpc>
              <a:spcBef>
                <a:spcPts val="400"/>
              </a:spcBef>
              <a:buFontTx/>
              <a:buChar char="-"/>
            </a:pPr>
            <a:endParaRPr lang="cs-CZ" sz="1800" dirty="0">
              <a:latin typeface="Arial" panose="020B0604020202020204" pitchFamily="34" charset="0"/>
              <a:cs typeface="Arial" panose="020B0604020202020204" pitchFamily="34" charset="0"/>
            </a:endParaRPr>
          </a:p>
          <a:p>
            <a:pPr marL="0" indent="0">
              <a:lnSpc>
                <a:spcPct val="110000"/>
              </a:lnSpc>
              <a:spcBef>
                <a:spcPts val="400"/>
              </a:spcBef>
              <a:buNone/>
            </a:pPr>
            <a:r>
              <a:rPr lang="cs-CZ" sz="1800" u="sng" dirty="0">
                <a:latin typeface="Arial" panose="020B0604020202020204" pitchFamily="34" charset="0"/>
                <a:cs typeface="Arial" panose="020B0604020202020204" pitchFamily="34" charset="0"/>
              </a:rPr>
              <a:t>Sociálně psychologické a komunikační modely</a:t>
            </a:r>
          </a:p>
          <a:p>
            <a:pPr>
              <a:lnSpc>
                <a:spcPct val="110000"/>
              </a:lnSpc>
              <a:spcBef>
                <a:spcPts val="400"/>
              </a:spcBef>
              <a:buFontTx/>
              <a:buChar char="-"/>
            </a:pPr>
            <a:r>
              <a:rPr lang="cs-CZ" sz="1800" dirty="0">
                <a:latin typeface="Arial" panose="020B0604020202020204" pitchFamily="34" charset="0"/>
                <a:cs typeface="Arial" panose="020B0604020202020204" pitchFamily="34" charset="0"/>
              </a:rPr>
              <a:t>Teorie rolí (G. H. </a:t>
            </a:r>
            <a:r>
              <a:rPr lang="cs-CZ" sz="1800" dirty="0" err="1">
                <a:latin typeface="Arial" panose="020B0604020202020204" pitchFamily="34" charset="0"/>
                <a:cs typeface="Arial" panose="020B0604020202020204" pitchFamily="34" charset="0"/>
              </a:rPr>
              <a:t>Mead</a:t>
            </a:r>
            <a:r>
              <a:rPr lang="cs-CZ" sz="1800" dirty="0">
                <a:latin typeface="Arial" panose="020B0604020202020204" pitchFamily="34" charset="0"/>
                <a:cs typeface="Arial" panose="020B0604020202020204" pitchFamily="34" charset="0"/>
              </a:rPr>
              <a:t>)</a:t>
            </a:r>
          </a:p>
          <a:p>
            <a:pPr>
              <a:lnSpc>
                <a:spcPct val="110000"/>
              </a:lnSpc>
              <a:spcBef>
                <a:spcPts val="400"/>
              </a:spcBef>
              <a:buFontTx/>
              <a:buChar char="-"/>
            </a:pPr>
            <a:r>
              <a:rPr lang="cs-CZ" sz="1800" dirty="0" err="1">
                <a:latin typeface="Arial" panose="020B0604020202020204" pitchFamily="34" charset="0"/>
                <a:cs typeface="Arial" panose="020B0604020202020204" pitchFamily="34" charset="0"/>
              </a:rPr>
              <a:t>Etiketizační</a:t>
            </a:r>
            <a:r>
              <a:rPr lang="cs-CZ" sz="1800" dirty="0">
                <a:latin typeface="Arial" panose="020B0604020202020204" pitchFamily="34" charset="0"/>
                <a:cs typeface="Arial" panose="020B0604020202020204" pitchFamily="34" charset="0"/>
              </a:rPr>
              <a:t> teorie (</a:t>
            </a:r>
            <a:r>
              <a:rPr lang="cs-CZ" sz="1800" dirty="0" err="1">
                <a:latin typeface="Arial" panose="020B0604020202020204" pitchFamily="34" charset="0"/>
                <a:cs typeface="Arial" panose="020B0604020202020204" pitchFamily="34" charset="0"/>
              </a:rPr>
              <a:t>Kitsuse</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Lemert</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Becker</a:t>
            </a:r>
            <a:r>
              <a:rPr lang="cs-CZ" sz="1800" dirty="0">
                <a:latin typeface="Arial" panose="020B0604020202020204" pitchFamily="34" charset="0"/>
                <a:cs typeface="Arial" panose="020B0604020202020204" pitchFamily="34" charset="0"/>
              </a:rPr>
              <a:t>)</a:t>
            </a:r>
          </a:p>
          <a:p>
            <a:pPr>
              <a:lnSpc>
                <a:spcPct val="110000"/>
              </a:lnSpc>
              <a:spcBef>
                <a:spcPts val="400"/>
              </a:spcBef>
              <a:buFontTx/>
              <a:buChar char="-"/>
            </a:pPr>
            <a:r>
              <a:rPr lang="cs-CZ" sz="1800" dirty="0">
                <a:latin typeface="Arial" panose="020B0604020202020204" pitchFamily="34" charset="0"/>
                <a:cs typeface="Arial" panose="020B0604020202020204" pitchFamily="34" charset="0"/>
              </a:rPr>
              <a:t>Komunikační teorie (V. </a:t>
            </a:r>
            <a:r>
              <a:rPr lang="cs-CZ" sz="1800" dirty="0" err="1">
                <a:latin typeface="Arial" panose="020B0604020202020204" pitchFamily="34" charset="0"/>
                <a:cs typeface="Arial" panose="020B0604020202020204" pitchFamily="34" charset="0"/>
              </a:rPr>
              <a:t>Satirová</a:t>
            </a:r>
            <a:r>
              <a:rPr lang="cs-CZ" sz="1800" dirty="0">
                <a:latin typeface="Arial" panose="020B0604020202020204" pitchFamily="34" charset="0"/>
                <a:cs typeface="Arial" panose="020B0604020202020204" pitchFamily="34" charset="0"/>
              </a:rPr>
              <a:t>)</a:t>
            </a:r>
          </a:p>
          <a:p>
            <a:pPr marL="0" indent="0">
              <a:lnSpc>
                <a:spcPct val="110000"/>
              </a:lnSpc>
              <a:spcBef>
                <a:spcPts val="400"/>
              </a:spcBef>
              <a:buNone/>
            </a:pPr>
            <a:endParaRPr lang="cs-CZ" sz="1800" dirty="0">
              <a:latin typeface="Arial" panose="020B0604020202020204" pitchFamily="34" charset="0"/>
              <a:cs typeface="Arial" panose="020B0604020202020204" pitchFamily="34" charset="0"/>
            </a:endParaRPr>
          </a:p>
          <a:p>
            <a:pPr marL="0" indent="0">
              <a:lnSpc>
                <a:spcPct val="110000"/>
              </a:lnSpc>
              <a:spcBef>
                <a:spcPts val="400"/>
              </a:spcBef>
              <a:buNone/>
            </a:pPr>
            <a:r>
              <a:rPr lang="cs-CZ" sz="1800" u="sng" dirty="0">
                <a:latin typeface="Arial" panose="020B0604020202020204" pitchFamily="34" charset="0"/>
                <a:cs typeface="Arial" panose="020B0604020202020204" pitchFamily="34" charset="0"/>
              </a:rPr>
              <a:t>Systemický přístup</a:t>
            </a:r>
          </a:p>
          <a:p>
            <a:pPr marL="0" indent="0">
              <a:lnSpc>
                <a:spcPct val="110000"/>
              </a:lnSpc>
              <a:spcBef>
                <a:spcPts val="400"/>
              </a:spcBef>
              <a:buNone/>
            </a:pPr>
            <a:endParaRPr lang="cs-CZ" sz="1800" dirty="0">
              <a:latin typeface="Arial" panose="020B0604020202020204" pitchFamily="34" charset="0"/>
              <a:cs typeface="Arial" panose="020B0604020202020204" pitchFamily="34" charset="0"/>
            </a:endParaRPr>
          </a:p>
        </p:txBody>
      </p:sp>
      <p:cxnSp>
        <p:nvCxnSpPr>
          <p:cNvPr id="4" name="Přímá spojnice 3">
            <a:extLst>
              <a:ext uri="{FF2B5EF4-FFF2-40B4-BE49-F238E27FC236}">
                <a16:creationId xmlns:a16="http://schemas.microsoft.com/office/drawing/2014/main" id="{57878421-FF9F-314A-8B7C-CB3F9967C34C}"/>
              </a:ext>
            </a:extLst>
          </p:cNvPr>
          <p:cNvCxnSpPr>
            <a:cxnSpLocks/>
          </p:cNvCxnSpPr>
          <p:nvPr/>
        </p:nvCxnSpPr>
        <p:spPr>
          <a:xfrm>
            <a:off x="384314" y="1525657"/>
            <a:ext cx="11383616" cy="0"/>
          </a:xfrm>
          <a:prstGeom prst="line">
            <a:avLst/>
          </a:prstGeom>
        </p:spPr>
        <p:style>
          <a:lnRef idx="3">
            <a:schemeClr val="dk1"/>
          </a:lnRef>
          <a:fillRef idx="0">
            <a:schemeClr val="dk1"/>
          </a:fillRef>
          <a:effectRef idx="2">
            <a:schemeClr val="dk1"/>
          </a:effectRef>
          <a:fontRef idx="minor">
            <a:schemeClr val="tx1"/>
          </a:fontRef>
        </p:style>
      </p:cxnSp>
      <p:sp>
        <p:nvSpPr>
          <p:cNvPr id="5" name="Zástupný symbol pro obsah 2">
            <a:extLst>
              <a:ext uri="{FF2B5EF4-FFF2-40B4-BE49-F238E27FC236}">
                <a16:creationId xmlns:a16="http://schemas.microsoft.com/office/drawing/2014/main" id="{B6A63113-564D-EE4D-9AAE-B33FFC6F608F}"/>
              </a:ext>
            </a:extLst>
          </p:cNvPr>
          <p:cNvSpPr txBox="1">
            <a:spLocks/>
          </p:cNvSpPr>
          <p:nvPr/>
        </p:nvSpPr>
        <p:spPr>
          <a:xfrm>
            <a:off x="6016487" y="1881809"/>
            <a:ext cx="5751443" cy="47177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400"/>
              </a:spcBef>
              <a:buFont typeface="Arial" panose="020B0604020202020204" pitchFamily="34" charset="0"/>
              <a:buNone/>
            </a:pPr>
            <a:r>
              <a:rPr lang="cs-CZ" sz="1800" u="sng" dirty="0">
                <a:latin typeface="Arial" panose="020B0604020202020204" pitchFamily="34" charset="0"/>
                <a:cs typeface="Arial" panose="020B0604020202020204" pitchFamily="34" charset="0"/>
              </a:rPr>
              <a:t>Kognitivně-behaviorální teorie </a:t>
            </a:r>
            <a:endParaRPr lang="cs-CZ" sz="1800" dirty="0">
              <a:latin typeface="Arial" panose="020B0604020202020204" pitchFamily="34" charset="0"/>
              <a:cs typeface="Arial" panose="020B0604020202020204" pitchFamily="34" charset="0"/>
            </a:endParaRPr>
          </a:p>
          <a:p>
            <a:pPr marL="0" indent="0">
              <a:lnSpc>
                <a:spcPct val="110000"/>
              </a:lnSpc>
              <a:spcBef>
                <a:spcPts val="400"/>
              </a:spcBef>
              <a:buFont typeface="Arial" panose="020B0604020202020204" pitchFamily="34" charset="0"/>
              <a:buNone/>
            </a:pPr>
            <a:endParaRPr lang="cs-CZ" sz="1800" dirty="0">
              <a:latin typeface="Arial" panose="020B0604020202020204" pitchFamily="34" charset="0"/>
              <a:cs typeface="Arial" panose="020B0604020202020204" pitchFamily="34" charset="0"/>
            </a:endParaRPr>
          </a:p>
          <a:p>
            <a:pPr marL="0" indent="0">
              <a:lnSpc>
                <a:spcPct val="110000"/>
              </a:lnSpc>
              <a:spcBef>
                <a:spcPts val="400"/>
              </a:spcBef>
              <a:buFont typeface="Arial" panose="020B0604020202020204" pitchFamily="34" charset="0"/>
              <a:buNone/>
            </a:pPr>
            <a:r>
              <a:rPr lang="cs-CZ" sz="1800" u="sng" dirty="0">
                <a:latin typeface="Arial" panose="020B0604020202020204" pitchFamily="34" charset="0"/>
                <a:cs typeface="Arial" panose="020B0604020202020204" pitchFamily="34" charset="0"/>
              </a:rPr>
              <a:t>Přístup orientovaný na úkoly</a:t>
            </a:r>
          </a:p>
          <a:p>
            <a:pPr marL="0" indent="0">
              <a:lnSpc>
                <a:spcPct val="110000"/>
              </a:lnSpc>
              <a:spcBef>
                <a:spcPts val="400"/>
              </a:spcBef>
              <a:buFont typeface="Arial" panose="020B0604020202020204" pitchFamily="34" charset="0"/>
              <a:buNone/>
            </a:pPr>
            <a:endParaRPr lang="cs-CZ" sz="1800" u="sng" dirty="0">
              <a:latin typeface="Arial" panose="020B0604020202020204" pitchFamily="34" charset="0"/>
              <a:cs typeface="Arial" panose="020B0604020202020204" pitchFamily="34" charset="0"/>
            </a:endParaRPr>
          </a:p>
          <a:p>
            <a:pPr marL="0" indent="0">
              <a:lnSpc>
                <a:spcPct val="110000"/>
              </a:lnSpc>
              <a:spcBef>
                <a:spcPts val="400"/>
              </a:spcBef>
              <a:buFont typeface="Arial" panose="020B0604020202020204" pitchFamily="34" charset="0"/>
              <a:buNone/>
            </a:pPr>
            <a:r>
              <a:rPr lang="cs-CZ" sz="1800" u="sng" dirty="0" err="1">
                <a:latin typeface="Arial" panose="020B0604020202020204" pitchFamily="34" charset="0"/>
                <a:cs typeface="Arial" panose="020B0604020202020204" pitchFamily="34" charset="0"/>
              </a:rPr>
              <a:t>Antiopresivní</a:t>
            </a:r>
            <a:r>
              <a:rPr lang="cs-CZ" sz="1800" u="sng" dirty="0">
                <a:latin typeface="Arial" panose="020B0604020202020204" pitchFamily="34" charset="0"/>
                <a:cs typeface="Arial" panose="020B0604020202020204" pitchFamily="34" charset="0"/>
              </a:rPr>
              <a:t> přístupy </a:t>
            </a:r>
            <a:r>
              <a:rPr lang="cs-CZ" sz="1800" dirty="0">
                <a:latin typeface="Arial" panose="020B0604020202020204" pitchFamily="34" charset="0"/>
                <a:cs typeface="Arial" panose="020B0604020202020204" pitchFamily="34" charset="0"/>
              </a:rPr>
              <a:t>(AOP)</a:t>
            </a:r>
          </a:p>
          <a:p>
            <a:pPr marL="0" indent="0">
              <a:lnSpc>
                <a:spcPct val="110000"/>
              </a:lnSpc>
              <a:spcBef>
                <a:spcPts val="400"/>
              </a:spcBef>
              <a:buFont typeface="Arial" panose="020B0604020202020204" pitchFamily="34" charset="0"/>
              <a:buNone/>
            </a:pPr>
            <a:endParaRPr lang="cs-CZ" sz="1800" u="sng" dirty="0">
              <a:latin typeface="Arial" panose="020B0604020202020204" pitchFamily="34" charset="0"/>
              <a:cs typeface="Arial" panose="020B0604020202020204" pitchFamily="34" charset="0"/>
            </a:endParaRPr>
          </a:p>
          <a:p>
            <a:pPr marL="0" indent="0">
              <a:lnSpc>
                <a:spcPct val="110000"/>
              </a:lnSpc>
              <a:spcBef>
                <a:spcPts val="400"/>
              </a:spcBef>
              <a:buFont typeface="Arial" panose="020B0604020202020204" pitchFamily="34" charset="0"/>
              <a:buNone/>
            </a:pPr>
            <a:r>
              <a:rPr lang="cs-CZ" sz="1800" u="sng" dirty="0">
                <a:latin typeface="Arial" panose="020B0604020202020204" pitchFamily="34" charset="0"/>
                <a:cs typeface="Arial" panose="020B0604020202020204" pitchFamily="34" charset="0"/>
              </a:rPr>
              <a:t>Sociobiologie</a:t>
            </a:r>
            <a:r>
              <a:rPr lang="cs-CZ" sz="1800" dirty="0">
                <a:latin typeface="Arial" panose="020B0604020202020204" pitchFamily="34" charset="0"/>
                <a:cs typeface="Arial" panose="020B0604020202020204" pitchFamily="34" charset="0"/>
              </a:rPr>
              <a:t> (Ch. Darwin)</a:t>
            </a:r>
          </a:p>
          <a:p>
            <a:pPr marL="0" indent="0">
              <a:lnSpc>
                <a:spcPct val="110000"/>
              </a:lnSpc>
              <a:spcBef>
                <a:spcPts val="400"/>
              </a:spcBef>
              <a:buFont typeface="Arial" panose="020B0604020202020204" pitchFamily="34" charset="0"/>
              <a:buNone/>
            </a:pPr>
            <a:endParaRPr lang="cs-CZ" sz="1800" u="sng" dirty="0">
              <a:latin typeface="Arial" panose="020B0604020202020204" pitchFamily="34" charset="0"/>
              <a:cs typeface="Arial" panose="020B0604020202020204" pitchFamily="34" charset="0"/>
            </a:endParaRPr>
          </a:p>
          <a:p>
            <a:pPr marL="0" indent="0">
              <a:lnSpc>
                <a:spcPct val="110000"/>
              </a:lnSpc>
              <a:spcBef>
                <a:spcPts val="400"/>
              </a:spcBef>
              <a:buFont typeface="Arial" panose="020B0604020202020204" pitchFamily="34" charset="0"/>
              <a:buNone/>
            </a:pPr>
            <a:r>
              <a:rPr lang="cs-CZ" sz="1800" u="sng" dirty="0">
                <a:latin typeface="Arial" panose="020B0604020202020204" pitchFamily="34" charset="0"/>
                <a:cs typeface="Arial" panose="020B0604020202020204" pitchFamily="34" charset="0"/>
              </a:rPr>
              <a:t>Sociálně-ekologický model a fenomenologická tradice</a:t>
            </a:r>
          </a:p>
          <a:p>
            <a:pPr>
              <a:lnSpc>
                <a:spcPct val="110000"/>
              </a:lnSpc>
              <a:spcBef>
                <a:spcPts val="400"/>
              </a:spcBef>
              <a:buFontTx/>
              <a:buChar char="-"/>
            </a:pPr>
            <a:r>
              <a:rPr lang="cs-CZ" sz="1800" dirty="0">
                <a:latin typeface="Arial" panose="020B0604020202020204" pitchFamily="34" charset="0"/>
                <a:cs typeface="Arial" panose="020B0604020202020204" pitchFamily="34" charset="0"/>
              </a:rPr>
              <a:t>Ekologický model</a:t>
            </a:r>
          </a:p>
          <a:p>
            <a:pPr>
              <a:lnSpc>
                <a:spcPct val="110000"/>
              </a:lnSpc>
              <a:spcBef>
                <a:spcPts val="400"/>
              </a:spcBef>
              <a:buFontTx/>
              <a:buChar char="-"/>
            </a:pPr>
            <a:r>
              <a:rPr lang="cs-CZ" sz="1800" dirty="0">
                <a:latin typeface="Arial" panose="020B0604020202020204" pitchFamily="34" charset="0"/>
                <a:cs typeface="Arial" panose="020B0604020202020204" pitchFamily="34" charset="0"/>
              </a:rPr>
              <a:t>Sociální ekologie</a:t>
            </a:r>
          </a:p>
          <a:p>
            <a:pPr>
              <a:lnSpc>
                <a:spcPct val="110000"/>
              </a:lnSpc>
              <a:spcBef>
                <a:spcPts val="400"/>
              </a:spcBef>
              <a:buFontTx/>
              <a:buChar char="-"/>
            </a:pPr>
            <a:r>
              <a:rPr lang="cs-CZ" sz="1800" dirty="0">
                <a:latin typeface="Arial" panose="020B0604020202020204" pitchFamily="34" charset="0"/>
                <a:cs typeface="Arial" panose="020B0604020202020204" pitchFamily="34" charset="0"/>
              </a:rPr>
              <a:t>Fenomenologické pojetí</a:t>
            </a:r>
          </a:p>
        </p:txBody>
      </p:sp>
    </p:spTree>
    <p:extLst>
      <p:ext uri="{BB962C8B-B14F-4D97-AF65-F5344CB8AC3E}">
        <p14:creationId xmlns:p14="http://schemas.microsoft.com/office/powerpoint/2010/main" val="2317060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FD5A10-C6BD-044C-B9A8-A2B503A02F5D}"/>
              </a:ext>
            </a:extLst>
          </p:cNvPr>
          <p:cNvSpPr>
            <a:spLocks noGrp="1"/>
          </p:cNvSpPr>
          <p:nvPr>
            <p:ph type="title"/>
          </p:nvPr>
        </p:nvSpPr>
        <p:spPr>
          <a:xfrm>
            <a:off x="652670" y="2507456"/>
            <a:ext cx="10515600" cy="1309688"/>
          </a:xfrm>
        </p:spPr>
        <p:txBody>
          <a:bodyPr>
            <a:normAutofit/>
          </a:bodyPr>
          <a:lstStyle/>
          <a:p>
            <a:pPr algn="ctr"/>
            <a:r>
              <a:rPr lang="cs-CZ" sz="5200" i="1" dirty="0">
                <a:solidFill>
                  <a:schemeClr val="bg1"/>
                </a:solidFill>
                <a:latin typeface="Courier" pitchFamily="2" charset="0"/>
                <a:cs typeface="Arial" panose="020B0604020202020204" pitchFamily="34" charset="0"/>
              </a:rPr>
              <a:t>Legislativa</a:t>
            </a:r>
          </a:p>
        </p:txBody>
      </p:sp>
      <p:sp>
        <p:nvSpPr>
          <p:cNvPr id="4" name="Obdélník 3">
            <a:extLst>
              <a:ext uri="{FF2B5EF4-FFF2-40B4-BE49-F238E27FC236}">
                <a16:creationId xmlns:a16="http://schemas.microsoft.com/office/drawing/2014/main" id="{6CF7F182-F121-954B-8408-5DD5977254D6}"/>
              </a:ext>
            </a:extLst>
          </p:cNvPr>
          <p:cNvSpPr/>
          <p:nvPr/>
        </p:nvSpPr>
        <p:spPr>
          <a:xfrm>
            <a:off x="2190750" y="1981200"/>
            <a:ext cx="7810500" cy="2362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bdélník 4">
            <a:extLst>
              <a:ext uri="{FF2B5EF4-FFF2-40B4-BE49-F238E27FC236}">
                <a16:creationId xmlns:a16="http://schemas.microsoft.com/office/drawing/2014/main" id="{0D53B0E6-EB18-A842-B7B8-39D199A965A5}"/>
              </a:ext>
            </a:extLst>
          </p:cNvPr>
          <p:cNvSpPr/>
          <p:nvPr/>
        </p:nvSpPr>
        <p:spPr>
          <a:xfrm>
            <a:off x="1961322" y="2238375"/>
            <a:ext cx="8305800" cy="18478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ál 5">
            <a:extLst>
              <a:ext uri="{FF2B5EF4-FFF2-40B4-BE49-F238E27FC236}">
                <a16:creationId xmlns:a16="http://schemas.microsoft.com/office/drawing/2014/main" id="{559EAD6B-1CB0-E248-ABAD-9C8FD24E2E82}"/>
              </a:ext>
            </a:extLst>
          </p:cNvPr>
          <p:cNvSpPr/>
          <p:nvPr/>
        </p:nvSpPr>
        <p:spPr>
          <a:xfrm>
            <a:off x="1332672" y="2857500"/>
            <a:ext cx="62865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ál 6">
            <a:extLst>
              <a:ext uri="{FF2B5EF4-FFF2-40B4-BE49-F238E27FC236}">
                <a16:creationId xmlns:a16="http://schemas.microsoft.com/office/drawing/2014/main" id="{3AE8D618-2092-964C-A310-A93E4F7260FB}"/>
              </a:ext>
            </a:extLst>
          </p:cNvPr>
          <p:cNvSpPr/>
          <p:nvPr/>
        </p:nvSpPr>
        <p:spPr>
          <a:xfrm>
            <a:off x="10267122" y="2857500"/>
            <a:ext cx="62865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869838"/>
      </p:ext>
    </p:extLst>
  </p:cSld>
  <p:clrMapOvr>
    <a:masterClrMapping/>
  </p:clrMapOvr>
  <p:transition spd="slow">
    <p:cover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BFB2B1-86A1-B94A-ACED-0D51564E371B}"/>
              </a:ext>
            </a:extLst>
          </p:cNvPr>
          <p:cNvSpPr>
            <a:spLocks noGrp="1"/>
          </p:cNvSpPr>
          <p:nvPr>
            <p:ph type="title"/>
          </p:nvPr>
        </p:nvSpPr>
        <p:spPr/>
        <p:txBody>
          <a:bodyPr/>
          <a:lstStyle/>
          <a:p>
            <a:r>
              <a:rPr lang="cs-CZ" b="1" dirty="0">
                <a:latin typeface="Arial" panose="020B0604020202020204" pitchFamily="34" charset="0"/>
                <a:cs typeface="Arial" panose="020B0604020202020204" pitchFamily="34" charset="0"/>
              </a:rPr>
              <a:t>Více k teoriím sociální práce</a:t>
            </a:r>
          </a:p>
        </p:txBody>
      </p:sp>
      <p:sp>
        <p:nvSpPr>
          <p:cNvPr id="3" name="Zástupný symbol pro obsah 2">
            <a:extLst>
              <a:ext uri="{FF2B5EF4-FFF2-40B4-BE49-F238E27FC236}">
                <a16:creationId xmlns:a16="http://schemas.microsoft.com/office/drawing/2014/main" id="{12B2BDAD-DBE9-1F43-9C78-82ECFC781507}"/>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MATOUŠEK, O. a kol 2012. </a:t>
            </a:r>
            <a:r>
              <a:rPr lang="cs-CZ" i="1" dirty="0">
                <a:latin typeface="Arial" panose="020B0604020202020204" pitchFamily="34" charset="0"/>
                <a:cs typeface="Arial" panose="020B0604020202020204" pitchFamily="34" charset="0"/>
              </a:rPr>
              <a:t>Základy sociální práce</a:t>
            </a:r>
            <a:r>
              <a:rPr lang="cs-CZ" dirty="0">
                <a:latin typeface="Arial" panose="020B0604020202020204" pitchFamily="34" charset="0"/>
                <a:cs typeface="Arial" panose="020B0604020202020204" pitchFamily="34" charset="0"/>
              </a:rPr>
              <a:t>. Praha: Portál</a:t>
            </a:r>
          </a:p>
          <a:p>
            <a:pPr>
              <a:buFontTx/>
              <a:buChar char="-"/>
            </a:pPr>
            <a:r>
              <a:rPr lang="cs-CZ" dirty="0">
                <a:latin typeface="Arial" panose="020B0604020202020204" pitchFamily="34" charset="0"/>
                <a:cs typeface="Arial" panose="020B0604020202020204" pitchFamily="34" charset="0"/>
              </a:rPr>
              <a:t>Vybrané teorie sociální práce, kapitola 6.</a:t>
            </a:r>
          </a:p>
          <a:p>
            <a:endParaRPr lang="cs-CZ" dirty="0"/>
          </a:p>
        </p:txBody>
      </p:sp>
      <p:cxnSp>
        <p:nvCxnSpPr>
          <p:cNvPr id="4" name="Přímá spojnice 3">
            <a:extLst>
              <a:ext uri="{FF2B5EF4-FFF2-40B4-BE49-F238E27FC236}">
                <a16:creationId xmlns:a16="http://schemas.microsoft.com/office/drawing/2014/main" id="{9DAF0B37-2F6B-8844-9EB4-2EBBE4FCEE7E}"/>
              </a:ext>
            </a:extLst>
          </p:cNvPr>
          <p:cNvCxnSpPr>
            <a:cxnSpLocks/>
          </p:cNvCxnSpPr>
          <p:nvPr/>
        </p:nvCxnSpPr>
        <p:spPr>
          <a:xfrm>
            <a:off x="838200" y="1525657"/>
            <a:ext cx="105156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86464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A9BEFC6-0F07-C644-B160-780C48B85F6D}"/>
              </a:ext>
            </a:extLst>
          </p:cNvPr>
          <p:cNvPicPr>
            <a:picLocks noChangeAspect="1"/>
          </p:cNvPicPr>
          <p:nvPr/>
        </p:nvPicPr>
        <p:blipFill>
          <a:blip r:embed="rId3"/>
          <a:stretch>
            <a:fillRect/>
          </a:stretch>
        </p:blipFill>
        <p:spPr>
          <a:xfrm>
            <a:off x="3752732" y="384313"/>
            <a:ext cx="4359018" cy="6102626"/>
          </a:xfrm>
          <a:prstGeom prst="rect">
            <a:avLst/>
          </a:prstGeom>
          <a:ln>
            <a:solidFill>
              <a:schemeClr val="tx1"/>
            </a:solidFill>
          </a:ln>
        </p:spPr>
      </p:pic>
    </p:spTree>
    <p:extLst>
      <p:ext uri="{BB962C8B-B14F-4D97-AF65-F5344CB8AC3E}">
        <p14:creationId xmlns:p14="http://schemas.microsoft.com/office/powerpoint/2010/main" val="154948643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FD5A10-C6BD-044C-B9A8-A2B503A02F5D}"/>
              </a:ext>
            </a:extLst>
          </p:cNvPr>
          <p:cNvSpPr>
            <a:spLocks noGrp="1"/>
          </p:cNvSpPr>
          <p:nvPr>
            <p:ph type="title"/>
          </p:nvPr>
        </p:nvSpPr>
        <p:spPr>
          <a:xfrm>
            <a:off x="838200" y="2510045"/>
            <a:ext cx="10515600" cy="1309688"/>
          </a:xfrm>
        </p:spPr>
        <p:txBody>
          <a:bodyPr>
            <a:normAutofit/>
          </a:bodyPr>
          <a:lstStyle/>
          <a:p>
            <a:pPr algn="ctr"/>
            <a:r>
              <a:rPr lang="cs-CZ" sz="5100" i="1" dirty="0">
                <a:solidFill>
                  <a:schemeClr val="bg1"/>
                </a:solidFill>
                <a:latin typeface="Courier" pitchFamily="2" charset="0"/>
                <a:cs typeface="Arial" panose="020B0604020202020204" pitchFamily="34" charset="0"/>
              </a:rPr>
              <a:t>II. Sociální služby</a:t>
            </a:r>
          </a:p>
        </p:txBody>
      </p:sp>
      <p:sp>
        <p:nvSpPr>
          <p:cNvPr id="4" name="Obdélník 3">
            <a:extLst>
              <a:ext uri="{FF2B5EF4-FFF2-40B4-BE49-F238E27FC236}">
                <a16:creationId xmlns:a16="http://schemas.microsoft.com/office/drawing/2014/main" id="{6CF7F182-F121-954B-8408-5DD5977254D6}"/>
              </a:ext>
            </a:extLst>
          </p:cNvPr>
          <p:cNvSpPr/>
          <p:nvPr/>
        </p:nvSpPr>
        <p:spPr>
          <a:xfrm>
            <a:off x="2190750" y="1981200"/>
            <a:ext cx="7810500" cy="2362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bdélník 4">
            <a:extLst>
              <a:ext uri="{FF2B5EF4-FFF2-40B4-BE49-F238E27FC236}">
                <a16:creationId xmlns:a16="http://schemas.microsoft.com/office/drawing/2014/main" id="{0D53B0E6-EB18-A842-B7B8-39D199A965A5}"/>
              </a:ext>
            </a:extLst>
          </p:cNvPr>
          <p:cNvSpPr/>
          <p:nvPr/>
        </p:nvSpPr>
        <p:spPr>
          <a:xfrm>
            <a:off x="1961322" y="2238375"/>
            <a:ext cx="8305800" cy="18478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ál 5">
            <a:extLst>
              <a:ext uri="{FF2B5EF4-FFF2-40B4-BE49-F238E27FC236}">
                <a16:creationId xmlns:a16="http://schemas.microsoft.com/office/drawing/2014/main" id="{559EAD6B-1CB0-E248-ABAD-9C8FD24E2E82}"/>
              </a:ext>
            </a:extLst>
          </p:cNvPr>
          <p:cNvSpPr/>
          <p:nvPr/>
        </p:nvSpPr>
        <p:spPr>
          <a:xfrm>
            <a:off x="1332672" y="2857500"/>
            <a:ext cx="62865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ál 6">
            <a:extLst>
              <a:ext uri="{FF2B5EF4-FFF2-40B4-BE49-F238E27FC236}">
                <a16:creationId xmlns:a16="http://schemas.microsoft.com/office/drawing/2014/main" id="{3AE8D618-2092-964C-A310-A93E4F7260FB}"/>
              </a:ext>
            </a:extLst>
          </p:cNvPr>
          <p:cNvSpPr/>
          <p:nvPr/>
        </p:nvSpPr>
        <p:spPr>
          <a:xfrm>
            <a:off x="10267122" y="2857500"/>
            <a:ext cx="62865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5303"/>
      </p:ext>
    </p:extLst>
  </p:cSld>
  <p:clrMapOvr>
    <a:masterClrMapping/>
  </p:clrMapOvr>
  <p:transition spd="slow">
    <p:cover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BCC25E-FF19-8249-A338-C16AC1CC6079}"/>
              </a:ext>
            </a:extLst>
          </p:cNvPr>
          <p:cNvSpPr>
            <a:spLocks noGrp="1"/>
          </p:cNvSpPr>
          <p:nvPr>
            <p:ph type="title"/>
          </p:nvPr>
        </p:nvSpPr>
        <p:spPr/>
        <p:txBody>
          <a:bodyPr/>
          <a:lstStyle/>
          <a:p>
            <a:r>
              <a:rPr lang="cs-CZ" b="1" dirty="0">
                <a:latin typeface="Arial" panose="020B0604020202020204" pitchFamily="34" charset="0"/>
                <a:cs typeface="Arial" panose="020B0604020202020204" pitchFamily="34" charset="0"/>
              </a:rPr>
              <a:t>Samostudium</a:t>
            </a:r>
          </a:p>
        </p:txBody>
      </p:sp>
      <p:sp>
        <p:nvSpPr>
          <p:cNvPr id="3" name="Zástupný symbol pro obsah 2">
            <a:extLst>
              <a:ext uri="{FF2B5EF4-FFF2-40B4-BE49-F238E27FC236}">
                <a16:creationId xmlns:a16="http://schemas.microsoft.com/office/drawing/2014/main" id="{994FC93D-0D8E-A440-A651-C90629D2518A}"/>
              </a:ext>
            </a:extLst>
          </p:cNvPr>
          <p:cNvSpPr>
            <a:spLocks noGrp="1"/>
          </p:cNvSpPr>
          <p:nvPr>
            <p:ph idx="1"/>
          </p:nvPr>
        </p:nvSpPr>
        <p:spPr>
          <a:xfrm>
            <a:off x="838200" y="2001077"/>
            <a:ext cx="10515600" cy="4175885"/>
          </a:xfrm>
        </p:spPr>
        <p:txBody>
          <a:bodyPr/>
          <a:lstStyle/>
          <a:p>
            <a:pPr marL="0" indent="0">
              <a:buNone/>
            </a:pPr>
            <a:r>
              <a:rPr lang="cs-CZ" dirty="0">
                <a:latin typeface="Arial" panose="020B0604020202020204" pitchFamily="34" charset="0"/>
                <a:cs typeface="Arial" panose="020B0604020202020204" pitchFamily="34" charset="0"/>
              </a:rPr>
              <a:t>MATOUŠEK, O. a kol 2012. </a:t>
            </a:r>
            <a:r>
              <a:rPr lang="cs-CZ" i="1" dirty="0">
                <a:latin typeface="Arial" panose="020B0604020202020204" pitchFamily="34" charset="0"/>
                <a:cs typeface="Arial" panose="020B0604020202020204" pitchFamily="34" charset="0"/>
              </a:rPr>
              <a:t>Základy sociální práce</a:t>
            </a:r>
            <a:r>
              <a:rPr lang="cs-CZ" dirty="0">
                <a:latin typeface="Arial" panose="020B0604020202020204" pitchFamily="34" charset="0"/>
                <a:cs typeface="Arial" panose="020B0604020202020204" pitchFamily="34" charset="0"/>
              </a:rPr>
              <a:t>. Praha: Portál</a:t>
            </a:r>
          </a:p>
          <a:p>
            <a:pPr>
              <a:buFontTx/>
              <a:buChar char="-"/>
            </a:pPr>
            <a:r>
              <a:rPr lang="cs-CZ" dirty="0">
                <a:latin typeface="Arial" panose="020B0604020202020204" pitchFamily="34" charset="0"/>
                <a:cs typeface="Arial" panose="020B0604020202020204" pitchFamily="34" charset="0"/>
              </a:rPr>
              <a:t>Sociální politika, sociální služby a sociální práce, kapitola 5.</a:t>
            </a:r>
          </a:p>
          <a:p>
            <a:pPr>
              <a:buFontTx/>
              <a:buChar char="-"/>
            </a:pPr>
            <a:endParaRPr lang="cs-CZ" dirty="0">
              <a:latin typeface="Arial" panose="020B0604020202020204" pitchFamily="34" charset="0"/>
              <a:cs typeface="Arial" panose="020B0604020202020204" pitchFamily="34" charset="0"/>
            </a:endParaRPr>
          </a:p>
          <a:p>
            <a:pPr marL="0" indent="0">
              <a:buNone/>
            </a:pPr>
            <a:r>
              <a:rPr lang="cs-CZ" dirty="0">
                <a:latin typeface="Arial" panose="020B0604020202020204" pitchFamily="34" charset="0"/>
                <a:cs typeface="Arial" panose="020B0604020202020204" pitchFamily="34" charset="0"/>
              </a:rPr>
              <a:t>MATOUŠEK, O. a kol. 2011. </a:t>
            </a:r>
            <a:r>
              <a:rPr lang="cs-CZ" i="1" dirty="0">
                <a:latin typeface="Arial" panose="020B0604020202020204" pitchFamily="34" charset="0"/>
                <a:cs typeface="Arial" panose="020B0604020202020204" pitchFamily="34" charset="0"/>
              </a:rPr>
              <a:t>Sociální služby</a:t>
            </a:r>
            <a:r>
              <a:rPr lang="cs-CZ" dirty="0">
                <a:latin typeface="Arial" panose="020B0604020202020204" pitchFamily="34" charset="0"/>
                <a:cs typeface="Arial" panose="020B0604020202020204" pitchFamily="34" charset="0"/>
              </a:rPr>
              <a:t>. Praha: Portál</a:t>
            </a:r>
          </a:p>
          <a:p>
            <a:pPr>
              <a:buFontTx/>
              <a:buChar char="-"/>
            </a:pPr>
            <a:r>
              <a:rPr lang="cs-CZ" dirty="0">
                <a:latin typeface="Arial" panose="020B0604020202020204" pitchFamily="34" charset="0"/>
                <a:cs typeface="Arial" panose="020B0604020202020204" pitchFamily="34" charset="0"/>
              </a:rPr>
              <a:t>Trendy v historickém sociálních služeb, kapitola 2.</a:t>
            </a:r>
          </a:p>
          <a:p>
            <a:pPr>
              <a:buFontTx/>
              <a:buChar char="-"/>
            </a:pPr>
            <a:endParaRPr lang="cs-CZ" dirty="0">
              <a:latin typeface="Arial" panose="020B0604020202020204" pitchFamily="34" charset="0"/>
              <a:cs typeface="Arial" panose="020B0604020202020204" pitchFamily="34" charset="0"/>
            </a:endParaRPr>
          </a:p>
        </p:txBody>
      </p:sp>
      <p:cxnSp>
        <p:nvCxnSpPr>
          <p:cNvPr id="4" name="Přímá spojnice 3">
            <a:extLst>
              <a:ext uri="{FF2B5EF4-FFF2-40B4-BE49-F238E27FC236}">
                <a16:creationId xmlns:a16="http://schemas.microsoft.com/office/drawing/2014/main" id="{E2990E60-408B-5B42-8BB4-EBC8CCB285C0}"/>
              </a:ext>
            </a:extLst>
          </p:cNvPr>
          <p:cNvCxnSpPr>
            <a:cxnSpLocks/>
          </p:cNvCxnSpPr>
          <p:nvPr/>
        </p:nvCxnSpPr>
        <p:spPr>
          <a:xfrm>
            <a:off x="838200" y="1485900"/>
            <a:ext cx="105156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15432449"/>
      </p:ext>
    </p:extLst>
  </p:cSld>
  <p:clrMapOvr>
    <a:masterClrMapping/>
  </p:clrMapOvr>
  <p:transition spd="med">
    <p:pull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994FC93D-0D8E-A440-A651-C90629D2518A}"/>
              </a:ext>
            </a:extLst>
          </p:cNvPr>
          <p:cNvSpPr>
            <a:spLocks noGrp="1"/>
          </p:cNvSpPr>
          <p:nvPr>
            <p:ph idx="1"/>
          </p:nvPr>
        </p:nvSpPr>
        <p:spPr>
          <a:xfrm>
            <a:off x="424070" y="702365"/>
            <a:ext cx="7195930" cy="3525079"/>
          </a:xfrm>
        </p:spPr>
        <p:txBody>
          <a:bodyPr>
            <a:normAutofit fontScale="92500" lnSpcReduction="20000"/>
          </a:bodyPr>
          <a:lstStyle/>
          <a:p>
            <a:pPr>
              <a:lnSpc>
                <a:spcPct val="110000"/>
              </a:lnSpc>
              <a:spcBef>
                <a:spcPts val="400"/>
              </a:spcBef>
              <a:buFontTx/>
              <a:buChar char="-"/>
            </a:pPr>
            <a:r>
              <a:rPr lang="cs-CZ" dirty="0">
                <a:latin typeface="Arial" panose="020B0604020202020204" pitchFamily="34" charset="0"/>
                <a:cs typeface="Arial" panose="020B0604020202020204" pitchFamily="34" charset="0"/>
              </a:rPr>
              <a:t>Sociální služby a sociální práce realizovaná v jejich rámci jsou jedním důležitých nástrojů realizace sociální politiky, vůči konkrétním cílovým skupinám obyvatelstva.</a:t>
            </a:r>
          </a:p>
          <a:p>
            <a:pPr>
              <a:lnSpc>
                <a:spcPct val="110000"/>
              </a:lnSpc>
              <a:spcBef>
                <a:spcPts val="400"/>
              </a:spcBef>
              <a:buFontTx/>
              <a:buChar char="-"/>
            </a:pPr>
            <a:endParaRPr lang="cs-CZ" dirty="0">
              <a:latin typeface="Arial" panose="020B0604020202020204" pitchFamily="34" charset="0"/>
              <a:cs typeface="Arial" panose="020B0604020202020204" pitchFamily="34" charset="0"/>
            </a:endParaRPr>
          </a:p>
          <a:p>
            <a:pPr>
              <a:lnSpc>
                <a:spcPct val="110000"/>
              </a:lnSpc>
              <a:spcBef>
                <a:spcPts val="400"/>
              </a:spcBef>
              <a:buFontTx/>
              <a:buChar char="-"/>
            </a:pPr>
            <a:r>
              <a:rPr lang="cs-CZ" dirty="0">
                <a:latin typeface="Arial" panose="020B0604020202020204" pitchFamily="34" charset="0"/>
                <a:cs typeface="Arial" panose="020B0604020202020204" pitchFamily="34" charset="0"/>
              </a:rPr>
              <a:t>Sociální služby zajišťují či zprostředkovávají podporu jednotlivcům / skupinám či komunitám v reakci na životní situace / sociální události / sociální rizika.</a:t>
            </a:r>
          </a:p>
          <a:p>
            <a:pPr>
              <a:lnSpc>
                <a:spcPct val="110000"/>
              </a:lnSpc>
              <a:spcBef>
                <a:spcPts val="400"/>
              </a:spcBef>
              <a:buFontTx/>
              <a:buChar char="-"/>
            </a:pPr>
            <a:endParaRPr lang="cs-CZ" dirty="0">
              <a:latin typeface="Arial" panose="020B0604020202020204" pitchFamily="34" charset="0"/>
              <a:cs typeface="Arial" panose="020B0604020202020204" pitchFamily="34" charset="0"/>
            </a:endParaRPr>
          </a:p>
        </p:txBody>
      </p:sp>
      <p:sp>
        <p:nvSpPr>
          <p:cNvPr id="5" name="Obdélník 4">
            <a:extLst>
              <a:ext uri="{FF2B5EF4-FFF2-40B4-BE49-F238E27FC236}">
                <a16:creationId xmlns:a16="http://schemas.microsoft.com/office/drawing/2014/main" id="{695A89B5-EC8D-984D-9F4A-A95E754D8237}"/>
              </a:ext>
            </a:extLst>
          </p:cNvPr>
          <p:cNvSpPr/>
          <p:nvPr/>
        </p:nvSpPr>
        <p:spPr>
          <a:xfrm>
            <a:off x="7845286" y="702366"/>
            <a:ext cx="3776869" cy="352507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pPr>
            <a:r>
              <a:rPr lang="cs-CZ" dirty="0">
                <a:solidFill>
                  <a:schemeClr val="tx1"/>
                </a:solidFill>
                <a:latin typeface="Arial" panose="020B0604020202020204" pitchFamily="34" charset="0"/>
                <a:cs typeface="Arial" panose="020B0604020202020204" pitchFamily="34" charset="0"/>
              </a:rPr>
              <a:t>V anglosaském pojetí se vše co </a:t>
            </a:r>
            <a:r>
              <a:rPr lang="cs-CZ" i="1" dirty="0">
                <a:solidFill>
                  <a:schemeClr val="tx1"/>
                </a:solidFill>
                <a:latin typeface="Arial" panose="020B0604020202020204" pitchFamily="34" charset="0"/>
                <a:cs typeface="Arial" panose="020B0604020202020204" pitchFamily="34" charset="0"/>
              </a:rPr>
              <a:t>„poskytuje výhody těm kdo mají problém,“ </a:t>
            </a:r>
            <a:r>
              <a:rPr lang="cs-CZ" dirty="0">
                <a:solidFill>
                  <a:schemeClr val="tx1"/>
                </a:solidFill>
                <a:latin typeface="Arial" panose="020B0604020202020204" pitchFamily="34" charset="0"/>
                <a:cs typeface="Arial" panose="020B0604020202020204" pitchFamily="34" charset="0"/>
              </a:rPr>
              <a:t>označuje jako sociální služby.</a:t>
            </a:r>
          </a:p>
          <a:p>
            <a:pPr algn="just">
              <a:spcBef>
                <a:spcPts val="600"/>
              </a:spcBef>
            </a:pPr>
            <a:endParaRPr lang="cs-CZ" dirty="0">
              <a:solidFill>
                <a:schemeClr val="tx1"/>
              </a:solidFill>
              <a:latin typeface="Arial" panose="020B0604020202020204" pitchFamily="34" charset="0"/>
              <a:cs typeface="Arial" panose="020B0604020202020204" pitchFamily="34" charset="0"/>
            </a:endParaRPr>
          </a:p>
          <a:p>
            <a:pPr algn="just">
              <a:spcBef>
                <a:spcPts val="600"/>
              </a:spcBef>
            </a:pPr>
            <a:r>
              <a:rPr lang="cs-CZ" dirty="0">
                <a:solidFill>
                  <a:schemeClr val="tx1"/>
                </a:solidFill>
                <a:latin typeface="Arial" panose="020B0604020202020204" pitchFamily="34" charset="0"/>
                <a:cs typeface="Arial" panose="020B0604020202020204" pitchFamily="34" charset="0"/>
              </a:rPr>
              <a:t>V českém právním řádu se za sociální služby označují činnosti, tj. kdy někdo pro někoho něco činí, nikoliv regulace či peněžní / věcné dávky“</a:t>
            </a:r>
          </a:p>
          <a:p>
            <a:pPr algn="r">
              <a:spcBef>
                <a:spcPts val="600"/>
              </a:spcBef>
            </a:pPr>
            <a:r>
              <a:rPr lang="cs-CZ" dirty="0">
                <a:solidFill>
                  <a:schemeClr val="tx1"/>
                </a:solidFill>
                <a:latin typeface="Arial" panose="020B0604020202020204" pitchFamily="34" charset="0"/>
                <a:cs typeface="Arial" panose="020B0604020202020204" pitchFamily="34" charset="0"/>
              </a:rPr>
              <a:t>(Matoušek 2012, s. 178)</a:t>
            </a:r>
          </a:p>
        </p:txBody>
      </p:sp>
      <p:sp>
        <p:nvSpPr>
          <p:cNvPr id="6" name="TextovéPole 5">
            <a:extLst>
              <a:ext uri="{FF2B5EF4-FFF2-40B4-BE49-F238E27FC236}">
                <a16:creationId xmlns:a16="http://schemas.microsoft.com/office/drawing/2014/main" id="{9CB521A4-9161-2A4C-B7B3-725B439D4ED7}"/>
              </a:ext>
            </a:extLst>
          </p:cNvPr>
          <p:cNvSpPr txBox="1"/>
          <p:nvPr/>
        </p:nvSpPr>
        <p:spPr>
          <a:xfrm>
            <a:off x="424070" y="4532243"/>
            <a:ext cx="11198085" cy="1792286"/>
          </a:xfrm>
          <a:prstGeom prst="rect">
            <a:avLst/>
          </a:prstGeom>
          <a:noFill/>
        </p:spPr>
        <p:txBody>
          <a:bodyPr wrap="square" rtlCol="0">
            <a:spAutoFit/>
          </a:bodyPr>
          <a:lstStyle/>
          <a:p>
            <a:pPr>
              <a:lnSpc>
                <a:spcPct val="110000"/>
              </a:lnSpc>
              <a:spcBef>
                <a:spcPts val="400"/>
              </a:spcBef>
              <a:buFontTx/>
              <a:buChar char="-"/>
            </a:pPr>
            <a:r>
              <a:rPr lang="cs-CZ" sz="2600" dirty="0">
                <a:latin typeface="Arial" panose="020B0604020202020204" pitchFamily="34" charset="0"/>
                <a:cs typeface="Arial" panose="020B0604020202020204" pitchFamily="34" charset="0"/>
              </a:rPr>
              <a:t> Sociální služby lze dělit na dvě základní skupiny</a:t>
            </a:r>
          </a:p>
          <a:p>
            <a:pPr marL="674688" indent="-450850">
              <a:lnSpc>
                <a:spcPct val="110000"/>
              </a:lnSpc>
              <a:spcBef>
                <a:spcPts val="400"/>
              </a:spcBef>
              <a:buAutoNum type="arabicPeriod"/>
            </a:pPr>
            <a:r>
              <a:rPr lang="cs-CZ" sz="2600" b="1" dirty="0">
                <a:latin typeface="Arial" panose="020B0604020202020204" pitchFamily="34" charset="0"/>
                <a:cs typeface="Arial" panose="020B0604020202020204" pitchFamily="34" charset="0"/>
              </a:rPr>
              <a:t>státní a obecní</a:t>
            </a:r>
          </a:p>
          <a:p>
            <a:pPr marL="674688" indent="-450850">
              <a:lnSpc>
                <a:spcPct val="110000"/>
              </a:lnSpc>
              <a:spcBef>
                <a:spcPts val="400"/>
              </a:spcBef>
              <a:buAutoNum type="arabicPeriod"/>
            </a:pPr>
            <a:r>
              <a:rPr lang="cs-CZ" sz="2600" b="1" dirty="0">
                <a:latin typeface="Arial" panose="020B0604020202020204" pitchFamily="34" charset="0"/>
                <a:cs typeface="Arial" panose="020B0604020202020204" pitchFamily="34" charset="0"/>
              </a:rPr>
              <a:t>nestátní </a:t>
            </a:r>
            <a:r>
              <a:rPr lang="cs-CZ" sz="2600" i="1" dirty="0">
                <a:latin typeface="Arial" panose="020B0604020202020204" pitchFamily="34" charset="0"/>
                <a:cs typeface="Arial" panose="020B0604020202020204" pitchFamily="34" charset="0"/>
              </a:rPr>
              <a:t>(ziskové </a:t>
            </a:r>
            <a:r>
              <a:rPr lang="cs-CZ" sz="2600" i="1" dirty="0" err="1">
                <a:latin typeface="Arial" panose="020B0604020202020204" pitchFamily="34" charset="0"/>
                <a:cs typeface="Arial" panose="020B0604020202020204" pitchFamily="34" charset="0"/>
              </a:rPr>
              <a:t>x</a:t>
            </a:r>
            <a:r>
              <a:rPr lang="cs-CZ" sz="2600" i="1" dirty="0">
                <a:latin typeface="Arial" panose="020B0604020202020204" pitchFamily="34" charset="0"/>
                <a:cs typeface="Arial" panose="020B0604020202020204" pitchFamily="34" charset="0"/>
              </a:rPr>
              <a:t> neziskové organizace)</a:t>
            </a:r>
            <a:endParaRPr lang="cs-CZ" sz="2600" dirty="0">
              <a:latin typeface="Arial" panose="020B0604020202020204" pitchFamily="34" charset="0"/>
              <a:cs typeface="Arial" panose="020B0604020202020204" pitchFamily="34" charset="0"/>
            </a:endParaRPr>
          </a:p>
          <a:p>
            <a:endParaRPr lang="cs-CZ" dirty="0"/>
          </a:p>
        </p:txBody>
      </p:sp>
    </p:spTree>
    <p:extLst>
      <p:ext uri="{BB962C8B-B14F-4D97-AF65-F5344CB8AC3E}">
        <p14:creationId xmlns:p14="http://schemas.microsoft.com/office/powerpoint/2010/main" val="3602593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BCC25E-FF19-8249-A338-C16AC1CC6079}"/>
              </a:ext>
            </a:extLst>
          </p:cNvPr>
          <p:cNvSpPr>
            <a:spLocks noGrp="1"/>
          </p:cNvSpPr>
          <p:nvPr>
            <p:ph type="title"/>
          </p:nvPr>
        </p:nvSpPr>
        <p:spPr>
          <a:xfrm>
            <a:off x="495300" y="365125"/>
            <a:ext cx="10858500" cy="1325563"/>
          </a:xfrm>
        </p:spPr>
        <p:txBody>
          <a:bodyPr/>
          <a:lstStyle/>
          <a:p>
            <a:r>
              <a:rPr lang="cs-CZ" b="1" dirty="0">
                <a:latin typeface="Arial" panose="020B0604020202020204" pitchFamily="34" charset="0"/>
                <a:cs typeface="Arial" panose="020B0604020202020204" pitchFamily="34" charset="0"/>
              </a:rPr>
              <a:t>Zákon o sociálních službách (ZSS)</a:t>
            </a:r>
          </a:p>
        </p:txBody>
      </p:sp>
      <p:sp>
        <p:nvSpPr>
          <p:cNvPr id="3" name="Zástupný symbol pro obsah 2">
            <a:extLst>
              <a:ext uri="{FF2B5EF4-FFF2-40B4-BE49-F238E27FC236}">
                <a16:creationId xmlns:a16="http://schemas.microsoft.com/office/drawing/2014/main" id="{994FC93D-0D8E-A440-A651-C90629D2518A}"/>
              </a:ext>
            </a:extLst>
          </p:cNvPr>
          <p:cNvSpPr>
            <a:spLocks noGrp="1"/>
          </p:cNvSpPr>
          <p:nvPr>
            <p:ph idx="1"/>
          </p:nvPr>
        </p:nvSpPr>
        <p:spPr>
          <a:xfrm>
            <a:off x="495300" y="1690688"/>
            <a:ext cx="11220450" cy="4862511"/>
          </a:xfrm>
        </p:spPr>
        <p:txBody>
          <a:bodyPr>
            <a:normAutofit fontScale="92500" lnSpcReduction="20000"/>
          </a:bodyPr>
          <a:lstStyle/>
          <a:p>
            <a:pPr>
              <a:lnSpc>
                <a:spcPct val="120000"/>
              </a:lnSpc>
              <a:spcBef>
                <a:spcPts val="400"/>
              </a:spcBef>
              <a:buFontTx/>
              <a:buChar char="-"/>
            </a:pPr>
            <a:r>
              <a:rPr lang="cs-CZ" sz="2000" dirty="0">
                <a:latin typeface="Arial" panose="020B0604020202020204" pitchFamily="34" charset="0"/>
                <a:cs typeface="Arial" panose="020B0604020202020204" pitchFamily="34" charset="0"/>
              </a:rPr>
              <a:t>V květnu 2006 byl přijat </a:t>
            </a:r>
            <a:r>
              <a:rPr lang="cs-CZ" sz="2000" dirty="0">
                <a:latin typeface="Arial" panose="020B0604020202020204" pitchFamily="34" charset="0"/>
                <a:cs typeface="Arial" panose="020B0604020202020204" pitchFamily="34" charset="0"/>
                <a:hlinkClick r:id="rId2"/>
              </a:rPr>
              <a:t>zákon č. 108/2006 Sb., o sociálních službách </a:t>
            </a:r>
            <a:r>
              <a:rPr lang="cs-CZ" sz="2000" dirty="0">
                <a:latin typeface="Arial" panose="020B0604020202020204" pitchFamily="34" charset="0"/>
                <a:cs typeface="Arial" panose="020B0604020202020204" pitchFamily="34" charset="0"/>
              </a:rPr>
              <a:t>(práce na prvních návrzích začaly již v r. 94).</a:t>
            </a:r>
          </a:p>
          <a:p>
            <a:pPr>
              <a:lnSpc>
                <a:spcPct val="120000"/>
              </a:lnSpc>
              <a:spcBef>
                <a:spcPts val="400"/>
              </a:spcBef>
              <a:buFontTx/>
              <a:buChar char="-"/>
            </a:pPr>
            <a:r>
              <a:rPr lang="cs-CZ" sz="2000" dirty="0">
                <a:latin typeface="Arial" panose="020B0604020202020204" pitchFamily="34" charset="0"/>
                <a:cs typeface="Arial" panose="020B0604020202020204" pitchFamily="34" charset="0"/>
              </a:rPr>
              <a:t>Spolu s prováděcí vyhláškou (505/2006 Sb.) a dalšími právními předpisy (zák. č. 110/2006 Sb., o životním a existenčním minimu; zák. č. 111/2006 Sb., o pomoci v hmotné nouzi) přinesl zásadní změnu v systému sociální péče.</a:t>
            </a:r>
          </a:p>
          <a:p>
            <a:pPr>
              <a:lnSpc>
                <a:spcPct val="120000"/>
              </a:lnSpc>
              <a:spcBef>
                <a:spcPts val="400"/>
              </a:spcBef>
              <a:buFontTx/>
              <a:buChar char="-"/>
            </a:pPr>
            <a:r>
              <a:rPr lang="cs-CZ" sz="2000" dirty="0">
                <a:latin typeface="Arial" panose="020B0604020202020204" pitchFamily="34" charset="0"/>
                <a:cs typeface="Arial" panose="020B0604020202020204" pitchFamily="34" charset="0"/>
              </a:rPr>
              <a:t>Definuje pojem </a:t>
            </a:r>
            <a:r>
              <a:rPr lang="cs-CZ" sz="2000" b="1" dirty="0">
                <a:latin typeface="Arial" panose="020B0604020202020204" pitchFamily="34" charset="0"/>
                <a:cs typeface="Arial" panose="020B0604020202020204" pitchFamily="34" charset="0"/>
              </a:rPr>
              <a:t>sociální služba</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„sociální službou se rozumí </a:t>
            </a:r>
            <a:r>
              <a:rPr lang="cs-CZ" sz="2000" b="1" i="1" dirty="0">
                <a:latin typeface="Arial" panose="020B0604020202020204" pitchFamily="34" charset="0"/>
                <a:cs typeface="Arial" panose="020B0604020202020204" pitchFamily="34" charset="0"/>
              </a:rPr>
              <a:t>činnost </a:t>
            </a:r>
            <a:r>
              <a:rPr lang="cs-CZ" sz="2000" i="1" dirty="0">
                <a:latin typeface="Arial" panose="020B0604020202020204" pitchFamily="34" charset="0"/>
                <a:cs typeface="Arial" panose="020B0604020202020204" pitchFamily="34" charset="0"/>
              </a:rPr>
              <a:t>nebo </a:t>
            </a:r>
            <a:r>
              <a:rPr lang="cs-CZ" sz="2000" b="1" i="1" dirty="0">
                <a:latin typeface="Arial" panose="020B0604020202020204" pitchFamily="34" charset="0"/>
                <a:cs typeface="Arial" panose="020B0604020202020204" pitchFamily="34" charset="0"/>
              </a:rPr>
              <a:t>soubor činností </a:t>
            </a:r>
            <a:r>
              <a:rPr lang="cs-CZ" sz="2000" i="1" dirty="0">
                <a:latin typeface="Arial" panose="020B0604020202020204" pitchFamily="34" charset="0"/>
                <a:cs typeface="Arial" panose="020B0604020202020204" pitchFamily="34" charset="0"/>
              </a:rPr>
              <a:t>podle tohoto zákona </a:t>
            </a:r>
            <a:r>
              <a:rPr lang="cs-CZ" sz="2000" b="1" i="1" dirty="0">
                <a:latin typeface="Arial" panose="020B0604020202020204" pitchFamily="34" charset="0"/>
                <a:cs typeface="Arial" panose="020B0604020202020204" pitchFamily="34" charset="0"/>
              </a:rPr>
              <a:t>zajišťujících pomoc a podporu osobám </a:t>
            </a:r>
            <a:r>
              <a:rPr lang="cs-CZ" sz="2000" i="1" dirty="0">
                <a:latin typeface="Arial" panose="020B0604020202020204" pitchFamily="34" charset="0"/>
                <a:cs typeface="Arial" panose="020B0604020202020204" pitchFamily="34" charset="0"/>
              </a:rPr>
              <a:t>za účelem sociálního začlenění nebo prevence sociálního vyloučení.“ </a:t>
            </a:r>
            <a:r>
              <a:rPr lang="cs-CZ" sz="2000" dirty="0">
                <a:latin typeface="Arial" panose="020B0604020202020204" pitchFamily="34" charset="0"/>
                <a:cs typeface="Arial" panose="020B0604020202020204" pitchFamily="34" charset="0"/>
              </a:rPr>
              <a:t>(§3 a) ZSS).</a:t>
            </a:r>
          </a:p>
          <a:p>
            <a:pPr>
              <a:lnSpc>
                <a:spcPct val="120000"/>
              </a:lnSpc>
              <a:spcBef>
                <a:spcPts val="400"/>
              </a:spcBef>
              <a:buFontTx/>
              <a:buChar char="-"/>
            </a:pPr>
            <a:r>
              <a:rPr lang="cs-CZ" sz="2000" dirty="0">
                <a:latin typeface="Arial" panose="020B0604020202020204" pitchFamily="34" charset="0"/>
                <a:cs typeface="Arial" panose="020B0604020202020204" pitchFamily="34" charset="0"/>
              </a:rPr>
              <a:t>Upravuje podmínky pro přiznání, stanovení výše a výplatu dávky sociální péče </a:t>
            </a:r>
            <a:r>
              <a:rPr lang="cs-CZ" sz="2000" b="1" dirty="0">
                <a:latin typeface="Arial" panose="020B0604020202020204" pitchFamily="34" charset="0"/>
                <a:cs typeface="Arial" panose="020B0604020202020204" pitchFamily="34" charset="0"/>
              </a:rPr>
              <a:t>„příspěvek na péči“ </a:t>
            </a:r>
          </a:p>
          <a:p>
            <a:pPr>
              <a:lnSpc>
                <a:spcPct val="120000"/>
              </a:lnSpc>
              <a:spcBef>
                <a:spcPts val="400"/>
              </a:spcBef>
              <a:buFontTx/>
              <a:buChar char="-"/>
            </a:pPr>
            <a:r>
              <a:rPr lang="cs-CZ" sz="2000" dirty="0">
                <a:latin typeface="Arial" panose="020B0604020202020204" pitchFamily="34" charset="0"/>
                <a:cs typeface="Arial" panose="020B0604020202020204" pitchFamily="34" charset="0"/>
              </a:rPr>
              <a:t>Upravuje druhy, formy, zařízení sociálních služeb a základní činnosti při poskytování sociálních služeb; dále jejich inspekci a financování.</a:t>
            </a:r>
          </a:p>
          <a:p>
            <a:pPr>
              <a:lnSpc>
                <a:spcPct val="120000"/>
              </a:lnSpc>
              <a:spcBef>
                <a:spcPts val="400"/>
              </a:spcBef>
              <a:buFontTx/>
              <a:buChar char="-"/>
            </a:pPr>
            <a:r>
              <a:rPr lang="cs-CZ" sz="2000" dirty="0">
                <a:latin typeface="Arial" panose="020B0604020202020204" pitchFamily="34" charset="0"/>
                <a:cs typeface="Arial" panose="020B0604020202020204" pitchFamily="34" charset="0"/>
              </a:rPr>
              <a:t>Definuje předpoklady pro výkon povolání </a:t>
            </a:r>
            <a:r>
              <a:rPr lang="cs-CZ" sz="2000" b="1" dirty="0">
                <a:latin typeface="Arial" panose="020B0604020202020204" pitchFamily="34" charset="0"/>
                <a:cs typeface="Arial" panose="020B0604020202020204" pitchFamily="34" charset="0"/>
              </a:rPr>
              <a:t>sociálního pracovníka </a:t>
            </a:r>
            <a:r>
              <a:rPr lang="cs-CZ" sz="2000" dirty="0">
                <a:latin typeface="Arial" panose="020B0604020202020204" pitchFamily="34" charset="0"/>
                <a:cs typeface="Arial" panose="020B0604020202020204" pitchFamily="34" charset="0"/>
              </a:rPr>
              <a:t>a jeho kompetence (§§ 109, 110).</a:t>
            </a:r>
          </a:p>
          <a:p>
            <a:pPr>
              <a:lnSpc>
                <a:spcPct val="120000"/>
              </a:lnSpc>
              <a:spcBef>
                <a:spcPts val="400"/>
              </a:spcBef>
              <a:buFontTx/>
              <a:buChar char="-"/>
            </a:pPr>
            <a:r>
              <a:rPr lang="cs-CZ" sz="2000" dirty="0">
                <a:latin typeface="Arial" panose="020B0604020202020204" pitchFamily="34" charset="0"/>
                <a:cs typeface="Arial" panose="020B0604020202020204" pitchFamily="34" charset="0"/>
              </a:rPr>
              <a:t>Definuje odbornou způsobilost </a:t>
            </a:r>
            <a:r>
              <a:rPr lang="cs-CZ" sz="2000" b="1" dirty="0">
                <a:latin typeface="Arial" panose="020B0604020202020204" pitchFamily="34" charset="0"/>
                <a:cs typeface="Arial" panose="020B0604020202020204" pitchFamily="34" charset="0"/>
              </a:rPr>
              <a:t>dalších pracovníků</a:t>
            </a:r>
            <a:r>
              <a:rPr lang="cs-CZ" sz="2000" dirty="0">
                <a:latin typeface="Arial" panose="020B0604020202020204" pitchFamily="34" charset="0"/>
                <a:cs typeface="Arial" panose="020B0604020202020204" pitchFamily="34" charset="0"/>
              </a:rPr>
              <a:t> působících v sociálních službách (pracovník v sociálních službách, další odborný pracovník, rodinný a manželský poradce…)</a:t>
            </a:r>
          </a:p>
          <a:p>
            <a:pPr>
              <a:lnSpc>
                <a:spcPct val="120000"/>
              </a:lnSpc>
              <a:spcBef>
                <a:spcPts val="400"/>
              </a:spcBef>
              <a:buFontTx/>
              <a:buChar char="-"/>
            </a:pPr>
            <a:r>
              <a:rPr lang="cs-CZ" sz="2000" dirty="0">
                <a:latin typeface="Arial" panose="020B0604020202020204" pitchFamily="34" charset="0"/>
                <a:cs typeface="Arial" panose="020B0604020202020204" pitchFamily="34" charset="0"/>
              </a:rPr>
              <a:t>Upravuje podmínky akreditace vzdělávacích zařízení a akreditace vzdělávacích programů.</a:t>
            </a:r>
          </a:p>
          <a:p>
            <a:pPr>
              <a:lnSpc>
                <a:spcPct val="120000"/>
              </a:lnSpc>
              <a:spcBef>
                <a:spcPts val="400"/>
              </a:spcBef>
              <a:buFontTx/>
              <a:buChar char="-"/>
            </a:pPr>
            <a:endParaRPr lang="cs-CZ" sz="2000" dirty="0">
              <a:latin typeface="Arial" panose="020B0604020202020204" pitchFamily="34" charset="0"/>
              <a:cs typeface="Arial" panose="020B0604020202020204" pitchFamily="34" charset="0"/>
            </a:endParaRPr>
          </a:p>
        </p:txBody>
      </p:sp>
      <p:cxnSp>
        <p:nvCxnSpPr>
          <p:cNvPr id="4" name="Přímá spojnice 3">
            <a:extLst>
              <a:ext uri="{FF2B5EF4-FFF2-40B4-BE49-F238E27FC236}">
                <a16:creationId xmlns:a16="http://schemas.microsoft.com/office/drawing/2014/main" id="{E2990E60-408B-5B42-8BB4-EBC8CCB285C0}"/>
              </a:ext>
            </a:extLst>
          </p:cNvPr>
          <p:cNvCxnSpPr>
            <a:cxnSpLocks/>
          </p:cNvCxnSpPr>
          <p:nvPr/>
        </p:nvCxnSpPr>
        <p:spPr>
          <a:xfrm>
            <a:off x="495300" y="1485900"/>
            <a:ext cx="1122045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1849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5E0DBE-5034-6D4A-849C-222DAB6E9305}"/>
              </a:ext>
            </a:extLst>
          </p:cNvPr>
          <p:cNvSpPr>
            <a:spLocks noGrp="1"/>
          </p:cNvSpPr>
          <p:nvPr>
            <p:ph type="title"/>
          </p:nvPr>
        </p:nvSpPr>
        <p:spPr/>
        <p:txBody>
          <a:bodyPr/>
          <a:lstStyle/>
          <a:p>
            <a:r>
              <a:rPr lang="cs-CZ" b="1" dirty="0">
                <a:latin typeface="Arial" panose="020B0604020202020204" pitchFamily="34" charset="0"/>
                <a:cs typeface="Arial" panose="020B0604020202020204" pitchFamily="34" charset="0"/>
              </a:rPr>
              <a:t>Prováděcí vyhláška k ZSS</a:t>
            </a:r>
          </a:p>
        </p:txBody>
      </p:sp>
      <p:sp>
        <p:nvSpPr>
          <p:cNvPr id="3" name="Zástupný symbol pro obsah 2">
            <a:extLst>
              <a:ext uri="{FF2B5EF4-FFF2-40B4-BE49-F238E27FC236}">
                <a16:creationId xmlns:a16="http://schemas.microsoft.com/office/drawing/2014/main" id="{2F379A4D-C608-C948-822C-EC0402344293}"/>
              </a:ext>
            </a:extLst>
          </p:cNvPr>
          <p:cNvSpPr>
            <a:spLocks noGrp="1"/>
          </p:cNvSpPr>
          <p:nvPr>
            <p:ph idx="1"/>
          </p:nvPr>
        </p:nvSpPr>
        <p:spPr>
          <a:xfrm>
            <a:off x="838200" y="1825625"/>
            <a:ext cx="10515600" cy="4667940"/>
          </a:xfrm>
        </p:spPr>
        <p:txBody>
          <a:bodyPr>
            <a:normAutofit fontScale="92500" lnSpcReduction="20000"/>
          </a:bodyPr>
          <a:lstStyle/>
          <a:p>
            <a:pPr marL="0" indent="0">
              <a:lnSpc>
                <a:spcPct val="110000"/>
              </a:lnSpc>
              <a:spcBef>
                <a:spcPts val="400"/>
              </a:spcBef>
              <a:buNone/>
            </a:pPr>
            <a:r>
              <a:rPr lang="cs-CZ" dirty="0">
                <a:latin typeface="Arial" panose="020B0604020202020204" pitchFamily="34" charset="0"/>
                <a:cs typeface="Arial" panose="020B0604020202020204" pitchFamily="34" charset="0"/>
              </a:rPr>
              <a:t>Vyhláška č. </a:t>
            </a:r>
            <a:r>
              <a:rPr lang="cs-CZ" dirty="0">
                <a:latin typeface="Arial" panose="020B0604020202020204" pitchFamily="34" charset="0"/>
                <a:cs typeface="Arial" panose="020B0604020202020204" pitchFamily="34" charset="0"/>
                <a:hlinkClick r:id="rId2"/>
              </a:rPr>
              <a:t>505/2006 Sb.</a:t>
            </a:r>
            <a:r>
              <a:rPr lang="cs-CZ" dirty="0">
                <a:latin typeface="Arial" panose="020B0604020202020204" pitchFamily="34" charset="0"/>
                <a:cs typeface="Arial" panose="020B0604020202020204" pitchFamily="34" charset="0"/>
              </a:rPr>
              <a:t>, kterou se provádí některá ustanovení zákona o sociálních službách</a:t>
            </a:r>
          </a:p>
          <a:p>
            <a:pPr marL="0" indent="0">
              <a:lnSpc>
                <a:spcPct val="110000"/>
              </a:lnSpc>
              <a:spcBef>
                <a:spcPts val="400"/>
              </a:spcBef>
              <a:buNone/>
            </a:pPr>
            <a:endParaRPr lang="cs-CZ" u="sng" dirty="0">
              <a:latin typeface="Arial" panose="020B0604020202020204" pitchFamily="34" charset="0"/>
              <a:cs typeface="Arial" panose="020B0604020202020204" pitchFamily="34" charset="0"/>
            </a:endParaRPr>
          </a:p>
          <a:p>
            <a:pPr marL="0" indent="0">
              <a:lnSpc>
                <a:spcPct val="110000"/>
              </a:lnSpc>
              <a:spcBef>
                <a:spcPts val="400"/>
              </a:spcBef>
              <a:buNone/>
            </a:pPr>
            <a:r>
              <a:rPr lang="cs-CZ" u="sng" dirty="0">
                <a:latin typeface="Arial" panose="020B0604020202020204" pitchFamily="34" charset="0"/>
                <a:cs typeface="Arial" panose="020B0604020202020204" pitchFamily="34" charset="0"/>
              </a:rPr>
              <a:t>Upravuje:</a:t>
            </a:r>
          </a:p>
          <a:p>
            <a:pPr marL="357188" indent="-344488">
              <a:lnSpc>
                <a:spcPct val="110000"/>
              </a:lnSpc>
              <a:spcBef>
                <a:spcPts val="400"/>
              </a:spcBef>
              <a:buFontTx/>
              <a:buChar char="-"/>
            </a:pPr>
            <a:r>
              <a:rPr lang="cs-CZ" dirty="0">
                <a:latin typeface="Arial" panose="020B0604020202020204" pitchFamily="34" charset="0"/>
                <a:cs typeface="Arial" panose="020B0604020202020204" pitchFamily="34" charset="0"/>
              </a:rPr>
              <a:t>hodnocení schopnosti zvládat základní životní potřeby</a:t>
            </a:r>
          </a:p>
          <a:p>
            <a:pPr marL="357188" indent="-344488">
              <a:lnSpc>
                <a:spcPct val="110000"/>
              </a:lnSpc>
              <a:spcBef>
                <a:spcPts val="400"/>
              </a:spcBef>
              <a:buFontTx/>
              <a:buChar char="-"/>
            </a:pPr>
            <a:r>
              <a:rPr lang="cs-CZ" dirty="0">
                <a:latin typeface="Arial" panose="020B0604020202020204" pitchFamily="34" charset="0"/>
                <a:cs typeface="Arial" panose="020B0604020202020204" pitchFamily="34" charset="0"/>
              </a:rPr>
              <a:t>rozsah úkonů jednotlivých základních činností u všech druhů sociálních služeb</a:t>
            </a:r>
          </a:p>
          <a:p>
            <a:pPr marL="357188" indent="-344488">
              <a:lnSpc>
                <a:spcPct val="110000"/>
              </a:lnSpc>
              <a:spcBef>
                <a:spcPts val="400"/>
              </a:spcBef>
              <a:buFontTx/>
              <a:buChar char="-"/>
            </a:pPr>
            <a:r>
              <a:rPr lang="cs-CZ" dirty="0">
                <a:latin typeface="Arial" panose="020B0604020202020204" pitchFamily="34" charset="0"/>
                <a:cs typeface="Arial" panose="020B0604020202020204" pitchFamily="34" charset="0"/>
              </a:rPr>
              <a:t>obsah kvalifikačního kurzu pro PSS</a:t>
            </a:r>
          </a:p>
          <a:p>
            <a:pPr marL="357188" indent="-344488">
              <a:lnSpc>
                <a:spcPct val="110000"/>
              </a:lnSpc>
              <a:spcBef>
                <a:spcPts val="400"/>
              </a:spcBef>
              <a:buFontTx/>
              <a:buChar char="-"/>
            </a:pPr>
            <a:r>
              <a:rPr lang="cs-CZ" dirty="0">
                <a:latin typeface="Arial" panose="020B0604020202020204" pitchFamily="34" charset="0"/>
                <a:cs typeface="Arial" panose="020B0604020202020204" pitchFamily="34" charset="0"/>
              </a:rPr>
              <a:t>kritéria a hodnocení standardů kvality</a:t>
            </a:r>
          </a:p>
          <a:p>
            <a:pPr marL="357188" indent="-344488">
              <a:lnSpc>
                <a:spcPct val="110000"/>
              </a:lnSpc>
              <a:spcBef>
                <a:spcPts val="400"/>
              </a:spcBef>
              <a:buFontTx/>
              <a:buChar char="-"/>
            </a:pPr>
            <a:r>
              <a:rPr lang="cs-CZ" dirty="0">
                <a:latin typeface="Arial" panose="020B0604020202020204" pitchFamily="34" charset="0"/>
                <a:cs typeface="Arial" panose="020B0604020202020204" pitchFamily="34" charset="0"/>
              </a:rPr>
              <a:t>podmínky pro zpracování a strukturu střednědobého plánu rozvoje sociálních služeb</a:t>
            </a:r>
          </a:p>
          <a:p>
            <a:endParaRPr lang="cs-CZ" dirty="0"/>
          </a:p>
        </p:txBody>
      </p:sp>
      <p:cxnSp>
        <p:nvCxnSpPr>
          <p:cNvPr id="4" name="Přímá spojnice 3">
            <a:extLst>
              <a:ext uri="{FF2B5EF4-FFF2-40B4-BE49-F238E27FC236}">
                <a16:creationId xmlns:a16="http://schemas.microsoft.com/office/drawing/2014/main" id="{B44F3C9C-CA5C-C947-89F0-DED862FDE4DD}"/>
              </a:ext>
            </a:extLst>
          </p:cNvPr>
          <p:cNvCxnSpPr>
            <a:cxnSpLocks/>
          </p:cNvCxnSpPr>
          <p:nvPr/>
        </p:nvCxnSpPr>
        <p:spPr>
          <a:xfrm>
            <a:off x="838200" y="1485900"/>
            <a:ext cx="105156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534675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BCC25E-FF19-8249-A338-C16AC1CC6079}"/>
              </a:ext>
            </a:extLst>
          </p:cNvPr>
          <p:cNvSpPr>
            <a:spLocks noGrp="1"/>
          </p:cNvSpPr>
          <p:nvPr>
            <p:ph type="title"/>
          </p:nvPr>
        </p:nvSpPr>
        <p:spPr>
          <a:xfrm>
            <a:off x="548309" y="231775"/>
            <a:ext cx="11029950" cy="1325563"/>
          </a:xfrm>
        </p:spPr>
        <p:txBody>
          <a:bodyPr>
            <a:normAutofit/>
          </a:bodyPr>
          <a:lstStyle/>
          <a:p>
            <a:r>
              <a:rPr lang="cs-CZ" sz="3800" b="1" dirty="0">
                <a:latin typeface="Arial" panose="020B0604020202020204" pitchFamily="34" charset="0"/>
                <a:cs typeface="Arial" panose="020B0604020202020204" pitchFamily="34" charset="0"/>
              </a:rPr>
              <a:t>Základní zásady poskytování sociálních služeb</a:t>
            </a:r>
          </a:p>
        </p:txBody>
      </p:sp>
      <p:sp>
        <p:nvSpPr>
          <p:cNvPr id="5" name="Obdélník 4">
            <a:extLst>
              <a:ext uri="{FF2B5EF4-FFF2-40B4-BE49-F238E27FC236}">
                <a16:creationId xmlns:a16="http://schemas.microsoft.com/office/drawing/2014/main" id="{4848FB5E-AF74-E143-897E-923854B5C165}"/>
              </a:ext>
            </a:extLst>
          </p:cNvPr>
          <p:cNvSpPr/>
          <p:nvPr/>
        </p:nvSpPr>
        <p:spPr>
          <a:xfrm>
            <a:off x="552450" y="1557338"/>
            <a:ext cx="11029950" cy="483021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pPr>
            <a:r>
              <a:rPr lang="cs-CZ" sz="1900" dirty="0">
                <a:solidFill>
                  <a:schemeClr val="tx1"/>
                </a:solidFill>
                <a:latin typeface="Arial" panose="020B0604020202020204" pitchFamily="34" charset="0"/>
                <a:cs typeface="Arial" panose="020B0604020202020204" pitchFamily="34" charset="0"/>
              </a:rPr>
              <a:t>§ 2 ZSS: </a:t>
            </a:r>
            <a:r>
              <a:rPr lang="cs-CZ" sz="1900" i="1" dirty="0">
                <a:solidFill>
                  <a:schemeClr val="tx1"/>
                </a:solidFill>
                <a:latin typeface="Arial" panose="020B0604020202020204" pitchFamily="34" charset="0"/>
                <a:cs typeface="Arial" panose="020B0604020202020204" pitchFamily="34" charset="0"/>
              </a:rPr>
              <a:t>„Každá osoba má nárok na bezplatné poskytnutí základního sociálního poradenství o možnostech řešení </a:t>
            </a:r>
            <a:r>
              <a:rPr lang="cs-CZ" sz="1900" b="1" i="1" u="sng" dirty="0">
                <a:solidFill>
                  <a:schemeClr val="tx1"/>
                </a:solidFill>
                <a:latin typeface="Arial" panose="020B0604020202020204" pitchFamily="34" charset="0"/>
                <a:cs typeface="Arial" panose="020B0604020202020204" pitchFamily="34" charset="0"/>
              </a:rPr>
              <a:t>nepříznivé sociální situace </a:t>
            </a:r>
            <a:r>
              <a:rPr lang="cs-CZ" sz="1900" i="1" dirty="0">
                <a:solidFill>
                  <a:schemeClr val="tx1"/>
                </a:solidFill>
                <a:latin typeface="Arial" panose="020B0604020202020204" pitchFamily="34" charset="0"/>
                <a:cs typeface="Arial" panose="020B0604020202020204" pitchFamily="34" charset="0"/>
              </a:rPr>
              <a:t>nebo jejího předcházení.</a:t>
            </a:r>
          </a:p>
          <a:p>
            <a:pPr algn="just">
              <a:spcBef>
                <a:spcPts val="600"/>
              </a:spcBef>
            </a:pPr>
            <a:r>
              <a:rPr lang="cs-CZ" sz="1900" i="1" dirty="0">
                <a:solidFill>
                  <a:schemeClr val="tx1"/>
                </a:solidFill>
                <a:latin typeface="Arial" panose="020B0604020202020204" pitchFamily="34" charset="0"/>
                <a:cs typeface="Arial" panose="020B0604020202020204" pitchFamily="34" charset="0"/>
              </a:rPr>
              <a:t>Rozsah a forma pomoci a podpory poskytnuté prostřednictvím sociálních služeb </a:t>
            </a:r>
            <a:r>
              <a:rPr lang="cs-CZ" sz="1900" b="1" i="1" dirty="0">
                <a:solidFill>
                  <a:schemeClr val="tx1"/>
                </a:solidFill>
                <a:latin typeface="Arial" panose="020B0604020202020204" pitchFamily="34" charset="0"/>
                <a:cs typeface="Arial" panose="020B0604020202020204" pitchFamily="34" charset="0"/>
              </a:rPr>
              <a:t>musí zachovávat lidskou důstojnost </a:t>
            </a:r>
            <a:r>
              <a:rPr lang="cs-CZ" sz="1900" i="1" dirty="0">
                <a:solidFill>
                  <a:schemeClr val="tx1"/>
                </a:solidFill>
                <a:latin typeface="Arial" panose="020B0604020202020204" pitchFamily="34" charset="0"/>
                <a:cs typeface="Arial" panose="020B0604020202020204" pitchFamily="34" charset="0"/>
              </a:rPr>
              <a:t>osob. Pomoc musí vycházet z </a:t>
            </a:r>
            <a:r>
              <a:rPr lang="cs-CZ" sz="1900" b="1" i="1" dirty="0">
                <a:solidFill>
                  <a:schemeClr val="tx1"/>
                </a:solidFill>
                <a:latin typeface="Arial" panose="020B0604020202020204" pitchFamily="34" charset="0"/>
                <a:cs typeface="Arial" panose="020B0604020202020204" pitchFamily="34" charset="0"/>
              </a:rPr>
              <a:t>individuálně určených potřeb</a:t>
            </a:r>
            <a:r>
              <a:rPr lang="cs-CZ" sz="1900" i="1" dirty="0">
                <a:solidFill>
                  <a:schemeClr val="tx1"/>
                </a:solidFill>
                <a:latin typeface="Arial" panose="020B0604020202020204" pitchFamily="34" charset="0"/>
                <a:cs typeface="Arial" panose="020B0604020202020204" pitchFamily="34" charset="0"/>
              </a:rPr>
              <a:t> osob, musí </a:t>
            </a:r>
            <a:r>
              <a:rPr lang="cs-CZ" sz="1900" b="1" i="1" dirty="0">
                <a:solidFill>
                  <a:schemeClr val="tx1"/>
                </a:solidFill>
                <a:latin typeface="Arial" panose="020B0604020202020204" pitchFamily="34" charset="0"/>
                <a:cs typeface="Arial" panose="020B0604020202020204" pitchFamily="34" charset="0"/>
              </a:rPr>
              <a:t>působit na osoby aktivně</a:t>
            </a:r>
            <a:r>
              <a:rPr lang="cs-CZ" sz="1900" i="1" dirty="0">
                <a:solidFill>
                  <a:schemeClr val="tx1"/>
                </a:solidFill>
                <a:latin typeface="Arial" panose="020B0604020202020204" pitchFamily="34" charset="0"/>
                <a:cs typeface="Arial" panose="020B0604020202020204" pitchFamily="34" charset="0"/>
              </a:rPr>
              <a:t>, </a:t>
            </a:r>
            <a:r>
              <a:rPr lang="cs-CZ" sz="1900" b="1" i="1" dirty="0">
                <a:solidFill>
                  <a:schemeClr val="tx1"/>
                </a:solidFill>
                <a:latin typeface="Arial" panose="020B0604020202020204" pitchFamily="34" charset="0"/>
                <a:cs typeface="Arial" panose="020B0604020202020204" pitchFamily="34" charset="0"/>
              </a:rPr>
              <a:t>podporovat rozvoj jejich samostatnosti</a:t>
            </a:r>
            <a:r>
              <a:rPr lang="cs-CZ" sz="1900" i="1" dirty="0">
                <a:solidFill>
                  <a:schemeClr val="tx1"/>
                </a:solidFill>
                <a:latin typeface="Arial" panose="020B0604020202020204" pitchFamily="34" charset="0"/>
                <a:cs typeface="Arial" panose="020B0604020202020204" pitchFamily="34" charset="0"/>
              </a:rPr>
              <a:t>, </a:t>
            </a:r>
            <a:r>
              <a:rPr lang="cs-CZ" sz="1900" b="1" i="1" dirty="0">
                <a:solidFill>
                  <a:schemeClr val="tx1"/>
                </a:solidFill>
                <a:latin typeface="Arial" panose="020B0604020202020204" pitchFamily="34" charset="0"/>
                <a:cs typeface="Arial" panose="020B0604020202020204" pitchFamily="34" charset="0"/>
              </a:rPr>
              <a:t>motivovat</a:t>
            </a:r>
            <a:r>
              <a:rPr lang="cs-CZ" sz="1900" i="1" dirty="0">
                <a:solidFill>
                  <a:schemeClr val="tx1"/>
                </a:solidFill>
                <a:latin typeface="Arial" panose="020B0604020202020204" pitchFamily="34" charset="0"/>
                <a:cs typeface="Arial" panose="020B0604020202020204" pitchFamily="34" charset="0"/>
              </a:rPr>
              <a:t> je k takovým činnostem, které nevedou k dlouhodobému setrvávání nebo prohlubování nepříznivé sociální situace, a </a:t>
            </a:r>
            <a:r>
              <a:rPr lang="cs-CZ" sz="1900" b="1" i="1" dirty="0">
                <a:solidFill>
                  <a:schemeClr val="tx1"/>
                </a:solidFill>
                <a:latin typeface="Arial" panose="020B0604020202020204" pitchFamily="34" charset="0"/>
                <a:cs typeface="Arial" panose="020B0604020202020204" pitchFamily="34" charset="0"/>
              </a:rPr>
              <a:t>posilovat jejich sociální začleňování</a:t>
            </a:r>
            <a:r>
              <a:rPr lang="cs-CZ" sz="1900" i="1" dirty="0">
                <a:solidFill>
                  <a:schemeClr val="tx1"/>
                </a:solidFill>
                <a:latin typeface="Arial" panose="020B0604020202020204" pitchFamily="34" charset="0"/>
                <a:cs typeface="Arial" panose="020B0604020202020204" pitchFamily="34" charset="0"/>
              </a:rPr>
              <a:t>. Sociální služby musí být poskytovány v zájmu osob a </a:t>
            </a:r>
            <a:r>
              <a:rPr lang="cs-CZ" sz="1900" b="1" i="1" dirty="0">
                <a:solidFill>
                  <a:schemeClr val="tx1"/>
                </a:solidFill>
                <a:latin typeface="Arial" panose="020B0604020202020204" pitchFamily="34" charset="0"/>
                <a:cs typeface="Arial" panose="020B0604020202020204" pitchFamily="34" charset="0"/>
              </a:rPr>
              <a:t>v náležité kvalitě</a:t>
            </a:r>
            <a:r>
              <a:rPr lang="cs-CZ" sz="1900" i="1" dirty="0">
                <a:solidFill>
                  <a:schemeClr val="tx1"/>
                </a:solidFill>
                <a:latin typeface="Arial" panose="020B0604020202020204" pitchFamily="34" charset="0"/>
                <a:cs typeface="Arial" panose="020B0604020202020204" pitchFamily="34" charset="0"/>
              </a:rPr>
              <a:t> takovými způsoby, aby bylo vždy důsledně zajištěno </a:t>
            </a:r>
            <a:r>
              <a:rPr lang="cs-CZ" sz="1900" b="1" i="1" dirty="0">
                <a:solidFill>
                  <a:schemeClr val="tx1"/>
                </a:solidFill>
                <a:latin typeface="Arial" panose="020B0604020202020204" pitchFamily="34" charset="0"/>
                <a:cs typeface="Arial" panose="020B0604020202020204" pitchFamily="34" charset="0"/>
              </a:rPr>
              <a:t>dodržování lidských práv a základních svobod osob.</a:t>
            </a:r>
          </a:p>
          <a:p>
            <a:pPr algn="just">
              <a:spcBef>
                <a:spcPts val="600"/>
              </a:spcBef>
            </a:pPr>
            <a:endParaRPr lang="cs-CZ" sz="1900" i="1" dirty="0">
              <a:solidFill>
                <a:schemeClr val="tx1"/>
              </a:solidFill>
              <a:latin typeface="Arial" panose="020B0604020202020204" pitchFamily="34" charset="0"/>
              <a:cs typeface="Arial" panose="020B0604020202020204" pitchFamily="34" charset="0"/>
            </a:endParaRPr>
          </a:p>
          <a:p>
            <a:pPr algn="just">
              <a:spcBef>
                <a:spcPts val="600"/>
              </a:spcBef>
            </a:pPr>
            <a:r>
              <a:rPr lang="cs-CZ" sz="1900" dirty="0">
                <a:solidFill>
                  <a:schemeClr val="tx1"/>
                </a:solidFill>
                <a:latin typeface="Arial" panose="020B0604020202020204" pitchFamily="34" charset="0"/>
                <a:cs typeface="Arial" panose="020B0604020202020204" pitchFamily="34" charset="0"/>
              </a:rPr>
              <a:t>§3 b) ZSS: </a:t>
            </a:r>
            <a:r>
              <a:rPr lang="cs-CZ" sz="1900" i="1" dirty="0">
                <a:solidFill>
                  <a:schemeClr val="tx1"/>
                </a:solidFill>
                <a:latin typeface="Arial" panose="020B0604020202020204" pitchFamily="34" charset="0"/>
                <a:cs typeface="Arial" panose="020B0604020202020204" pitchFamily="34" charset="0"/>
              </a:rPr>
              <a:t>„</a:t>
            </a:r>
            <a:r>
              <a:rPr lang="cs-CZ" sz="1900" b="1" i="1" u="sng" dirty="0">
                <a:solidFill>
                  <a:schemeClr val="tx1"/>
                </a:solidFill>
                <a:latin typeface="Arial" panose="020B0604020202020204" pitchFamily="34" charset="0"/>
                <a:cs typeface="Arial" panose="020B0604020202020204" pitchFamily="34" charset="0"/>
              </a:rPr>
              <a:t>Nepříznivou sociální situací </a:t>
            </a:r>
            <a:r>
              <a:rPr lang="cs-CZ" sz="1900" i="1" dirty="0">
                <a:solidFill>
                  <a:schemeClr val="tx1"/>
                </a:solidFill>
                <a:latin typeface="Arial" panose="020B0604020202020204" pitchFamily="34" charset="0"/>
                <a:cs typeface="Arial" panose="020B0604020202020204" pitchFamily="34" charset="0"/>
              </a:rPr>
              <a:t>se rozumí oslabení nebo ztráta schopnosti z důvodu věku, nepříznivého zdravotního stavu, pro krizovou sociální situaci, životní návyky a způsob života vedoucí ke konfliktu se společností, sociálně znevýhodňující prostředí, ohrožení práv a zájmů trestnou činností jiné fyzické osoby nebo z jiných závažných důvodů řešit vzniklou situaci tak, aby toto řešení podporovalo sociální začlenění a ochranu před sociálním vyloučením.“</a:t>
            </a:r>
          </a:p>
        </p:txBody>
      </p:sp>
    </p:spTree>
    <p:extLst>
      <p:ext uri="{BB962C8B-B14F-4D97-AF65-F5344CB8AC3E}">
        <p14:creationId xmlns:p14="http://schemas.microsoft.com/office/powerpoint/2010/main" val="2331312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Přímá spojnice 3">
            <a:extLst>
              <a:ext uri="{FF2B5EF4-FFF2-40B4-BE49-F238E27FC236}">
                <a16:creationId xmlns:a16="http://schemas.microsoft.com/office/drawing/2014/main" id="{E2990E60-408B-5B42-8BB4-EBC8CCB285C0}"/>
              </a:ext>
            </a:extLst>
          </p:cNvPr>
          <p:cNvCxnSpPr>
            <a:cxnSpLocks/>
          </p:cNvCxnSpPr>
          <p:nvPr/>
        </p:nvCxnSpPr>
        <p:spPr>
          <a:xfrm>
            <a:off x="584200" y="1485900"/>
            <a:ext cx="11023600" cy="0"/>
          </a:xfrm>
          <a:prstGeom prst="line">
            <a:avLst/>
          </a:prstGeom>
        </p:spPr>
        <p:style>
          <a:lnRef idx="3">
            <a:schemeClr val="dk1"/>
          </a:lnRef>
          <a:fillRef idx="0">
            <a:schemeClr val="dk1"/>
          </a:fillRef>
          <a:effectRef idx="2">
            <a:schemeClr val="dk1"/>
          </a:effectRef>
          <a:fontRef idx="minor">
            <a:schemeClr val="tx1"/>
          </a:fontRef>
        </p:style>
      </p:cxnSp>
      <p:sp>
        <p:nvSpPr>
          <p:cNvPr id="8" name="Zástupný symbol pro obsah 7">
            <a:extLst>
              <a:ext uri="{FF2B5EF4-FFF2-40B4-BE49-F238E27FC236}">
                <a16:creationId xmlns:a16="http://schemas.microsoft.com/office/drawing/2014/main" id="{F3BC0174-D1CE-3E4A-8F67-9F0C77A0351B}"/>
              </a:ext>
            </a:extLst>
          </p:cNvPr>
          <p:cNvSpPr>
            <a:spLocks noGrp="1"/>
          </p:cNvSpPr>
          <p:nvPr>
            <p:ph idx="1"/>
          </p:nvPr>
        </p:nvSpPr>
        <p:spPr>
          <a:xfrm>
            <a:off x="584200" y="1690688"/>
            <a:ext cx="11023600" cy="4842633"/>
          </a:xfrm>
        </p:spPr>
        <p:txBody>
          <a:bodyPr>
            <a:normAutofit fontScale="85000" lnSpcReduction="20000"/>
          </a:bodyPr>
          <a:lstStyle/>
          <a:p>
            <a:pPr marL="449263" indent="-449263">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Primární je poskytnutí relevantních informací osobě, která se ocitla v nepříznivé sociální situaci tak, aby ji pokud možno mohla řešit sama a vlastními silami.</a:t>
            </a:r>
          </a:p>
          <a:p>
            <a:pPr marL="449263" indent="-449263">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Pokud takové informace nestačí, nastupují sociální služby.</a:t>
            </a:r>
          </a:p>
          <a:p>
            <a:pPr marL="449263" indent="-449263">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Sociální služby mají být individualizované, tj. „šité na míru potřebám konkrétního jednotlivce“.</a:t>
            </a:r>
          </a:p>
          <a:p>
            <a:pPr marL="449263" indent="-449263">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Sociální služby mají být aktivační, podporující samostatnost klientů a mají předcházet delšímu trvání či prohlubování nepříznivé sociální situace.</a:t>
            </a:r>
          </a:p>
          <a:p>
            <a:pPr marL="449263" indent="-449263">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Kvalita poskytování sociálních služeb je dána přímo do souvislosti s dodržováním lidských práv a základních svobod a se zachováním důstojnosti člověka.</a:t>
            </a:r>
          </a:p>
          <a:p>
            <a:pPr marL="0" indent="0" algn="r">
              <a:lnSpc>
                <a:spcPct val="120000"/>
              </a:lnSpc>
              <a:spcBef>
                <a:spcPts val="400"/>
              </a:spcBef>
              <a:buNone/>
            </a:pPr>
            <a:r>
              <a:rPr lang="cs-CZ" dirty="0">
                <a:latin typeface="Arial" panose="020B0604020202020204" pitchFamily="34" charset="0"/>
                <a:cs typeface="Arial" panose="020B0604020202020204" pitchFamily="34" charset="0"/>
              </a:rPr>
              <a:t>(</a:t>
            </a:r>
            <a:r>
              <a:rPr lang="cs-CZ" dirty="0" err="1">
                <a:latin typeface="Arial" panose="020B0604020202020204" pitchFamily="34" charset="0"/>
                <a:cs typeface="Arial" panose="020B0604020202020204" pitchFamily="34" charset="0"/>
              </a:rPr>
              <a:t>Koldinská</a:t>
            </a:r>
            <a:r>
              <a:rPr lang="cs-CZ" dirty="0">
                <a:latin typeface="Arial" panose="020B0604020202020204" pitchFamily="34" charset="0"/>
                <a:cs typeface="Arial" panose="020B0604020202020204" pitchFamily="34" charset="0"/>
              </a:rPr>
              <a:t> In Matoušek 2011, s. 39)</a:t>
            </a:r>
          </a:p>
        </p:txBody>
      </p:sp>
      <p:sp>
        <p:nvSpPr>
          <p:cNvPr id="9" name="Nadpis 8">
            <a:extLst>
              <a:ext uri="{FF2B5EF4-FFF2-40B4-BE49-F238E27FC236}">
                <a16:creationId xmlns:a16="http://schemas.microsoft.com/office/drawing/2014/main" id="{891F17D1-3535-1642-B6A1-C62772BB0770}"/>
              </a:ext>
            </a:extLst>
          </p:cNvPr>
          <p:cNvSpPr>
            <a:spLocks noGrp="1"/>
          </p:cNvSpPr>
          <p:nvPr>
            <p:ph type="title"/>
          </p:nvPr>
        </p:nvSpPr>
        <p:spPr>
          <a:xfrm>
            <a:off x="584200" y="365125"/>
            <a:ext cx="10769600" cy="1325563"/>
          </a:xfrm>
        </p:spPr>
        <p:txBody>
          <a:bodyPr/>
          <a:lstStyle/>
          <a:p>
            <a:r>
              <a:rPr lang="cs-CZ" b="1" dirty="0">
                <a:latin typeface="Arial" panose="020B0604020202020204" pitchFamily="34" charset="0"/>
                <a:cs typeface="Arial" panose="020B0604020202020204" pitchFamily="34" charset="0"/>
              </a:rPr>
              <a:t>Co z uvedeného vyplývá?</a:t>
            </a:r>
          </a:p>
        </p:txBody>
      </p:sp>
    </p:spTree>
    <p:extLst>
      <p:ext uri="{BB962C8B-B14F-4D97-AF65-F5344CB8AC3E}">
        <p14:creationId xmlns:p14="http://schemas.microsoft.com/office/powerpoint/2010/main" val="1902392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Přímá spojnice 3">
            <a:extLst>
              <a:ext uri="{FF2B5EF4-FFF2-40B4-BE49-F238E27FC236}">
                <a16:creationId xmlns:a16="http://schemas.microsoft.com/office/drawing/2014/main" id="{E2990E60-408B-5B42-8BB4-EBC8CCB285C0}"/>
              </a:ext>
            </a:extLst>
          </p:cNvPr>
          <p:cNvCxnSpPr>
            <a:cxnSpLocks/>
          </p:cNvCxnSpPr>
          <p:nvPr/>
        </p:nvCxnSpPr>
        <p:spPr>
          <a:xfrm>
            <a:off x="584200" y="1485900"/>
            <a:ext cx="11023600" cy="0"/>
          </a:xfrm>
          <a:prstGeom prst="line">
            <a:avLst/>
          </a:prstGeom>
        </p:spPr>
        <p:style>
          <a:lnRef idx="3">
            <a:schemeClr val="dk1"/>
          </a:lnRef>
          <a:fillRef idx="0">
            <a:schemeClr val="dk1"/>
          </a:fillRef>
          <a:effectRef idx="2">
            <a:schemeClr val="dk1"/>
          </a:effectRef>
          <a:fontRef idx="minor">
            <a:schemeClr val="tx1"/>
          </a:fontRef>
        </p:style>
      </p:cxnSp>
      <p:sp>
        <p:nvSpPr>
          <p:cNvPr id="8" name="Zástupný symbol pro obsah 7">
            <a:extLst>
              <a:ext uri="{FF2B5EF4-FFF2-40B4-BE49-F238E27FC236}">
                <a16:creationId xmlns:a16="http://schemas.microsoft.com/office/drawing/2014/main" id="{F3BC0174-D1CE-3E4A-8F67-9F0C77A0351B}"/>
              </a:ext>
            </a:extLst>
          </p:cNvPr>
          <p:cNvSpPr>
            <a:spLocks noGrp="1"/>
          </p:cNvSpPr>
          <p:nvPr>
            <p:ph idx="1"/>
          </p:nvPr>
        </p:nvSpPr>
        <p:spPr>
          <a:xfrm>
            <a:off x="584200" y="1690688"/>
            <a:ext cx="11023600" cy="4842633"/>
          </a:xfrm>
        </p:spPr>
        <p:txBody>
          <a:bodyPr>
            <a:normAutofit lnSpcReduction="10000"/>
          </a:bodyPr>
          <a:lstStyle/>
          <a:p>
            <a:pPr marL="0" indent="0">
              <a:lnSpc>
                <a:spcPct val="120000"/>
              </a:lnSpc>
              <a:spcBef>
                <a:spcPts val="400"/>
              </a:spcBef>
              <a:buNone/>
            </a:pPr>
            <a:r>
              <a:rPr lang="cs-CZ" b="1" u="sng" dirty="0">
                <a:latin typeface="Arial" panose="020B0604020202020204" pitchFamily="34" charset="0"/>
                <a:cs typeface="Arial" panose="020B0604020202020204" pitchFamily="34" charset="0"/>
              </a:rPr>
              <a:t>Druhy sociálních služeb</a:t>
            </a:r>
          </a:p>
          <a:p>
            <a:pPr>
              <a:lnSpc>
                <a:spcPct val="120000"/>
              </a:lnSpc>
              <a:spcBef>
                <a:spcPts val="400"/>
              </a:spcBef>
              <a:buFontTx/>
              <a:buChar char="-"/>
            </a:pPr>
            <a:r>
              <a:rPr lang="cs-CZ" dirty="0">
                <a:latin typeface="Arial" panose="020B0604020202020204" pitchFamily="34" charset="0"/>
                <a:cs typeface="Arial" panose="020B0604020202020204" pitchFamily="34" charset="0"/>
              </a:rPr>
              <a:t>sociální poradenství</a:t>
            </a:r>
          </a:p>
          <a:p>
            <a:pPr>
              <a:lnSpc>
                <a:spcPct val="120000"/>
              </a:lnSpc>
              <a:spcBef>
                <a:spcPts val="400"/>
              </a:spcBef>
              <a:buFontTx/>
              <a:buChar char="-"/>
            </a:pPr>
            <a:r>
              <a:rPr lang="cs-CZ" dirty="0">
                <a:latin typeface="Arial" panose="020B0604020202020204" pitchFamily="34" charset="0"/>
                <a:cs typeface="Arial" panose="020B0604020202020204" pitchFamily="34" charset="0"/>
              </a:rPr>
              <a:t>služby sociální péče</a:t>
            </a:r>
          </a:p>
          <a:p>
            <a:pPr>
              <a:lnSpc>
                <a:spcPct val="120000"/>
              </a:lnSpc>
              <a:spcBef>
                <a:spcPts val="400"/>
              </a:spcBef>
              <a:buFontTx/>
              <a:buChar char="-"/>
            </a:pPr>
            <a:r>
              <a:rPr lang="cs-CZ" dirty="0">
                <a:latin typeface="Arial" panose="020B0604020202020204" pitchFamily="34" charset="0"/>
                <a:cs typeface="Arial" panose="020B0604020202020204" pitchFamily="34" charset="0"/>
              </a:rPr>
              <a:t>služby sociální prevence</a:t>
            </a:r>
          </a:p>
          <a:p>
            <a:pPr marL="0" indent="0">
              <a:lnSpc>
                <a:spcPct val="120000"/>
              </a:lnSpc>
              <a:spcBef>
                <a:spcPts val="400"/>
              </a:spcBef>
              <a:buNone/>
            </a:pPr>
            <a:endParaRPr lang="cs-CZ" dirty="0">
              <a:latin typeface="Arial" panose="020B0604020202020204" pitchFamily="34" charset="0"/>
              <a:cs typeface="Arial" panose="020B0604020202020204" pitchFamily="34" charset="0"/>
            </a:endParaRPr>
          </a:p>
          <a:p>
            <a:pPr marL="0" indent="0">
              <a:lnSpc>
                <a:spcPct val="120000"/>
              </a:lnSpc>
              <a:spcBef>
                <a:spcPts val="400"/>
              </a:spcBef>
              <a:buNone/>
            </a:pPr>
            <a:r>
              <a:rPr lang="cs-CZ" b="1" u="sng" dirty="0">
                <a:latin typeface="Arial" panose="020B0604020202020204" pitchFamily="34" charset="0"/>
                <a:cs typeface="Arial" panose="020B0604020202020204" pitchFamily="34" charset="0"/>
              </a:rPr>
              <a:t>Formy poskytování sociálních služeb</a:t>
            </a:r>
          </a:p>
          <a:p>
            <a:pPr>
              <a:lnSpc>
                <a:spcPct val="120000"/>
              </a:lnSpc>
              <a:spcBef>
                <a:spcPts val="400"/>
              </a:spcBef>
              <a:buFontTx/>
              <a:buChar char="-"/>
            </a:pPr>
            <a:r>
              <a:rPr lang="cs-CZ" dirty="0">
                <a:latin typeface="Arial" panose="020B0604020202020204" pitchFamily="34" charset="0"/>
                <a:cs typeface="Arial" panose="020B0604020202020204" pitchFamily="34" charset="0"/>
              </a:rPr>
              <a:t>pobytové</a:t>
            </a:r>
          </a:p>
          <a:p>
            <a:pPr>
              <a:lnSpc>
                <a:spcPct val="120000"/>
              </a:lnSpc>
              <a:spcBef>
                <a:spcPts val="400"/>
              </a:spcBef>
              <a:buFontTx/>
              <a:buChar char="-"/>
            </a:pPr>
            <a:r>
              <a:rPr lang="cs-CZ" dirty="0">
                <a:latin typeface="Arial" panose="020B0604020202020204" pitchFamily="34" charset="0"/>
                <a:cs typeface="Arial" panose="020B0604020202020204" pitchFamily="34" charset="0"/>
              </a:rPr>
              <a:t>ambulantní </a:t>
            </a:r>
          </a:p>
          <a:p>
            <a:pPr>
              <a:lnSpc>
                <a:spcPct val="120000"/>
              </a:lnSpc>
              <a:spcBef>
                <a:spcPts val="400"/>
              </a:spcBef>
              <a:buFontTx/>
              <a:buChar char="-"/>
            </a:pPr>
            <a:r>
              <a:rPr lang="cs-CZ" dirty="0">
                <a:latin typeface="Arial" panose="020B0604020202020204" pitchFamily="34" charset="0"/>
                <a:cs typeface="Arial" panose="020B0604020202020204" pitchFamily="34" charset="0"/>
              </a:rPr>
              <a:t>terénní</a:t>
            </a:r>
          </a:p>
        </p:txBody>
      </p:sp>
      <p:sp>
        <p:nvSpPr>
          <p:cNvPr id="9" name="Nadpis 8">
            <a:extLst>
              <a:ext uri="{FF2B5EF4-FFF2-40B4-BE49-F238E27FC236}">
                <a16:creationId xmlns:a16="http://schemas.microsoft.com/office/drawing/2014/main" id="{891F17D1-3535-1642-B6A1-C62772BB0770}"/>
              </a:ext>
            </a:extLst>
          </p:cNvPr>
          <p:cNvSpPr>
            <a:spLocks noGrp="1"/>
          </p:cNvSpPr>
          <p:nvPr>
            <p:ph type="title"/>
          </p:nvPr>
        </p:nvSpPr>
        <p:spPr>
          <a:xfrm>
            <a:off x="584200" y="365125"/>
            <a:ext cx="10769600" cy="1325563"/>
          </a:xfrm>
        </p:spPr>
        <p:txBody>
          <a:bodyPr/>
          <a:lstStyle/>
          <a:p>
            <a:r>
              <a:rPr lang="cs-CZ" b="1" dirty="0">
                <a:latin typeface="Arial" panose="020B0604020202020204" pitchFamily="34" charset="0"/>
                <a:cs typeface="Arial" panose="020B0604020202020204" pitchFamily="34" charset="0"/>
              </a:rPr>
              <a:t>Kategorizace sociálních služeb</a:t>
            </a:r>
          </a:p>
        </p:txBody>
      </p:sp>
    </p:spTree>
    <p:extLst>
      <p:ext uri="{BB962C8B-B14F-4D97-AF65-F5344CB8AC3E}">
        <p14:creationId xmlns:p14="http://schemas.microsoft.com/office/powerpoint/2010/main" val="1759696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a:extLst>
              <a:ext uri="{FF2B5EF4-FFF2-40B4-BE49-F238E27FC236}">
                <a16:creationId xmlns:a16="http://schemas.microsoft.com/office/drawing/2014/main" id="{D1305050-F322-AE4B-9E94-8CE2101F48E5}"/>
              </a:ext>
            </a:extLst>
          </p:cNvPr>
          <p:cNvSpPr>
            <a:spLocks noGrp="1"/>
          </p:cNvSpPr>
          <p:nvPr>
            <p:ph idx="1"/>
          </p:nvPr>
        </p:nvSpPr>
        <p:spPr>
          <a:xfrm>
            <a:off x="490330" y="1473201"/>
            <a:ext cx="11118574" cy="4703762"/>
          </a:xfrm>
        </p:spPr>
        <p:txBody>
          <a:bodyPr/>
          <a:lstStyle/>
          <a:p>
            <a:pPr marL="541338" indent="-541338">
              <a:buFont typeface="Wingdings" pitchFamily="2" charset="2"/>
              <a:buChar char="ü"/>
            </a:pPr>
            <a:r>
              <a:rPr lang="cs-CZ" dirty="0">
                <a:latin typeface="Arial" panose="020B0604020202020204" pitchFamily="34" charset="0"/>
                <a:cs typeface="Arial" panose="020B0604020202020204" pitchFamily="34" charset="0"/>
              </a:rPr>
              <a:t>Zákon č. 108/2006 Sb., </a:t>
            </a:r>
            <a:r>
              <a:rPr lang="cs-CZ" i="1" dirty="0">
                <a:latin typeface="Arial" panose="020B0604020202020204" pitchFamily="34" charset="0"/>
                <a:cs typeface="Arial" panose="020B0604020202020204" pitchFamily="34" charset="0"/>
              </a:rPr>
              <a:t>o sociálních službách</a:t>
            </a:r>
          </a:p>
          <a:p>
            <a:pPr marL="541338" indent="-541338">
              <a:buFont typeface="Wingdings" pitchFamily="2" charset="2"/>
              <a:buChar char="ü"/>
            </a:pPr>
            <a:endParaRPr lang="cs-CZ" dirty="0">
              <a:latin typeface="Arial" panose="020B0604020202020204" pitchFamily="34" charset="0"/>
              <a:cs typeface="Arial" panose="020B0604020202020204" pitchFamily="34" charset="0"/>
            </a:endParaRPr>
          </a:p>
          <a:p>
            <a:pPr marL="541338" indent="-541338">
              <a:buFont typeface="Wingdings" pitchFamily="2" charset="2"/>
              <a:buChar char="ü"/>
            </a:pPr>
            <a:r>
              <a:rPr lang="cs-CZ" dirty="0">
                <a:latin typeface="Arial" panose="020B0604020202020204" pitchFamily="34" charset="0"/>
                <a:cs typeface="Arial" panose="020B0604020202020204" pitchFamily="34" charset="0"/>
              </a:rPr>
              <a:t>Vyhláška č. 505/2006 Sb., </a:t>
            </a:r>
            <a:r>
              <a:rPr lang="cs-CZ" i="1" dirty="0">
                <a:latin typeface="Arial" panose="020B0604020202020204" pitchFamily="34" charset="0"/>
                <a:cs typeface="Arial" panose="020B0604020202020204" pitchFamily="34" charset="0"/>
              </a:rPr>
              <a:t>kterou se provádějí některá ustanovení zákona o sociálních službách</a:t>
            </a:r>
          </a:p>
          <a:p>
            <a:pPr marL="541338" indent="-541338">
              <a:buFont typeface="Wingdings" pitchFamily="2" charset="2"/>
              <a:buChar char="ü"/>
            </a:pPr>
            <a:endParaRPr lang="cs-CZ" i="1" dirty="0">
              <a:latin typeface="Arial" panose="020B0604020202020204" pitchFamily="34" charset="0"/>
              <a:cs typeface="Arial" panose="020B0604020202020204" pitchFamily="34" charset="0"/>
            </a:endParaRPr>
          </a:p>
          <a:p>
            <a:pPr marL="541338" indent="-541338">
              <a:buFont typeface="Wingdings" pitchFamily="2" charset="2"/>
              <a:buChar char="ü"/>
            </a:pPr>
            <a:endParaRPr lang="cs-CZ" dirty="0">
              <a:latin typeface="Arial" panose="020B0604020202020204" pitchFamily="34" charset="0"/>
              <a:cs typeface="Arial" panose="020B0604020202020204" pitchFamily="34" charset="0"/>
            </a:endParaRPr>
          </a:p>
          <a:p>
            <a:pPr marL="541338" indent="-541338">
              <a:buFont typeface="Wingdings" pitchFamily="2" charset="2"/>
              <a:buChar char="ü"/>
            </a:pPr>
            <a:endParaRPr lang="cs-CZ" dirty="0">
              <a:latin typeface="Arial" panose="020B0604020202020204" pitchFamily="34" charset="0"/>
              <a:cs typeface="Arial" panose="020B0604020202020204" pitchFamily="34" charset="0"/>
            </a:endParaRPr>
          </a:p>
          <a:p>
            <a:pPr marL="541338" indent="0">
              <a:buNone/>
            </a:pPr>
            <a:r>
              <a:rPr lang="cs-CZ" dirty="0">
                <a:latin typeface="Arial" panose="020B0604020202020204" pitchFamily="34" charset="0"/>
                <a:cs typeface="Arial" panose="020B0604020202020204" pitchFamily="34" charset="0"/>
              </a:rPr>
              <a:t>(</a:t>
            </a:r>
            <a:r>
              <a:rPr lang="cs-CZ" dirty="0">
                <a:latin typeface="Arial" panose="020B0604020202020204" pitchFamily="34" charset="0"/>
                <a:cs typeface="Arial" panose="020B0604020202020204" pitchFamily="34" charset="0"/>
                <a:hlinkClick r:id="rId2"/>
              </a:rPr>
              <a:t>www.zakonyprolidi.cz</a:t>
            </a:r>
            <a:r>
              <a:rPr lang="cs-CZ" dirty="0">
                <a:latin typeface="Arial" panose="020B0604020202020204" pitchFamily="34" charset="0"/>
                <a:cs typeface="Arial" panose="020B0604020202020204" pitchFamily="34" charset="0"/>
              </a:rPr>
              <a:t>) </a:t>
            </a:r>
          </a:p>
        </p:txBody>
      </p:sp>
      <p:pic>
        <p:nvPicPr>
          <p:cNvPr id="10" name="Zástupný symbol pro obsah 4">
            <a:extLst>
              <a:ext uri="{FF2B5EF4-FFF2-40B4-BE49-F238E27FC236}">
                <a16:creationId xmlns:a16="http://schemas.microsoft.com/office/drawing/2014/main" id="{17A84ABF-AD68-8A42-8644-B4104603AF5A}"/>
              </a:ext>
            </a:extLst>
          </p:cNvPr>
          <p:cNvPicPr>
            <a:picLocks noChangeAspect="1"/>
          </p:cNvPicPr>
          <p:nvPr/>
        </p:nvPicPr>
        <p:blipFill>
          <a:blip r:embed="rId3"/>
          <a:stretch>
            <a:fillRect/>
          </a:stretch>
        </p:blipFill>
        <p:spPr>
          <a:xfrm>
            <a:off x="7003762" y="4233072"/>
            <a:ext cx="2552993" cy="2274090"/>
          </a:xfrm>
          <a:prstGeom prst="rect">
            <a:avLst/>
          </a:prstGeom>
        </p:spPr>
      </p:pic>
    </p:spTree>
    <p:extLst>
      <p:ext uri="{BB962C8B-B14F-4D97-AF65-F5344CB8AC3E}">
        <p14:creationId xmlns:p14="http://schemas.microsoft.com/office/powerpoint/2010/main" val="1487081869"/>
      </p:ext>
    </p:extLst>
  </p:cSld>
  <p:clrMapOvr>
    <a:masterClrMapping/>
  </p:clrMapOvr>
  <p:transition spd="med">
    <p:pull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Přímá spojnice 3">
            <a:extLst>
              <a:ext uri="{FF2B5EF4-FFF2-40B4-BE49-F238E27FC236}">
                <a16:creationId xmlns:a16="http://schemas.microsoft.com/office/drawing/2014/main" id="{E2990E60-408B-5B42-8BB4-EBC8CCB285C0}"/>
              </a:ext>
            </a:extLst>
          </p:cNvPr>
          <p:cNvCxnSpPr>
            <a:cxnSpLocks/>
          </p:cNvCxnSpPr>
          <p:nvPr/>
        </p:nvCxnSpPr>
        <p:spPr>
          <a:xfrm>
            <a:off x="584200" y="1485900"/>
            <a:ext cx="11023600" cy="0"/>
          </a:xfrm>
          <a:prstGeom prst="line">
            <a:avLst/>
          </a:prstGeom>
        </p:spPr>
        <p:style>
          <a:lnRef idx="3">
            <a:schemeClr val="dk1"/>
          </a:lnRef>
          <a:fillRef idx="0">
            <a:schemeClr val="dk1"/>
          </a:fillRef>
          <a:effectRef idx="2">
            <a:schemeClr val="dk1"/>
          </a:effectRef>
          <a:fontRef idx="minor">
            <a:schemeClr val="tx1"/>
          </a:fontRef>
        </p:style>
      </p:cxnSp>
      <p:sp>
        <p:nvSpPr>
          <p:cNvPr id="8" name="Zástupný symbol pro obsah 7">
            <a:extLst>
              <a:ext uri="{FF2B5EF4-FFF2-40B4-BE49-F238E27FC236}">
                <a16:creationId xmlns:a16="http://schemas.microsoft.com/office/drawing/2014/main" id="{F3BC0174-D1CE-3E4A-8F67-9F0C77A0351B}"/>
              </a:ext>
            </a:extLst>
          </p:cNvPr>
          <p:cNvSpPr>
            <a:spLocks noGrp="1"/>
          </p:cNvSpPr>
          <p:nvPr>
            <p:ph idx="1"/>
          </p:nvPr>
        </p:nvSpPr>
        <p:spPr>
          <a:xfrm>
            <a:off x="584200" y="2067339"/>
            <a:ext cx="11023600" cy="4465982"/>
          </a:xfrm>
        </p:spPr>
        <p:txBody>
          <a:bodyPr>
            <a:normAutofit/>
          </a:bodyPr>
          <a:lstStyle/>
          <a:p>
            <a:pPr marL="0" indent="0">
              <a:lnSpc>
                <a:spcPct val="120000"/>
              </a:lnSpc>
              <a:spcBef>
                <a:spcPts val="400"/>
              </a:spcBef>
              <a:buNone/>
            </a:pPr>
            <a:r>
              <a:rPr lang="cs-CZ" b="1" dirty="0">
                <a:latin typeface="Arial" panose="020B0604020202020204" pitchFamily="34" charset="0"/>
                <a:cs typeface="Arial" panose="020B0604020202020204" pitchFamily="34" charset="0"/>
              </a:rPr>
              <a:t>Základní sociální poradenství</a:t>
            </a:r>
          </a:p>
          <a:p>
            <a:pPr marL="0" indent="0">
              <a:lnSpc>
                <a:spcPct val="120000"/>
              </a:lnSpc>
              <a:spcBef>
                <a:spcPts val="400"/>
              </a:spcBef>
              <a:buNone/>
            </a:pPr>
            <a:r>
              <a:rPr lang="cs-CZ" i="1" dirty="0">
                <a:latin typeface="Arial" panose="020B0604020202020204" pitchFamily="34" charset="0"/>
                <a:cs typeface="Arial" panose="020B0604020202020204" pitchFamily="34" charset="0"/>
              </a:rPr>
              <a:t>„poskytování potřebných informací přispívajících k řešení nepříznivé sociální situace.“</a:t>
            </a:r>
          </a:p>
          <a:p>
            <a:pPr marL="0" indent="0">
              <a:lnSpc>
                <a:spcPct val="120000"/>
              </a:lnSpc>
              <a:spcBef>
                <a:spcPts val="400"/>
              </a:spcBef>
              <a:buNone/>
            </a:pPr>
            <a:endParaRPr lang="cs-CZ" b="1" dirty="0">
              <a:latin typeface="Arial" panose="020B0604020202020204" pitchFamily="34" charset="0"/>
              <a:cs typeface="Arial" panose="020B0604020202020204" pitchFamily="34" charset="0"/>
            </a:endParaRPr>
          </a:p>
          <a:p>
            <a:pPr marL="0" indent="0">
              <a:lnSpc>
                <a:spcPct val="120000"/>
              </a:lnSpc>
              <a:spcBef>
                <a:spcPts val="400"/>
              </a:spcBef>
              <a:buNone/>
            </a:pPr>
            <a:r>
              <a:rPr lang="cs-CZ" b="1" dirty="0">
                <a:latin typeface="Arial" panose="020B0604020202020204" pitchFamily="34" charset="0"/>
                <a:cs typeface="Arial" panose="020B0604020202020204" pitchFamily="34" charset="0"/>
              </a:rPr>
              <a:t>Odborné sociální poradenství</a:t>
            </a:r>
          </a:p>
          <a:p>
            <a:pPr marL="0" indent="0">
              <a:lnSpc>
                <a:spcPct val="120000"/>
              </a:lnSpc>
              <a:spcBef>
                <a:spcPts val="400"/>
              </a:spcBef>
              <a:buNone/>
            </a:pPr>
            <a:r>
              <a:rPr lang="cs-CZ" i="1" dirty="0">
                <a:latin typeface="Arial" panose="020B0604020202020204" pitchFamily="34" charset="0"/>
                <a:cs typeface="Arial" panose="020B0604020202020204" pitchFamily="34" charset="0"/>
              </a:rPr>
              <a:t>„je poskytováno se zaměřením na potřeby jednotlivých okruhů sociálních skupin ve specializovaných poradnách.“</a:t>
            </a:r>
          </a:p>
        </p:txBody>
      </p:sp>
      <p:sp>
        <p:nvSpPr>
          <p:cNvPr id="9" name="Nadpis 8">
            <a:extLst>
              <a:ext uri="{FF2B5EF4-FFF2-40B4-BE49-F238E27FC236}">
                <a16:creationId xmlns:a16="http://schemas.microsoft.com/office/drawing/2014/main" id="{891F17D1-3535-1642-B6A1-C62772BB0770}"/>
              </a:ext>
            </a:extLst>
          </p:cNvPr>
          <p:cNvSpPr>
            <a:spLocks noGrp="1"/>
          </p:cNvSpPr>
          <p:nvPr>
            <p:ph type="title"/>
          </p:nvPr>
        </p:nvSpPr>
        <p:spPr>
          <a:xfrm>
            <a:off x="584200" y="365125"/>
            <a:ext cx="10769600" cy="1325563"/>
          </a:xfrm>
        </p:spPr>
        <p:txBody>
          <a:bodyPr/>
          <a:lstStyle/>
          <a:p>
            <a:r>
              <a:rPr lang="cs-CZ" b="1" dirty="0">
                <a:latin typeface="Arial" panose="020B0604020202020204" pitchFamily="34" charset="0"/>
                <a:cs typeface="Arial" panose="020B0604020202020204" pitchFamily="34" charset="0"/>
              </a:rPr>
              <a:t>Sociální poradenství (§ 37 ZSS)</a:t>
            </a:r>
          </a:p>
        </p:txBody>
      </p:sp>
    </p:spTree>
    <p:extLst>
      <p:ext uri="{BB962C8B-B14F-4D97-AF65-F5344CB8AC3E}">
        <p14:creationId xmlns:p14="http://schemas.microsoft.com/office/powerpoint/2010/main" val="2711184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Přímá spojnice 3">
            <a:extLst>
              <a:ext uri="{FF2B5EF4-FFF2-40B4-BE49-F238E27FC236}">
                <a16:creationId xmlns:a16="http://schemas.microsoft.com/office/drawing/2014/main" id="{E2990E60-408B-5B42-8BB4-EBC8CCB285C0}"/>
              </a:ext>
            </a:extLst>
          </p:cNvPr>
          <p:cNvCxnSpPr>
            <a:cxnSpLocks/>
          </p:cNvCxnSpPr>
          <p:nvPr/>
        </p:nvCxnSpPr>
        <p:spPr>
          <a:xfrm>
            <a:off x="584200" y="1485900"/>
            <a:ext cx="11023600" cy="0"/>
          </a:xfrm>
          <a:prstGeom prst="line">
            <a:avLst/>
          </a:prstGeom>
        </p:spPr>
        <p:style>
          <a:lnRef idx="3">
            <a:schemeClr val="dk1"/>
          </a:lnRef>
          <a:fillRef idx="0">
            <a:schemeClr val="dk1"/>
          </a:fillRef>
          <a:effectRef idx="2">
            <a:schemeClr val="dk1"/>
          </a:effectRef>
          <a:fontRef idx="minor">
            <a:schemeClr val="tx1"/>
          </a:fontRef>
        </p:style>
      </p:cxnSp>
      <p:sp>
        <p:nvSpPr>
          <p:cNvPr id="8" name="Zástupný symbol pro obsah 7">
            <a:extLst>
              <a:ext uri="{FF2B5EF4-FFF2-40B4-BE49-F238E27FC236}">
                <a16:creationId xmlns:a16="http://schemas.microsoft.com/office/drawing/2014/main" id="{F3BC0174-D1CE-3E4A-8F67-9F0C77A0351B}"/>
              </a:ext>
            </a:extLst>
          </p:cNvPr>
          <p:cNvSpPr>
            <a:spLocks noGrp="1"/>
          </p:cNvSpPr>
          <p:nvPr>
            <p:ph idx="1"/>
          </p:nvPr>
        </p:nvSpPr>
        <p:spPr>
          <a:xfrm>
            <a:off x="584200" y="2067339"/>
            <a:ext cx="11023600" cy="4465982"/>
          </a:xfrm>
        </p:spPr>
        <p:txBody>
          <a:bodyPr>
            <a:normAutofit/>
          </a:bodyPr>
          <a:lstStyle/>
          <a:p>
            <a:pPr marL="0" indent="0" algn="just">
              <a:lnSpc>
                <a:spcPct val="120000"/>
              </a:lnSpc>
              <a:spcBef>
                <a:spcPts val="400"/>
              </a:spcBef>
              <a:buNone/>
            </a:pPr>
            <a:r>
              <a:rPr lang="cs-CZ" dirty="0">
                <a:latin typeface="Arial" panose="020B0604020202020204" pitchFamily="34" charset="0"/>
                <a:cs typeface="Arial" panose="020B0604020202020204" pitchFamily="34" charset="0"/>
              </a:rPr>
              <a:t>Tyto služby </a:t>
            </a:r>
            <a:r>
              <a:rPr lang="cs-CZ" i="1" dirty="0">
                <a:latin typeface="Arial" panose="020B0604020202020204" pitchFamily="34" charset="0"/>
                <a:cs typeface="Arial" panose="020B0604020202020204" pitchFamily="34" charset="0"/>
              </a:rPr>
              <a:t>„napomáhají osobám zajistit jejich fyzickou i psychickou soběstačnost s cílem umožnit jim v nejvyšší možné míře zapojení do běžného života společnosti a v případech, kdy toto vylučuje jejich stav, zajistit jim důstojné prostředí a zacházení. Každý má právo na poskytování služeb sociální péče v nejméně omezujícím prostředí.“</a:t>
            </a:r>
          </a:p>
        </p:txBody>
      </p:sp>
      <p:sp>
        <p:nvSpPr>
          <p:cNvPr id="9" name="Nadpis 8">
            <a:extLst>
              <a:ext uri="{FF2B5EF4-FFF2-40B4-BE49-F238E27FC236}">
                <a16:creationId xmlns:a16="http://schemas.microsoft.com/office/drawing/2014/main" id="{891F17D1-3535-1642-B6A1-C62772BB0770}"/>
              </a:ext>
            </a:extLst>
          </p:cNvPr>
          <p:cNvSpPr>
            <a:spLocks noGrp="1"/>
          </p:cNvSpPr>
          <p:nvPr>
            <p:ph type="title"/>
          </p:nvPr>
        </p:nvSpPr>
        <p:spPr>
          <a:xfrm>
            <a:off x="584200" y="365125"/>
            <a:ext cx="10769600" cy="1325563"/>
          </a:xfrm>
        </p:spPr>
        <p:txBody>
          <a:bodyPr/>
          <a:lstStyle/>
          <a:p>
            <a:r>
              <a:rPr lang="cs-CZ" b="1" dirty="0">
                <a:latin typeface="Arial" panose="020B0604020202020204" pitchFamily="34" charset="0"/>
                <a:cs typeface="Arial" panose="020B0604020202020204" pitchFamily="34" charset="0"/>
              </a:rPr>
              <a:t>Služby sociální péče (§§ 38-52 ZSS)</a:t>
            </a:r>
          </a:p>
        </p:txBody>
      </p:sp>
    </p:spTree>
    <p:extLst>
      <p:ext uri="{BB962C8B-B14F-4D97-AF65-F5344CB8AC3E}">
        <p14:creationId xmlns:p14="http://schemas.microsoft.com/office/powerpoint/2010/main" val="1984948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967B04CD-3A49-094A-A8DB-BF77FFA397B2}"/>
              </a:ext>
            </a:extLst>
          </p:cNvPr>
          <p:cNvSpPr/>
          <p:nvPr/>
        </p:nvSpPr>
        <p:spPr>
          <a:xfrm>
            <a:off x="514350" y="476250"/>
            <a:ext cx="11220450" cy="58293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cs-CZ" sz="2400" dirty="0">
                <a:solidFill>
                  <a:schemeClr val="tx1"/>
                </a:solidFill>
                <a:latin typeface="Arial" panose="020B0604020202020204" pitchFamily="34" charset="0"/>
                <a:cs typeface="Arial" panose="020B0604020202020204" pitchFamily="34" charset="0"/>
              </a:rPr>
              <a:t>Osobní asistence (§ 39)</a:t>
            </a:r>
          </a:p>
          <a:p>
            <a:pPr marL="285750" indent="-285750">
              <a:buFontTx/>
              <a:buChar char="-"/>
            </a:pPr>
            <a:r>
              <a:rPr lang="cs-CZ" sz="2400" dirty="0">
                <a:solidFill>
                  <a:schemeClr val="tx1"/>
                </a:solidFill>
                <a:latin typeface="Arial" panose="020B0604020202020204" pitchFamily="34" charset="0"/>
                <a:cs typeface="Arial" panose="020B0604020202020204" pitchFamily="34" charset="0"/>
              </a:rPr>
              <a:t>Pečovatelská služba (§ 40)</a:t>
            </a:r>
          </a:p>
          <a:p>
            <a:pPr marL="285750" indent="-285750">
              <a:buFontTx/>
              <a:buChar char="-"/>
            </a:pPr>
            <a:r>
              <a:rPr lang="cs-CZ" sz="2400" dirty="0">
                <a:solidFill>
                  <a:schemeClr val="tx1"/>
                </a:solidFill>
                <a:latin typeface="Arial" panose="020B0604020202020204" pitchFamily="34" charset="0"/>
                <a:cs typeface="Arial" panose="020B0604020202020204" pitchFamily="34" charset="0"/>
              </a:rPr>
              <a:t>Tísňová péče (§ 41)</a:t>
            </a:r>
          </a:p>
          <a:p>
            <a:pPr marL="285750" indent="-285750">
              <a:buFontTx/>
              <a:buChar char="-"/>
            </a:pPr>
            <a:r>
              <a:rPr lang="cs-CZ" sz="2400" dirty="0">
                <a:solidFill>
                  <a:schemeClr val="tx1"/>
                </a:solidFill>
                <a:latin typeface="Arial" panose="020B0604020202020204" pitchFamily="34" charset="0"/>
                <a:cs typeface="Arial" panose="020B0604020202020204" pitchFamily="34" charset="0"/>
              </a:rPr>
              <a:t>Průvodcovské a předčitatelské služby (§ 42)</a:t>
            </a:r>
          </a:p>
          <a:p>
            <a:pPr marL="285750" indent="-285750">
              <a:buFontTx/>
              <a:buChar char="-"/>
            </a:pPr>
            <a:r>
              <a:rPr lang="cs-CZ" sz="2400" dirty="0">
                <a:solidFill>
                  <a:schemeClr val="tx1"/>
                </a:solidFill>
                <a:latin typeface="Arial" panose="020B0604020202020204" pitchFamily="34" charset="0"/>
                <a:cs typeface="Arial" panose="020B0604020202020204" pitchFamily="34" charset="0"/>
              </a:rPr>
              <a:t>Podpora samostatného bydlení (§ 43)</a:t>
            </a:r>
          </a:p>
          <a:p>
            <a:pPr marL="285750" indent="-285750">
              <a:buFontTx/>
              <a:buChar char="-"/>
            </a:pPr>
            <a:r>
              <a:rPr lang="cs-CZ" sz="2400" dirty="0">
                <a:solidFill>
                  <a:schemeClr val="tx1"/>
                </a:solidFill>
                <a:latin typeface="Arial" panose="020B0604020202020204" pitchFamily="34" charset="0"/>
                <a:cs typeface="Arial" panose="020B0604020202020204" pitchFamily="34" charset="0"/>
              </a:rPr>
              <a:t>Odlehčovací služby (§ 44)</a:t>
            </a:r>
          </a:p>
          <a:p>
            <a:pPr marL="285750" indent="-285750">
              <a:buFontTx/>
              <a:buChar char="-"/>
            </a:pPr>
            <a:r>
              <a:rPr lang="cs-CZ" sz="2400" dirty="0">
                <a:solidFill>
                  <a:schemeClr val="tx1"/>
                </a:solidFill>
                <a:latin typeface="Arial" panose="020B0604020202020204" pitchFamily="34" charset="0"/>
                <a:cs typeface="Arial" panose="020B0604020202020204" pitchFamily="34" charset="0"/>
              </a:rPr>
              <a:t>Centra denních služeb (§ 45)</a:t>
            </a:r>
          </a:p>
          <a:p>
            <a:pPr marL="285750" indent="-285750">
              <a:buFontTx/>
              <a:buChar char="-"/>
            </a:pPr>
            <a:r>
              <a:rPr lang="cs-CZ" sz="2400" dirty="0">
                <a:solidFill>
                  <a:schemeClr val="tx1"/>
                </a:solidFill>
                <a:latin typeface="Arial" panose="020B0604020202020204" pitchFamily="34" charset="0"/>
                <a:cs typeface="Arial" panose="020B0604020202020204" pitchFamily="34" charset="0"/>
              </a:rPr>
              <a:t>Denní stacionáře (§ 46)</a:t>
            </a:r>
          </a:p>
          <a:p>
            <a:pPr marL="285750" indent="-285750">
              <a:buFontTx/>
              <a:buChar char="-"/>
            </a:pPr>
            <a:r>
              <a:rPr lang="cs-CZ" sz="2400" dirty="0">
                <a:solidFill>
                  <a:schemeClr val="tx1"/>
                </a:solidFill>
                <a:latin typeface="Arial" panose="020B0604020202020204" pitchFamily="34" charset="0"/>
                <a:cs typeface="Arial" panose="020B0604020202020204" pitchFamily="34" charset="0"/>
              </a:rPr>
              <a:t>Týdenní stacionáře (§ 47)</a:t>
            </a:r>
          </a:p>
          <a:p>
            <a:pPr marL="285750" indent="-285750">
              <a:buFontTx/>
              <a:buChar char="-"/>
            </a:pPr>
            <a:r>
              <a:rPr lang="cs-CZ" sz="2400" dirty="0">
                <a:solidFill>
                  <a:schemeClr val="tx1"/>
                </a:solidFill>
                <a:latin typeface="Arial" panose="020B0604020202020204" pitchFamily="34" charset="0"/>
                <a:cs typeface="Arial" panose="020B0604020202020204" pitchFamily="34" charset="0"/>
              </a:rPr>
              <a:t>Domovy pro osoby se zdravotním postižením (§ 48)</a:t>
            </a:r>
          </a:p>
          <a:p>
            <a:pPr marL="285750" indent="-285750">
              <a:buFontTx/>
              <a:buChar char="-"/>
            </a:pPr>
            <a:r>
              <a:rPr lang="cs-CZ" sz="2400" dirty="0">
                <a:solidFill>
                  <a:schemeClr val="tx1"/>
                </a:solidFill>
                <a:latin typeface="Arial" panose="020B0604020202020204" pitchFamily="34" charset="0"/>
                <a:cs typeface="Arial" panose="020B0604020202020204" pitchFamily="34" charset="0"/>
              </a:rPr>
              <a:t>Domovy pro seniory (§ 49)</a:t>
            </a:r>
          </a:p>
          <a:p>
            <a:pPr marL="285750" indent="-285750">
              <a:buFontTx/>
              <a:buChar char="-"/>
            </a:pPr>
            <a:r>
              <a:rPr lang="cs-CZ" sz="2400" dirty="0">
                <a:solidFill>
                  <a:schemeClr val="tx1"/>
                </a:solidFill>
                <a:latin typeface="Arial" panose="020B0604020202020204" pitchFamily="34" charset="0"/>
                <a:cs typeface="Arial" panose="020B0604020202020204" pitchFamily="34" charset="0"/>
              </a:rPr>
              <a:t>Domovy se zvláštním režimem (§ 50)</a:t>
            </a:r>
          </a:p>
          <a:p>
            <a:pPr marL="285750" indent="-285750">
              <a:buFontTx/>
              <a:buChar char="-"/>
            </a:pPr>
            <a:r>
              <a:rPr lang="cs-CZ" sz="2400" dirty="0">
                <a:solidFill>
                  <a:schemeClr val="tx1"/>
                </a:solidFill>
                <a:latin typeface="Arial" panose="020B0604020202020204" pitchFamily="34" charset="0"/>
                <a:cs typeface="Arial" panose="020B0604020202020204" pitchFamily="34" charset="0"/>
              </a:rPr>
              <a:t>Chráněné bydlení (§ 51)</a:t>
            </a:r>
          </a:p>
          <a:p>
            <a:pPr marL="285750" indent="-285750">
              <a:buFontTx/>
              <a:buChar char="-"/>
            </a:pPr>
            <a:r>
              <a:rPr lang="cs-CZ" sz="2400" dirty="0">
                <a:solidFill>
                  <a:schemeClr val="tx1"/>
                </a:solidFill>
                <a:latin typeface="Arial" panose="020B0604020202020204" pitchFamily="34" charset="0"/>
                <a:cs typeface="Arial" panose="020B0604020202020204" pitchFamily="34" charset="0"/>
              </a:rPr>
              <a:t>Sociální služby poskytované ve zdravotnických zařízeních lůžkové péče (§ 52)</a:t>
            </a:r>
          </a:p>
        </p:txBody>
      </p:sp>
    </p:spTree>
    <p:extLst>
      <p:ext uri="{BB962C8B-B14F-4D97-AF65-F5344CB8AC3E}">
        <p14:creationId xmlns:p14="http://schemas.microsoft.com/office/powerpoint/2010/main" val="1738198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Přímá spojnice 3">
            <a:extLst>
              <a:ext uri="{FF2B5EF4-FFF2-40B4-BE49-F238E27FC236}">
                <a16:creationId xmlns:a16="http://schemas.microsoft.com/office/drawing/2014/main" id="{E2990E60-408B-5B42-8BB4-EBC8CCB285C0}"/>
              </a:ext>
            </a:extLst>
          </p:cNvPr>
          <p:cNvCxnSpPr>
            <a:cxnSpLocks/>
          </p:cNvCxnSpPr>
          <p:nvPr/>
        </p:nvCxnSpPr>
        <p:spPr>
          <a:xfrm>
            <a:off x="584200" y="1485900"/>
            <a:ext cx="11023600" cy="0"/>
          </a:xfrm>
          <a:prstGeom prst="line">
            <a:avLst/>
          </a:prstGeom>
        </p:spPr>
        <p:style>
          <a:lnRef idx="3">
            <a:schemeClr val="dk1"/>
          </a:lnRef>
          <a:fillRef idx="0">
            <a:schemeClr val="dk1"/>
          </a:fillRef>
          <a:effectRef idx="2">
            <a:schemeClr val="dk1"/>
          </a:effectRef>
          <a:fontRef idx="minor">
            <a:schemeClr val="tx1"/>
          </a:fontRef>
        </p:style>
      </p:cxnSp>
      <p:sp>
        <p:nvSpPr>
          <p:cNvPr id="8" name="Zástupný symbol pro obsah 7">
            <a:extLst>
              <a:ext uri="{FF2B5EF4-FFF2-40B4-BE49-F238E27FC236}">
                <a16:creationId xmlns:a16="http://schemas.microsoft.com/office/drawing/2014/main" id="{F3BC0174-D1CE-3E4A-8F67-9F0C77A0351B}"/>
              </a:ext>
            </a:extLst>
          </p:cNvPr>
          <p:cNvSpPr>
            <a:spLocks noGrp="1"/>
          </p:cNvSpPr>
          <p:nvPr>
            <p:ph idx="1"/>
          </p:nvPr>
        </p:nvSpPr>
        <p:spPr>
          <a:xfrm>
            <a:off x="584200" y="2067339"/>
            <a:ext cx="11023600" cy="3971511"/>
          </a:xfrm>
        </p:spPr>
        <p:txBody>
          <a:bodyPr>
            <a:normAutofit lnSpcReduction="10000"/>
          </a:bodyPr>
          <a:lstStyle/>
          <a:p>
            <a:pPr marL="0" indent="0" algn="just">
              <a:lnSpc>
                <a:spcPct val="120000"/>
              </a:lnSpc>
              <a:spcBef>
                <a:spcPts val="400"/>
              </a:spcBef>
              <a:buNone/>
            </a:pPr>
            <a:r>
              <a:rPr lang="cs-CZ" i="1" dirty="0">
                <a:latin typeface="Arial" panose="020B0604020202020204" pitchFamily="34" charset="0"/>
                <a:cs typeface="Arial" panose="020B0604020202020204" pitchFamily="34" charset="0"/>
              </a:rPr>
              <a:t>„Služby sociální prevence napomáhají zabránit </a:t>
            </a:r>
            <a:r>
              <a:rPr lang="cs-CZ" b="1" i="1" dirty="0">
                <a:latin typeface="Arial" panose="020B0604020202020204" pitchFamily="34" charset="0"/>
                <a:cs typeface="Arial" panose="020B0604020202020204" pitchFamily="34" charset="0"/>
              </a:rPr>
              <a:t>sociálnímu vyloučení </a:t>
            </a:r>
            <a:r>
              <a:rPr lang="cs-CZ" i="1" dirty="0">
                <a:latin typeface="Arial" panose="020B0604020202020204" pitchFamily="34" charset="0"/>
                <a:cs typeface="Arial" panose="020B0604020202020204" pitchFamily="34" charset="0"/>
              </a:rPr>
              <a:t>osob, které jsou tímto ohroženy pro krizovou sociální situaci, životní návyky a způsob života vedoucí ke konfliktu se společností, sociálně znevýhodňující prostředí a ohrožení práv a oprávněných zájmů trestnou činností jiné fyzické osoby. Cílem služeb sociální prevence je napomáhat osobám k překonání jejich nepříznivé sociální situace a chránit společnost před vznikem a šířením nežádoucích společenských jevů.“</a:t>
            </a:r>
          </a:p>
        </p:txBody>
      </p:sp>
      <p:sp>
        <p:nvSpPr>
          <p:cNvPr id="9" name="Nadpis 8">
            <a:extLst>
              <a:ext uri="{FF2B5EF4-FFF2-40B4-BE49-F238E27FC236}">
                <a16:creationId xmlns:a16="http://schemas.microsoft.com/office/drawing/2014/main" id="{891F17D1-3535-1642-B6A1-C62772BB0770}"/>
              </a:ext>
            </a:extLst>
          </p:cNvPr>
          <p:cNvSpPr>
            <a:spLocks noGrp="1"/>
          </p:cNvSpPr>
          <p:nvPr>
            <p:ph type="title"/>
          </p:nvPr>
        </p:nvSpPr>
        <p:spPr>
          <a:xfrm>
            <a:off x="584200" y="365125"/>
            <a:ext cx="11023600" cy="1325563"/>
          </a:xfrm>
        </p:spPr>
        <p:txBody>
          <a:bodyPr/>
          <a:lstStyle/>
          <a:p>
            <a:r>
              <a:rPr lang="cs-CZ" b="1" dirty="0">
                <a:latin typeface="Arial" panose="020B0604020202020204" pitchFamily="34" charset="0"/>
                <a:cs typeface="Arial" panose="020B0604020202020204" pitchFamily="34" charset="0"/>
              </a:rPr>
              <a:t>Služby sociální prevence (§§ 53-70 ZSS)</a:t>
            </a:r>
          </a:p>
        </p:txBody>
      </p:sp>
    </p:spTree>
    <p:extLst>
      <p:ext uri="{BB962C8B-B14F-4D97-AF65-F5344CB8AC3E}">
        <p14:creationId xmlns:p14="http://schemas.microsoft.com/office/powerpoint/2010/main" val="2095028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967B04CD-3A49-094A-A8DB-BF77FFA397B2}"/>
              </a:ext>
            </a:extLst>
          </p:cNvPr>
          <p:cNvSpPr/>
          <p:nvPr/>
        </p:nvSpPr>
        <p:spPr>
          <a:xfrm>
            <a:off x="419100" y="304800"/>
            <a:ext cx="11391900" cy="630555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endParaRPr lang="cs-CZ" sz="2200" dirty="0">
              <a:solidFill>
                <a:schemeClr val="tx1"/>
              </a:solidFill>
              <a:latin typeface="Arial" panose="020B0604020202020204" pitchFamily="34" charset="0"/>
              <a:cs typeface="Arial" panose="020B0604020202020204" pitchFamily="34" charset="0"/>
            </a:endParaRPr>
          </a:p>
          <a:p>
            <a:pPr marL="285750" indent="-285750">
              <a:buFontTx/>
              <a:buChar char="-"/>
            </a:pPr>
            <a:r>
              <a:rPr lang="cs-CZ" sz="2200" dirty="0">
                <a:solidFill>
                  <a:schemeClr val="tx1"/>
                </a:solidFill>
                <a:latin typeface="Arial" panose="020B0604020202020204" pitchFamily="34" charset="0"/>
                <a:cs typeface="Arial" panose="020B0604020202020204" pitchFamily="34" charset="0"/>
              </a:rPr>
              <a:t>Ranná péče (§ 54)</a:t>
            </a:r>
          </a:p>
          <a:p>
            <a:pPr marL="285750" indent="-285750">
              <a:buFontTx/>
              <a:buChar char="-"/>
            </a:pPr>
            <a:r>
              <a:rPr lang="cs-CZ" sz="2200" dirty="0">
                <a:solidFill>
                  <a:schemeClr val="tx1"/>
                </a:solidFill>
                <a:latin typeface="Arial" panose="020B0604020202020204" pitchFamily="34" charset="0"/>
                <a:cs typeface="Arial" panose="020B0604020202020204" pitchFamily="34" charset="0"/>
              </a:rPr>
              <a:t>Telefonická krizová pomoc (§ 55)</a:t>
            </a:r>
          </a:p>
          <a:p>
            <a:pPr marL="285750" indent="-285750">
              <a:buFontTx/>
              <a:buChar char="-"/>
            </a:pPr>
            <a:r>
              <a:rPr lang="cs-CZ" sz="2200" dirty="0">
                <a:solidFill>
                  <a:schemeClr val="tx1"/>
                </a:solidFill>
                <a:latin typeface="Arial" panose="020B0604020202020204" pitchFamily="34" charset="0"/>
                <a:cs typeface="Arial" panose="020B0604020202020204" pitchFamily="34" charset="0"/>
              </a:rPr>
              <a:t>Tlumočnické služby (§ 56)</a:t>
            </a:r>
          </a:p>
          <a:p>
            <a:pPr marL="285750" indent="-285750">
              <a:buFontTx/>
              <a:buChar char="-"/>
            </a:pPr>
            <a:r>
              <a:rPr lang="cs-CZ" sz="2200" dirty="0">
                <a:solidFill>
                  <a:schemeClr val="tx1"/>
                </a:solidFill>
                <a:latin typeface="Arial" panose="020B0604020202020204" pitchFamily="34" charset="0"/>
                <a:cs typeface="Arial" panose="020B0604020202020204" pitchFamily="34" charset="0"/>
              </a:rPr>
              <a:t>Azylové domy (§ 57)</a:t>
            </a:r>
          </a:p>
          <a:p>
            <a:pPr marL="285750" indent="-285750">
              <a:buFontTx/>
              <a:buChar char="-"/>
            </a:pPr>
            <a:r>
              <a:rPr lang="cs-CZ" sz="2200" dirty="0">
                <a:solidFill>
                  <a:schemeClr val="tx1"/>
                </a:solidFill>
                <a:latin typeface="Arial" panose="020B0604020202020204" pitchFamily="34" charset="0"/>
                <a:cs typeface="Arial" panose="020B0604020202020204" pitchFamily="34" charset="0"/>
              </a:rPr>
              <a:t>Domy na půl cesty (§ 58)</a:t>
            </a:r>
          </a:p>
          <a:p>
            <a:pPr marL="285750" indent="-285750">
              <a:buFontTx/>
              <a:buChar char="-"/>
            </a:pPr>
            <a:r>
              <a:rPr lang="cs-CZ" sz="2200" dirty="0">
                <a:solidFill>
                  <a:schemeClr val="tx1"/>
                </a:solidFill>
                <a:latin typeface="Arial" panose="020B0604020202020204" pitchFamily="34" charset="0"/>
                <a:cs typeface="Arial" panose="020B0604020202020204" pitchFamily="34" charset="0"/>
              </a:rPr>
              <a:t>Kontaktní centra (§ 59)</a:t>
            </a:r>
          </a:p>
          <a:p>
            <a:pPr marL="285750" indent="-285750">
              <a:buFontTx/>
              <a:buChar char="-"/>
            </a:pPr>
            <a:r>
              <a:rPr lang="cs-CZ" sz="2200" dirty="0">
                <a:solidFill>
                  <a:schemeClr val="tx1"/>
                </a:solidFill>
                <a:latin typeface="Arial" panose="020B0604020202020204" pitchFamily="34" charset="0"/>
                <a:cs typeface="Arial" panose="020B0604020202020204" pitchFamily="34" charset="0"/>
              </a:rPr>
              <a:t>Krizová pomoc (§ 60)</a:t>
            </a:r>
          </a:p>
          <a:p>
            <a:pPr marL="285750" indent="-285750">
              <a:buFontTx/>
              <a:buChar char="-"/>
            </a:pPr>
            <a:r>
              <a:rPr lang="cs-CZ" sz="2200" dirty="0">
                <a:solidFill>
                  <a:schemeClr val="tx1"/>
                </a:solidFill>
                <a:latin typeface="Arial" panose="020B0604020202020204" pitchFamily="34" charset="0"/>
                <a:cs typeface="Arial" panose="020B0604020202020204" pitchFamily="34" charset="0"/>
              </a:rPr>
              <a:t>Intervenční centra (§ 60a)</a:t>
            </a:r>
          </a:p>
          <a:p>
            <a:pPr marL="285750" indent="-285750">
              <a:buFontTx/>
              <a:buChar char="-"/>
            </a:pPr>
            <a:r>
              <a:rPr lang="cs-CZ" sz="2200" dirty="0">
                <a:solidFill>
                  <a:schemeClr val="tx1"/>
                </a:solidFill>
                <a:latin typeface="Arial" panose="020B0604020202020204" pitchFamily="34" charset="0"/>
                <a:cs typeface="Arial" panose="020B0604020202020204" pitchFamily="34" charset="0"/>
              </a:rPr>
              <a:t>Nízkoprahová denní centra (§ 61)</a:t>
            </a:r>
          </a:p>
          <a:p>
            <a:pPr marL="285750" indent="-285750">
              <a:buFontTx/>
              <a:buChar char="-"/>
            </a:pPr>
            <a:r>
              <a:rPr lang="cs-CZ" sz="2200" dirty="0">
                <a:solidFill>
                  <a:schemeClr val="tx1"/>
                </a:solidFill>
                <a:latin typeface="Arial" panose="020B0604020202020204" pitchFamily="34" charset="0"/>
                <a:cs typeface="Arial" panose="020B0604020202020204" pitchFamily="34" charset="0"/>
              </a:rPr>
              <a:t>Nízkoprahová zařízení pro děti a mládež (§ 62)</a:t>
            </a:r>
          </a:p>
          <a:p>
            <a:pPr marL="285750" indent="-285750">
              <a:buFontTx/>
              <a:buChar char="-"/>
            </a:pPr>
            <a:r>
              <a:rPr lang="cs-CZ" sz="2200" dirty="0">
                <a:solidFill>
                  <a:schemeClr val="tx1"/>
                </a:solidFill>
                <a:latin typeface="Arial" panose="020B0604020202020204" pitchFamily="34" charset="0"/>
                <a:cs typeface="Arial" panose="020B0604020202020204" pitchFamily="34" charset="0"/>
              </a:rPr>
              <a:t>Noclehárny (§ 63)</a:t>
            </a:r>
          </a:p>
          <a:p>
            <a:pPr marL="285750" indent="-285750">
              <a:buFontTx/>
              <a:buChar char="-"/>
            </a:pPr>
            <a:r>
              <a:rPr lang="cs-CZ" sz="2200" dirty="0">
                <a:solidFill>
                  <a:schemeClr val="tx1"/>
                </a:solidFill>
                <a:latin typeface="Arial" panose="020B0604020202020204" pitchFamily="34" charset="0"/>
                <a:cs typeface="Arial" panose="020B0604020202020204" pitchFamily="34" charset="0"/>
              </a:rPr>
              <a:t>Služby následné péče (§ 64)</a:t>
            </a:r>
          </a:p>
          <a:p>
            <a:pPr marL="285750" indent="-285750">
              <a:buFontTx/>
              <a:buChar char="-"/>
            </a:pPr>
            <a:r>
              <a:rPr lang="cs-CZ" sz="2200" dirty="0">
                <a:solidFill>
                  <a:schemeClr val="tx1"/>
                </a:solidFill>
                <a:latin typeface="Arial" panose="020B0604020202020204" pitchFamily="34" charset="0"/>
                <a:cs typeface="Arial" panose="020B0604020202020204" pitchFamily="34" charset="0"/>
              </a:rPr>
              <a:t>Sociálně aktivizační služby pro rodiny s dětmi (§ 65)</a:t>
            </a:r>
          </a:p>
          <a:p>
            <a:pPr marL="285750" indent="-285750">
              <a:buFontTx/>
              <a:buChar char="-"/>
            </a:pPr>
            <a:r>
              <a:rPr lang="cs-CZ" sz="2200" dirty="0">
                <a:solidFill>
                  <a:schemeClr val="tx1"/>
                </a:solidFill>
                <a:latin typeface="Arial" panose="020B0604020202020204" pitchFamily="34" charset="0"/>
                <a:cs typeface="Arial" panose="020B0604020202020204" pitchFamily="34" charset="0"/>
              </a:rPr>
              <a:t>Sociálně aktivizační služby pro seniory a osoby se zdravotním postižením (§ 66)</a:t>
            </a:r>
          </a:p>
          <a:p>
            <a:pPr marL="285750" indent="-285750">
              <a:buFontTx/>
              <a:buChar char="-"/>
            </a:pPr>
            <a:r>
              <a:rPr lang="cs-CZ" sz="2200" dirty="0">
                <a:solidFill>
                  <a:schemeClr val="tx1"/>
                </a:solidFill>
                <a:latin typeface="Arial" panose="020B0604020202020204" pitchFamily="34" charset="0"/>
                <a:cs typeface="Arial" panose="020B0604020202020204" pitchFamily="34" charset="0"/>
              </a:rPr>
              <a:t>Sociálně-terapeutické dílny (§ 67)</a:t>
            </a:r>
          </a:p>
          <a:p>
            <a:pPr marL="285750" indent="-285750">
              <a:buFontTx/>
              <a:buChar char="-"/>
            </a:pPr>
            <a:r>
              <a:rPr lang="cs-CZ" sz="2200" dirty="0">
                <a:solidFill>
                  <a:schemeClr val="tx1"/>
                </a:solidFill>
                <a:latin typeface="Arial" panose="020B0604020202020204" pitchFamily="34" charset="0"/>
                <a:cs typeface="Arial" panose="020B0604020202020204" pitchFamily="34" charset="0"/>
              </a:rPr>
              <a:t>Terapeutické komunity (§ 68)</a:t>
            </a:r>
          </a:p>
          <a:p>
            <a:pPr marL="285750" indent="-285750">
              <a:buFontTx/>
              <a:buChar char="-"/>
            </a:pPr>
            <a:r>
              <a:rPr lang="cs-CZ" sz="2200" dirty="0">
                <a:solidFill>
                  <a:schemeClr val="tx1"/>
                </a:solidFill>
                <a:latin typeface="Arial" panose="020B0604020202020204" pitchFamily="34" charset="0"/>
                <a:cs typeface="Arial" panose="020B0604020202020204" pitchFamily="34" charset="0"/>
              </a:rPr>
              <a:t>Terénní programy (§ 69)</a:t>
            </a:r>
          </a:p>
          <a:p>
            <a:pPr marL="285750" indent="-285750">
              <a:buFontTx/>
              <a:buChar char="-"/>
            </a:pPr>
            <a:r>
              <a:rPr lang="cs-CZ" sz="2200" dirty="0">
                <a:solidFill>
                  <a:schemeClr val="tx1"/>
                </a:solidFill>
                <a:latin typeface="Arial" panose="020B0604020202020204" pitchFamily="34" charset="0"/>
                <a:cs typeface="Arial" panose="020B0604020202020204" pitchFamily="34" charset="0"/>
              </a:rPr>
              <a:t>Sociální rehabilitace (§ 70)</a:t>
            </a:r>
            <a:endParaRPr lang="cs-CZ" sz="2400" dirty="0">
              <a:solidFill>
                <a:schemeClr val="tx1"/>
              </a:solidFill>
              <a:latin typeface="Arial" panose="020B0604020202020204" pitchFamily="34" charset="0"/>
              <a:cs typeface="Arial" panose="020B0604020202020204" pitchFamily="34" charset="0"/>
            </a:endParaRPr>
          </a:p>
          <a:p>
            <a:pPr marL="285750" indent="-285750">
              <a:buFontTx/>
              <a:buChar char="-"/>
            </a:pPr>
            <a:endParaRPr lang="cs-CZ"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1383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22F39A-A7CD-CB42-B534-38E3D388C9EA}"/>
              </a:ext>
            </a:extLst>
          </p:cNvPr>
          <p:cNvSpPr>
            <a:spLocks noGrp="1"/>
          </p:cNvSpPr>
          <p:nvPr>
            <p:ph type="title"/>
          </p:nvPr>
        </p:nvSpPr>
        <p:spPr>
          <a:xfrm>
            <a:off x="584200" y="365125"/>
            <a:ext cx="10769600" cy="1325563"/>
          </a:xfrm>
        </p:spPr>
        <p:txBody>
          <a:bodyPr>
            <a:normAutofit/>
          </a:bodyPr>
          <a:lstStyle/>
          <a:p>
            <a:r>
              <a:rPr lang="cs-CZ" sz="4000" b="1" dirty="0">
                <a:latin typeface="Arial" panose="020B0604020202020204" pitchFamily="34" charset="0"/>
                <a:cs typeface="Arial" panose="020B0604020202020204" pitchFamily="34" charset="0"/>
              </a:rPr>
              <a:t>Registrace poskytovatelů sociálních služeb</a:t>
            </a:r>
          </a:p>
        </p:txBody>
      </p:sp>
      <p:sp>
        <p:nvSpPr>
          <p:cNvPr id="3" name="Zástupný symbol pro obsah 2">
            <a:extLst>
              <a:ext uri="{FF2B5EF4-FFF2-40B4-BE49-F238E27FC236}">
                <a16:creationId xmlns:a16="http://schemas.microsoft.com/office/drawing/2014/main" id="{71E37BE9-0353-5244-A857-0A8F0748EF47}"/>
              </a:ext>
            </a:extLst>
          </p:cNvPr>
          <p:cNvSpPr>
            <a:spLocks noGrp="1"/>
          </p:cNvSpPr>
          <p:nvPr>
            <p:ph idx="1"/>
          </p:nvPr>
        </p:nvSpPr>
        <p:spPr>
          <a:xfrm>
            <a:off x="584200" y="2000250"/>
            <a:ext cx="11023600" cy="4419599"/>
          </a:xfrm>
        </p:spPr>
        <p:txBody>
          <a:bodyPr>
            <a:normAutofit fontScale="92500" lnSpcReduction="10000"/>
          </a:bodyPr>
          <a:lstStyle/>
          <a:p>
            <a:pPr>
              <a:lnSpc>
                <a:spcPct val="110000"/>
              </a:lnSpc>
              <a:spcBef>
                <a:spcPts val="400"/>
              </a:spcBef>
              <a:buFontTx/>
              <a:buChar char="-"/>
            </a:pPr>
            <a:r>
              <a:rPr lang="cs-CZ" dirty="0">
                <a:latin typeface="Arial" panose="020B0604020202020204" pitchFamily="34" charset="0"/>
                <a:cs typeface="Arial" panose="020B0604020202020204" pitchFamily="34" charset="0"/>
              </a:rPr>
              <a:t>Poskytovatelem sociálních služeb jsou v souladu s koncepcí sociálních služeb a sociální práce v ČR převážně nestátní subjekty. </a:t>
            </a:r>
          </a:p>
          <a:p>
            <a:pPr>
              <a:lnSpc>
                <a:spcPct val="110000"/>
              </a:lnSpc>
              <a:spcBef>
                <a:spcPts val="400"/>
              </a:spcBef>
              <a:buFontTx/>
              <a:buChar char="-"/>
            </a:pPr>
            <a:endParaRPr lang="cs-CZ" dirty="0">
              <a:latin typeface="Arial" panose="020B0604020202020204" pitchFamily="34" charset="0"/>
              <a:cs typeface="Arial" panose="020B0604020202020204" pitchFamily="34" charset="0"/>
            </a:endParaRPr>
          </a:p>
          <a:p>
            <a:pPr>
              <a:lnSpc>
                <a:spcPct val="110000"/>
              </a:lnSpc>
              <a:spcBef>
                <a:spcPts val="400"/>
              </a:spcBef>
              <a:buFontTx/>
              <a:buChar char="-"/>
            </a:pPr>
            <a:r>
              <a:rPr lang="cs-CZ" dirty="0">
                <a:latin typeface="Arial" panose="020B0604020202020204" pitchFamily="34" charset="0"/>
                <a:cs typeface="Arial" panose="020B0604020202020204" pitchFamily="34" charset="0"/>
              </a:rPr>
              <a:t>Poskytovatelem sociálních služeb podle ZSS může být FO / PO, případně organizační složka státu či územně samosprávný celek, který/á má k tomuto udělené oprávnění, jež vzniká </a:t>
            </a:r>
            <a:r>
              <a:rPr lang="cs-CZ" b="1" dirty="0">
                <a:latin typeface="Arial" panose="020B0604020202020204" pitchFamily="34" charset="0"/>
                <a:cs typeface="Arial" panose="020B0604020202020204" pitchFamily="34" charset="0"/>
              </a:rPr>
              <a:t>rozhodnutím o registraci </a:t>
            </a:r>
            <a:r>
              <a:rPr lang="cs-CZ" dirty="0">
                <a:latin typeface="Arial" panose="020B0604020202020204" pitchFamily="34" charset="0"/>
                <a:cs typeface="Arial" panose="020B0604020202020204" pitchFamily="34" charset="0"/>
              </a:rPr>
              <a:t>vydaným příslušným krajským úřadem.</a:t>
            </a:r>
          </a:p>
          <a:p>
            <a:pPr>
              <a:lnSpc>
                <a:spcPct val="110000"/>
              </a:lnSpc>
              <a:spcBef>
                <a:spcPts val="400"/>
              </a:spcBef>
              <a:buFontTx/>
              <a:buChar char="-"/>
            </a:pPr>
            <a:endParaRPr lang="cs-CZ" dirty="0">
              <a:latin typeface="Arial" panose="020B0604020202020204" pitchFamily="34" charset="0"/>
              <a:cs typeface="Arial" panose="020B0604020202020204" pitchFamily="34" charset="0"/>
            </a:endParaRPr>
          </a:p>
          <a:p>
            <a:pPr>
              <a:lnSpc>
                <a:spcPct val="110000"/>
              </a:lnSpc>
              <a:spcBef>
                <a:spcPts val="400"/>
              </a:spcBef>
              <a:buFontTx/>
              <a:buChar char="-"/>
            </a:pPr>
            <a:r>
              <a:rPr lang="cs-CZ" dirty="0">
                <a:latin typeface="Arial" panose="020B0604020202020204" pitchFamily="34" charset="0"/>
                <a:cs typeface="Arial" panose="020B0604020202020204" pitchFamily="34" charset="0"/>
              </a:rPr>
              <a:t>Krajský úřad vede tzv. registr poskytovatelů sociálních služeb, jenž v elektronické podobě spravuje rezort </a:t>
            </a:r>
            <a:r>
              <a:rPr lang="cs-CZ" b="1" dirty="0">
                <a:latin typeface="Arial" panose="020B0604020202020204" pitchFamily="34" charset="0"/>
                <a:cs typeface="Arial" panose="020B0604020202020204" pitchFamily="34" charset="0"/>
                <a:hlinkClick r:id="rId3"/>
              </a:rPr>
              <a:t>MPSV</a:t>
            </a:r>
            <a:r>
              <a:rPr lang="cs-CZ"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hlinkClick r:id="rId4"/>
              </a:rPr>
              <a:t>iregistr.mpsv.cz</a:t>
            </a:r>
            <a:r>
              <a:rPr lang="cs-CZ" dirty="0">
                <a:latin typeface="Arial" panose="020B0604020202020204" pitchFamily="34" charset="0"/>
                <a:cs typeface="Arial" panose="020B0604020202020204" pitchFamily="34" charset="0"/>
              </a:rPr>
              <a:t>) </a:t>
            </a:r>
          </a:p>
        </p:txBody>
      </p:sp>
      <p:cxnSp>
        <p:nvCxnSpPr>
          <p:cNvPr id="4" name="Přímá spojnice 3">
            <a:extLst>
              <a:ext uri="{FF2B5EF4-FFF2-40B4-BE49-F238E27FC236}">
                <a16:creationId xmlns:a16="http://schemas.microsoft.com/office/drawing/2014/main" id="{C4E8BEA8-3BDD-864F-9898-3A504842C656}"/>
              </a:ext>
            </a:extLst>
          </p:cNvPr>
          <p:cNvCxnSpPr>
            <a:cxnSpLocks/>
          </p:cNvCxnSpPr>
          <p:nvPr/>
        </p:nvCxnSpPr>
        <p:spPr>
          <a:xfrm>
            <a:off x="584200" y="1671638"/>
            <a:ext cx="110236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032986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22F39A-A7CD-CB42-B534-38E3D388C9EA}"/>
              </a:ext>
            </a:extLst>
          </p:cNvPr>
          <p:cNvSpPr>
            <a:spLocks noGrp="1"/>
          </p:cNvSpPr>
          <p:nvPr>
            <p:ph type="title"/>
          </p:nvPr>
        </p:nvSpPr>
        <p:spPr>
          <a:xfrm>
            <a:off x="584200" y="365125"/>
            <a:ext cx="10769600" cy="1325563"/>
          </a:xfrm>
        </p:spPr>
        <p:txBody>
          <a:bodyPr>
            <a:normAutofit/>
          </a:bodyPr>
          <a:lstStyle/>
          <a:p>
            <a:r>
              <a:rPr lang="cs-CZ" sz="4000" b="1" dirty="0">
                <a:latin typeface="Arial" panose="020B0604020202020204" pitchFamily="34" charset="0"/>
                <a:cs typeface="Arial" panose="020B0604020202020204" pitchFamily="34" charset="0"/>
              </a:rPr>
              <a:t>Podmínky registrace</a:t>
            </a:r>
          </a:p>
        </p:txBody>
      </p:sp>
      <p:sp>
        <p:nvSpPr>
          <p:cNvPr id="3" name="Zástupný symbol pro obsah 2">
            <a:extLst>
              <a:ext uri="{FF2B5EF4-FFF2-40B4-BE49-F238E27FC236}">
                <a16:creationId xmlns:a16="http://schemas.microsoft.com/office/drawing/2014/main" id="{71E37BE9-0353-5244-A857-0A8F0748EF47}"/>
              </a:ext>
            </a:extLst>
          </p:cNvPr>
          <p:cNvSpPr>
            <a:spLocks noGrp="1"/>
          </p:cNvSpPr>
          <p:nvPr>
            <p:ph idx="1"/>
          </p:nvPr>
        </p:nvSpPr>
        <p:spPr>
          <a:xfrm>
            <a:off x="584200" y="2000250"/>
            <a:ext cx="11023600" cy="4457700"/>
          </a:xfrm>
        </p:spPr>
        <p:txBody>
          <a:bodyPr>
            <a:normAutofit fontScale="77500" lnSpcReduction="20000"/>
          </a:bodyPr>
          <a:lstStyle/>
          <a:p>
            <a:pPr marL="541338" indent="-541338">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podání písemné žádosti o registraci,</a:t>
            </a:r>
          </a:p>
          <a:p>
            <a:pPr marL="541338" indent="-541338">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bezúhonnost a odborná způsobilost všech fyzických osob, které budou přímo poskytovat sociální služby,</a:t>
            </a:r>
          </a:p>
          <a:p>
            <a:pPr marL="541338" indent="-541338">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zajištění hygienických podmínek, jsou-li sociální služby poskytovány v zařízení sociálních služeb,</a:t>
            </a:r>
          </a:p>
          <a:p>
            <a:pPr marL="541338" indent="-541338">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vlastnické nebo jiné právo k objektu nebo prostorám, v nichž budou poskytovány sociální služby,</a:t>
            </a:r>
          </a:p>
          <a:p>
            <a:pPr marL="541338" indent="-541338">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zajištění personálních, materiálních a technických podmínek odpovídajících druhu poskytovaných sociálních služeb,</a:t>
            </a:r>
          </a:p>
          <a:p>
            <a:pPr marL="541338" indent="-541338">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skutečnost, že na majetek fyzické nebo právnické osoby, která je žadatelem o registraci, nebyl prohlášen konkurs nebo proti ní nebylo zahájeno insolvenční řízení</a:t>
            </a:r>
          </a:p>
        </p:txBody>
      </p:sp>
      <p:cxnSp>
        <p:nvCxnSpPr>
          <p:cNvPr id="4" name="Přímá spojnice 3">
            <a:extLst>
              <a:ext uri="{FF2B5EF4-FFF2-40B4-BE49-F238E27FC236}">
                <a16:creationId xmlns:a16="http://schemas.microsoft.com/office/drawing/2014/main" id="{C4E8BEA8-3BDD-864F-9898-3A504842C656}"/>
              </a:ext>
            </a:extLst>
          </p:cNvPr>
          <p:cNvCxnSpPr>
            <a:cxnSpLocks/>
          </p:cNvCxnSpPr>
          <p:nvPr/>
        </p:nvCxnSpPr>
        <p:spPr>
          <a:xfrm>
            <a:off x="584200" y="1671638"/>
            <a:ext cx="110236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738818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D7333D-97B6-7941-AA7B-87C26647B06A}"/>
              </a:ext>
            </a:extLst>
          </p:cNvPr>
          <p:cNvSpPr>
            <a:spLocks noGrp="1"/>
          </p:cNvSpPr>
          <p:nvPr>
            <p:ph type="title"/>
          </p:nvPr>
        </p:nvSpPr>
        <p:spPr>
          <a:xfrm>
            <a:off x="838200" y="365125"/>
            <a:ext cx="10515600" cy="1325563"/>
          </a:xfrm>
        </p:spPr>
        <p:txBody>
          <a:bodyPr>
            <a:normAutofit/>
          </a:bodyPr>
          <a:lstStyle/>
          <a:p>
            <a:r>
              <a:rPr lang="cs-CZ" sz="3600" b="1" dirty="0">
                <a:latin typeface="Arial" panose="020B0604020202020204" pitchFamily="34" charset="0"/>
                <a:cs typeface="Arial" panose="020B0604020202020204" pitchFamily="34" charset="0"/>
              </a:rPr>
              <a:t>Povinnosti poskytovatelů registrovaných sociálních služeb</a:t>
            </a:r>
          </a:p>
        </p:txBody>
      </p:sp>
      <p:sp>
        <p:nvSpPr>
          <p:cNvPr id="3" name="Zástupný symbol pro obsah 2">
            <a:extLst>
              <a:ext uri="{FF2B5EF4-FFF2-40B4-BE49-F238E27FC236}">
                <a16:creationId xmlns:a16="http://schemas.microsoft.com/office/drawing/2014/main" id="{B59B83F5-4FE3-3E40-8ED9-CD301E46431B}"/>
              </a:ext>
            </a:extLst>
          </p:cNvPr>
          <p:cNvSpPr>
            <a:spLocks noGrp="1"/>
          </p:cNvSpPr>
          <p:nvPr>
            <p:ph idx="1"/>
          </p:nvPr>
        </p:nvSpPr>
        <p:spPr>
          <a:xfrm>
            <a:off x="838200" y="1807029"/>
            <a:ext cx="10515600" cy="4702628"/>
          </a:xfrm>
        </p:spPr>
        <p:txBody>
          <a:bodyPr>
            <a:normAutofit fontScale="77500" lnSpcReduction="20000"/>
          </a:bodyPr>
          <a:lstStyle/>
          <a:p>
            <a:pPr marL="357188" indent="-357188">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Povinné informace v registru poskytovatelů </a:t>
            </a:r>
          </a:p>
          <a:p>
            <a:pPr marL="635000" indent="-277813">
              <a:lnSpc>
                <a:spcPct val="120000"/>
              </a:lnSpc>
              <a:spcBef>
                <a:spcPts val="400"/>
              </a:spcBef>
              <a:buFontTx/>
              <a:buChar char="-"/>
            </a:pPr>
            <a:r>
              <a:rPr lang="cs-CZ" sz="2000" i="1" dirty="0">
                <a:latin typeface="Arial" panose="020B0604020202020204" pitchFamily="34" charset="0"/>
                <a:cs typeface="Arial" panose="020B0604020202020204" pitchFamily="34" charset="0"/>
              </a:rPr>
              <a:t>Popis realizace služby</a:t>
            </a:r>
          </a:p>
          <a:p>
            <a:pPr marL="635000" indent="-277813">
              <a:lnSpc>
                <a:spcPct val="120000"/>
              </a:lnSpc>
              <a:spcBef>
                <a:spcPts val="400"/>
              </a:spcBef>
              <a:buFontTx/>
              <a:buChar char="-"/>
            </a:pPr>
            <a:r>
              <a:rPr lang="cs-CZ" sz="2000" i="1" dirty="0">
                <a:latin typeface="Arial" panose="020B0604020202020204" pitchFamily="34" charset="0"/>
                <a:cs typeface="Arial" panose="020B0604020202020204" pitchFamily="34" charset="0"/>
              </a:rPr>
              <a:t>Seznam pracovníků v přímé i nepřímé péči </a:t>
            </a:r>
          </a:p>
          <a:p>
            <a:pPr marL="635000" indent="-277813">
              <a:lnSpc>
                <a:spcPct val="120000"/>
              </a:lnSpc>
              <a:spcBef>
                <a:spcPts val="400"/>
              </a:spcBef>
              <a:buFontTx/>
              <a:buChar char="-"/>
            </a:pPr>
            <a:r>
              <a:rPr lang="cs-CZ" sz="2000" i="1" dirty="0">
                <a:latin typeface="Arial" panose="020B0604020202020204" pitchFamily="34" charset="0"/>
                <a:cs typeface="Arial" panose="020B0604020202020204" pitchFamily="34" charset="0"/>
              </a:rPr>
              <a:t>Ceník služby</a:t>
            </a:r>
          </a:p>
          <a:p>
            <a:pPr marL="635000" indent="-277813">
              <a:lnSpc>
                <a:spcPct val="120000"/>
              </a:lnSpc>
              <a:spcBef>
                <a:spcPts val="400"/>
              </a:spcBef>
              <a:buFontTx/>
              <a:buChar char="-"/>
            </a:pPr>
            <a:r>
              <a:rPr lang="cs-CZ" sz="2000" i="1" dirty="0">
                <a:latin typeface="Arial" panose="020B0604020202020204" pitchFamily="34" charset="0"/>
                <a:cs typeface="Arial" panose="020B0604020202020204" pitchFamily="34" charset="0"/>
              </a:rPr>
              <a:t>Kapacita služby (denní/týdenní/měsíční)</a:t>
            </a:r>
          </a:p>
          <a:p>
            <a:pPr marL="635000" indent="-277813">
              <a:lnSpc>
                <a:spcPct val="120000"/>
              </a:lnSpc>
              <a:spcBef>
                <a:spcPts val="400"/>
              </a:spcBef>
              <a:buFontTx/>
              <a:buChar char="-"/>
            </a:pPr>
            <a:r>
              <a:rPr lang="cs-CZ" sz="2000" i="1" dirty="0">
                <a:latin typeface="Arial" panose="020B0604020202020204" pitchFamily="34" charset="0"/>
                <a:cs typeface="Arial" panose="020B0604020202020204" pitchFamily="34" charset="0"/>
              </a:rPr>
              <a:t>Adresa zařízení a otevírací doba služby</a:t>
            </a:r>
          </a:p>
          <a:p>
            <a:pPr marL="635000" indent="-277813">
              <a:lnSpc>
                <a:spcPct val="120000"/>
              </a:lnSpc>
              <a:spcBef>
                <a:spcPts val="400"/>
              </a:spcBef>
              <a:buFontTx/>
              <a:buChar char="-"/>
            </a:pPr>
            <a:r>
              <a:rPr lang="cs-CZ" sz="2000" i="1" dirty="0">
                <a:latin typeface="Arial" panose="020B0604020202020204" pitchFamily="34" charset="0"/>
                <a:cs typeface="Arial" panose="020B0604020202020204" pitchFamily="34" charset="0"/>
              </a:rPr>
              <a:t>Postup pro vyřizování stížností klientů služby</a:t>
            </a:r>
          </a:p>
          <a:p>
            <a:pPr marL="357187" indent="0">
              <a:lnSpc>
                <a:spcPct val="120000"/>
              </a:lnSpc>
              <a:spcBef>
                <a:spcPts val="400"/>
              </a:spcBef>
              <a:buNone/>
            </a:pPr>
            <a:endParaRPr lang="cs-CZ" sz="2000" i="1" dirty="0">
              <a:latin typeface="Arial" panose="020B0604020202020204" pitchFamily="34" charset="0"/>
              <a:cs typeface="Arial" panose="020B0604020202020204" pitchFamily="34" charset="0"/>
            </a:endParaRPr>
          </a:p>
          <a:p>
            <a:pPr marL="357188" indent="-357188">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Zpracování a dodržování standardů kvality sociální služby</a:t>
            </a:r>
          </a:p>
          <a:p>
            <a:pPr marL="357188" indent="-357188">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Oznamovací povinnost vůči registrujícímu orgánu (kraj)</a:t>
            </a:r>
          </a:p>
          <a:p>
            <a:pPr marL="357188" indent="-357188">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Vedení dokumentace o zájemcích o službu a klientech služby</a:t>
            </a:r>
          </a:p>
          <a:p>
            <a:pPr marL="357188" indent="-357188">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Individuální plánování s klienty služby</a:t>
            </a:r>
          </a:p>
          <a:p>
            <a:pPr marL="357188" indent="-357188">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Vedení statistik a průběžné vyhodnocování poskytované služby</a:t>
            </a:r>
          </a:p>
        </p:txBody>
      </p:sp>
      <p:cxnSp>
        <p:nvCxnSpPr>
          <p:cNvPr id="4" name="Přímá spojnice 3">
            <a:extLst>
              <a:ext uri="{FF2B5EF4-FFF2-40B4-BE49-F238E27FC236}">
                <a16:creationId xmlns:a16="http://schemas.microsoft.com/office/drawing/2014/main" id="{1B880D20-BAA2-A44C-969A-D33E8665271B}"/>
              </a:ext>
            </a:extLst>
          </p:cNvPr>
          <p:cNvCxnSpPr>
            <a:cxnSpLocks/>
          </p:cNvCxnSpPr>
          <p:nvPr/>
        </p:nvCxnSpPr>
        <p:spPr>
          <a:xfrm>
            <a:off x="838200" y="1690688"/>
            <a:ext cx="105156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941437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a:extLst>
              <a:ext uri="{FF2B5EF4-FFF2-40B4-BE49-F238E27FC236}">
                <a16:creationId xmlns:a16="http://schemas.microsoft.com/office/drawing/2014/main" id="{A6702431-75EE-8C49-A46A-F455118B1061}"/>
              </a:ext>
            </a:extLst>
          </p:cNvPr>
          <p:cNvPicPr>
            <a:picLocks noGrp="1" noChangeAspect="1"/>
          </p:cNvPicPr>
          <p:nvPr>
            <p:ph idx="1"/>
          </p:nvPr>
        </p:nvPicPr>
        <p:blipFill>
          <a:blip r:embed="rId2"/>
          <a:stretch>
            <a:fillRect/>
          </a:stretch>
        </p:blipFill>
        <p:spPr>
          <a:xfrm>
            <a:off x="-140292" y="0"/>
            <a:ext cx="12332292" cy="6858000"/>
          </a:xfrm>
          <a:prstGeom prst="rect">
            <a:avLst/>
          </a:prstGeom>
        </p:spPr>
      </p:pic>
    </p:spTree>
    <p:extLst>
      <p:ext uri="{BB962C8B-B14F-4D97-AF65-F5344CB8AC3E}">
        <p14:creationId xmlns:p14="http://schemas.microsoft.com/office/powerpoint/2010/main" val="1335442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a:extLst>
              <a:ext uri="{FF2B5EF4-FFF2-40B4-BE49-F238E27FC236}">
                <a16:creationId xmlns:a16="http://schemas.microsoft.com/office/drawing/2014/main" id="{4C74884A-17B4-7147-9558-0A76AA6FB979}"/>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69285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FD5A10-C6BD-044C-B9A8-A2B503A02F5D}"/>
              </a:ext>
            </a:extLst>
          </p:cNvPr>
          <p:cNvSpPr>
            <a:spLocks noGrp="1"/>
          </p:cNvSpPr>
          <p:nvPr>
            <p:ph type="title"/>
          </p:nvPr>
        </p:nvSpPr>
        <p:spPr>
          <a:xfrm>
            <a:off x="652670" y="2507456"/>
            <a:ext cx="10515600" cy="1309688"/>
          </a:xfrm>
        </p:spPr>
        <p:txBody>
          <a:bodyPr>
            <a:normAutofit/>
          </a:bodyPr>
          <a:lstStyle/>
          <a:p>
            <a:pPr algn="ctr"/>
            <a:r>
              <a:rPr lang="cs-CZ" sz="5200" i="1" dirty="0">
                <a:solidFill>
                  <a:schemeClr val="bg1"/>
                </a:solidFill>
                <a:latin typeface="Courier" pitchFamily="2" charset="0"/>
                <a:cs typeface="Arial" panose="020B0604020202020204" pitchFamily="34" charset="0"/>
              </a:rPr>
              <a:t>I. Sociální práce</a:t>
            </a:r>
          </a:p>
        </p:txBody>
      </p:sp>
      <p:sp>
        <p:nvSpPr>
          <p:cNvPr id="4" name="Obdélník 3">
            <a:extLst>
              <a:ext uri="{FF2B5EF4-FFF2-40B4-BE49-F238E27FC236}">
                <a16:creationId xmlns:a16="http://schemas.microsoft.com/office/drawing/2014/main" id="{6CF7F182-F121-954B-8408-5DD5977254D6}"/>
              </a:ext>
            </a:extLst>
          </p:cNvPr>
          <p:cNvSpPr/>
          <p:nvPr/>
        </p:nvSpPr>
        <p:spPr>
          <a:xfrm>
            <a:off x="2190750" y="1981200"/>
            <a:ext cx="7810500" cy="2362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a:extLst>
              <a:ext uri="{FF2B5EF4-FFF2-40B4-BE49-F238E27FC236}">
                <a16:creationId xmlns:a16="http://schemas.microsoft.com/office/drawing/2014/main" id="{0D53B0E6-EB18-A842-B7B8-39D199A965A5}"/>
              </a:ext>
            </a:extLst>
          </p:cNvPr>
          <p:cNvSpPr/>
          <p:nvPr/>
        </p:nvSpPr>
        <p:spPr>
          <a:xfrm>
            <a:off x="1961322" y="2238375"/>
            <a:ext cx="8305800" cy="18478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ál 5">
            <a:extLst>
              <a:ext uri="{FF2B5EF4-FFF2-40B4-BE49-F238E27FC236}">
                <a16:creationId xmlns:a16="http://schemas.microsoft.com/office/drawing/2014/main" id="{559EAD6B-1CB0-E248-ABAD-9C8FD24E2E82}"/>
              </a:ext>
            </a:extLst>
          </p:cNvPr>
          <p:cNvSpPr/>
          <p:nvPr/>
        </p:nvSpPr>
        <p:spPr>
          <a:xfrm>
            <a:off x="1332672" y="2857500"/>
            <a:ext cx="62865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vál 6">
            <a:extLst>
              <a:ext uri="{FF2B5EF4-FFF2-40B4-BE49-F238E27FC236}">
                <a16:creationId xmlns:a16="http://schemas.microsoft.com/office/drawing/2014/main" id="{3AE8D618-2092-964C-A310-A93E4F7260FB}"/>
              </a:ext>
            </a:extLst>
          </p:cNvPr>
          <p:cNvSpPr/>
          <p:nvPr/>
        </p:nvSpPr>
        <p:spPr>
          <a:xfrm>
            <a:off x="10267122" y="2857500"/>
            <a:ext cx="62865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85113109"/>
      </p:ext>
    </p:extLst>
  </p:cSld>
  <p:clrMapOvr>
    <a:masterClrMapping/>
  </p:clrMapOvr>
  <p:transition spd="slow">
    <p:cover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a:extLst>
              <a:ext uri="{FF2B5EF4-FFF2-40B4-BE49-F238E27FC236}">
                <a16:creationId xmlns:a16="http://schemas.microsoft.com/office/drawing/2014/main" id="{1EFF9EDD-99DF-C346-BFBB-196F28B3E51E}"/>
              </a:ext>
            </a:extLst>
          </p:cNvPr>
          <p:cNvPicPr>
            <a:picLocks noGrp="1" noChangeAspect="1"/>
          </p:cNvPicPr>
          <p:nvPr>
            <p:ph idx="1"/>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26668927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Přímá spojnice 3">
            <a:extLst>
              <a:ext uri="{FF2B5EF4-FFF2-40B4-BE49-F238E27FC236}">
                <a16:creationId xmlns:a16="http://schemas.microsoft.com/office/drawing/2014/main" id="{E2990E60-408B-5B42-8BB4-EBC8CCB285C0}"/>
              </a:ext>
            </a:extLst>
          </p:cNvPr>
          <p:cNvCxnSpPr>
            <a:cxnSpLocks/>
          </p:cNvCxnSpPr>
          <p:nvPr/>
        </p:nvCxnSpPr>
        <p:spPr>
          <a:xfrm>
            <a:off x="584200" y="1485900"/>
            <a:ext cx="11023600" cy="0"/>
          </a:xfrm>
          <a:prstGeom prst="line">
            <a:avLst/>
          </a:prstGeom>
        </p:spPr>
        <p:style>
          <a:lnRef idx="3">
            <a:schemeClr val="dk1"/>
          </a:lnRef>
          <a:fillRef idx="0">
            <a:schemeClr val="dk1"/>
          </a:fillRef>
          <a:effectRef idx="2">
            <a:schemeClr val="dk1"/>
          </a:effectRef>
          <a:fontRef idx="minor">
            <a:schemeClr val="tx1"/>
          </a:fontRef>
        </p:style>
      </p:cxnSp>
      <p:sp>
        <p:nvSpPr>
          <p:cNvPr id="8" name="Zástupný symbol pro obsah 7">
            <a:extLst>
              <a:ext uri="{FF2B5EF4-FFF2-40B4-BE49-F238E27FC236}">
                <a16:creationId xmlns:a16="http://schemas.microsoft.com/office/drawing/2014/main" id="{F3BC0174-D1CE-3E4A-8F67-9F0C77A0351B}"/>
              </a:ext>
            </a:extLst>
          </p:cNvPr>
          <p:cNvSpPr>
            <a:spLocks noGrp="1"/>
          </p:cNvSpPr>
          <p:nvPr>
            <p:ph idx="1"/>
          </p:nvPr>
        </p:nvSpPr>
        <p:spPr>
          <a:xfrm>
            <a:off x="584200" y="2067339"/>
            <a:ext cx="11023600" cy="4465982"/>
          </a:xfrm>
        </p:spPr>
        <p:txBody>
          <a:bodyPr>
            <a:normAutofit/>
          </a:bodyPr>
          <a:lstStyle/>
          <a:p>
            <a:pPr marL="541338" indent="-541338">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Sociální pracovníci </a:t>
            </a:r>
          </a:p>
          <a:p>
            <a:pPr marL="541338" indent="-541338">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Pracovníci v sociálních službách</a:t>
            </a:r>
          </a:p>
          <a:p>
            <a:pPr marL="541338" indent="-541338">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Zdravotničtí pracovníci (dle zák. č. 96/2004 Sb.)</a:t>
            </a:r>
          </a:p>
          <a:p>
            <a:pPr marL="541338" indent="-541338">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Pedagogičtí pracovníci (dle zák. č. 563/2004 Sb.)</a:t>
            </a:r>
          </a:p>
          <a:p>
            <a:pPr marL="541338" indent="-541338">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Manželští a rodinní poradci </a:t>
            </a:r>
          </a:p>
          <a:p>
            <a:pPr marL="541338" indent="-541338">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Další odborní pracovníci (př. psycholog, terapeut, pracovní a kariérní poradce, </a:t>
            </a:r>
            <a:r>
              <a:rPr lang="cs-CZ" dirty="0">
                <a:solidFill>
                  <a:srgbClr val="FF0000"/>
                </a:solidFill>
                <a:latin typeface="Arial" panose="020B0604020202020204" pitchFamily="34" charset="0"/>
                <a:cs typeface="Arial" panose="020B0604020202020204" pitchFamily="34" charset="0"/>
              </a:rPr>
              <a:t>interkulturní pracovník</a:t>
            </a:r>
            <a:r>
              <a:rPr lang="cs-CZ" dirty="0">
                <a:latin typeface="Arial" panose="020B0604020202020204" pitchFamily="34" charset="0"/>
                <a:cs typeface="Arial" panose="020B0604020202020204" pitchFamily="34" charset="0"/>
              </a:rPr>
              <a:t>)</a:t>
            </a:r>
          </a:p>
        </p:txBody>
      </p:sp>
      <p:sp>
        <p:nvSpPr>
          <p:cNvPr id="9" name="Nadpis 8">
            <a:extLst>
              <a:ext uri="{FF2B5EF4-FFF2-40B4-BE49-F238E27FC236}">
                <a16:creationId xmlns:a16="http://schemas.microsoft.com/office/drawing/2014/main" id="{891F17D1-3535-1642-B6A1-C62772BB0770}"/>
              </a:ext>
            </a:extLst>
          </p:cNvPr>
          <p:cNvSpPr>
            <a:spLocks noGrp="1"/>
          </p:cNvSpPr>
          <p:nvPr>
            <p:ph type="title"/>
          </p:nvPr>
        </p:nvSpPr>
        <p:spPr>
          <a:xfrm>
            <a:off x="584200" y="365125"/>
            <a:ext cx="10769600" cy="1325563"/>
          </a:xfrm>
        </p:spPr>
        <p:txBody>
          <a:bodyPr/>
          <a:lstStyle/>
          <a:p>
            <a:r>
              <a:rPr lang="cs-CZ" b="1" dirty="0">
                <a:latin typeface="Arial" panose="020B0604020202020204" pitchFamily="34" charset="0"/>
                <a:cs typeface="Arial" panose="020B0604020202020204" pitchFamily="34" charset="0"/>
              </a:rPr>
              <a:t>Kdo působí v sociálních službách?</a:t>
            </a:r>
          </a:p>
        </p:txBody>
      </p:sp>
    </p:spTree>
    <p:extLst>
      <p:ext uri="{BB962C8B-B14F-4D97-AF65-F5344CB8AC3E}">
        <p14:creationId xmlns:p14="http://schemas.microsoft.com/office/powerpoint/2010/main" val="9209814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7">
            <a:extLst>
              <a:ext uri="{FF2B5EF4-FFF2-40B4-BE49-F238E27FC236}">
                <a16:creationId xmlns:a16="http://schemas.microsoft.com/office/drawing/2014/main" id="{F3BC0174-D1CE-3E4A-8F67-9F0C77A0351B}"/>
              </a:ext>
            </a:extLst>
          </p:cNvPr>
          <p:cNvSpPr>
            <a:spLocks noGrp="1"/>
          </p:cNvSpPr>
          <p:nvPr>
            <p:ph idx="1"/>
          </p:nvPr>
        </p:nvSpPr>
        <p:spPr>
          <a:xfrm>
            <a:off x="463826" y="3485321"/>
            <a:ext cx="11251096" cy="3047999"/>
          </a:xfrm>
        </p:spPr>
        <p:txBody>
          <a:bodyPr>
            <a:normAutofit fontScale="47500" lnSpcReduction="20000"/>
          </a:bodyPr>
          <a:lstStyle/>
          <a:p>
            <a:pPr>
              <a:lnSpc>
                <a:spcPct val="120000"/>
              </a:lnSpc>
              <a:spcBef>
                <a:spcPts val="400"/>
              </a:spcBef>
              <a:buFont typeface="Wingdings" pitchFamily="2" charset="2"/>
              <a:buChar char="ü"/>
            </a:pPr>
            <a:r>
              <a:rPr lang="cs-CZ" sz="3300" b="1" dirty="0">
                <a:latin typeface="Arial" panose="020B0604020202020204" pitchFamily="34" charset="0"/>
                <a:cs typeface="Arial" panose="020B0604020202020204" pitchFamily="34" charset="0"/>
              </a:rPr>
              <a:t>Svéprávnost, bezúhonnost, zdravotní a odborná způsobilost</a:t>
            </a:r>
          </a:p>
          <a:p>
            <a:pPr>
              <a:lnSpc>
                <a:spcPct val="120000"/>
              </a:lnSpc>
              <a:spcBef>
                <a:spcPts val="400"/>
              </a:spcBef>
              <a:buFont typeface="Wingdings" pitchFamily="2" charset="2"/>
              <a:buChar char="ü"/>
            </a:pPr>
            <a:r>
              <a:rPr lang="cs-CZ" sz="3300" b="1" dirty="0">
                <a:latin typeface="Arial" panose="020B0604020202020204" pitchFamily="34" charset="0"/>
                <a:cs typeface="Arial" panose="020B0604020202020204" pitchFamily="34" charset="0"/>
              </a:rPr>
              <a:t>Odborná způsobilost</a:t>
            </a:r>
          </a:p>
          <a:p>
            <a:pPr marL="541338" indent="-263525">
              <a:lnSpc>
                <a:spcPct val="120000"/>
              </a:lnSpc>
              <a:spcBef>
                <a:spcPts val="400"/>
              </a:spcBef>
              <a:buFontTx/>
              <a:buChar char="-"/>
            </a:pPr>
            <a:r>
              <a:rPr lang="cs-CZ" sz="3300" dirty="0">
                <a:latin typeface="Arial" panose="020B0604020202020204" pitchFamily="34" charset="0"/>
                <a:cs typeface="Arial" panose="020B0604020202020204" pitchFamily="34" charset="0"/>
              </a:rPr>
              <a:t>VOŠ vzdělání (sociální práce, sociální pedagogika, sociální a humanitární práce, sociálně-právní činnost, charitní a sociální činnost)</a:t>
            </a:r>
          </a:p>
          <a:p>
            <a:pPr marL="541338" indent="-263525">
              <a:lnSpc>
                <a:spcPct val="120000"/>
              </a:lnSpc>
              <a:spcBef>
                <a:spcPts val="400"/>
              </a:spcBef>
              <a:buFontTx/>
              <a:buChar char="-"/>
            </a:pPr>
            <a:r>
              <a:rPr lang="cs-CZ" sz="3300" dirty="0">
                <a:latin typeface="Arial" panose="020B0604020202020204" pitchFamily="34" charset="0"/>
                <a:cs typeface="Arial" panose="020B0604020202020204" pitchFamily="34" charset="0"/>
              </a:rPr>
              <a:t>VŠ vzdělání Bc., Mgr., Ph.D. stupeň (sociální práce, sociální politika, sociální pedagogika, sociální patologie, právo nebo speciální pedagogika)</a:t>
            </a:r>
          </a:p>
          <a:p>
            <a:pPr marL="541338" indent="-263525">
              <a:lnSpc>
                <a:spcPct val="120000"/>
              </a:lnSpc>
              <a:spcBef>
                <a:spcPts val="400"/>
              </a:spcBef>
              <a:buFontTx/>
              <a:buChar char="-"/>
            </a:pPr>
            <a:r>
              <a:rPr lang="cs-CZ" sz="3300" dirty="0">
                <a:latin typeface="Arial" panose="020B0604020202020204" pitchFamily="34" charset="0"/>
                <a:cs typeface="Arial" panose="020B0604020202020204" pitchFamily="34" charset="0"/>
              </a:rPr>
              <a:t>průběžné vzdělávání (min. 24h. ročně)</a:t>
            </a:r>
          </a:p>
          <a:p>
            <a:pPr marL="541338" indent="-263525">
              <a:lnSpc>
                <a:spcPct val="120000"/>
              </a:lnSpc>
              <a:spcBef>
                <a:spcPts val="400"/>
              </a:spcBef>
              <a:buFontTx/>
              <a:buChar char="-"/>
            </a:pPr>
            <a:endParaRPr lang="cs-CZ" sz="3300" dirty="0">
              <a:latin typeface="Arial" panose="020B0604020202020204" pitchFamily="34" charset="0"/>
              <a:cs typeface="Arial" panose="020B0604020202020204" pitchFamily="34" charset="0"/>
            </a:endParaRPr>
          </a:p>
          <a:p>
            <a:pPr>
              <a:lnSpc>
                <a:spcPct val="120000"/>
              </a:lnSpc>
              <a:spcBef>
                <a:spcPts val="400"/>
              </a:spcBef>
              <a:buFont typeface="Wingdings" pitchFamily="2" charset="2"/>
              <a:buChar char="ü"/>
            </a:pPr>
            <a:r>
              <a:rPr lang="cs-CZ" sz="3300" b="1" dirty="0">
                <a:latin typeface="Arial" panose="020B0604020202020204" pitchFamily="34" charset="0"/>
                <a:cs typeface="Arial" panose="020B0604020202020204" pitchFamily="34" charset="0"/>
              </a:rPr>
              <a:t>Znalost zákona o sociálních službách, orientace v problematice kvality sociálních služeb, vhodné osobnostní předpoklady </a:t>
            </a:r>
            <a:r>
              <a:rPr lang="cs-CZ" sz="3300" dirty="0">
                <a:latin typeface="Arial" panose="020B0604020202020204" pitchFamily="34" charset="0"/>
                <a:cs typeface="Arial" panose="020B0604020202020204" pitchFamily="34" charset="0"/>
              </a:rPr>
              <a:t>(empatie, odolnost vůči stresu, trpělivost, ochota, asertivita, komunikační dovednosti…)</a:t>
            </a:r>
          </a:p>
          <a:p>
            <a:pPr>
              <a:lnSpc>
                <a:spcPct val="120000"/>
              </a:lnSpc>
              <a:spcBef>
                <a:spcPts val="400"/>
              </a:spcBef>
              <a:buFontTx/>
              <a:buChar char="-"/>
            </a:pPr>
            <a:endParaRPr lang="cs-CZ" dirty="0">
              <a:latin typeface="Arial" panose="020B0604020202020204" pitchFamily="34" charset="0"/>
              <a:cs typeface="Arial" panose="020B0604020202020204" pitchFamily="34" charset="0"/>
            </a:endParaRPr>
          </a:p>
          <a:p>
            <a:pPr marL="0" indent="0">
              <a:lnSpc>
                <a:spcPct val="120000"/>
              </a:lnSpc>
              <a:spcBef>
                <a:spcPts val="400"/>
              </a:spcBef>
              <a:buNone/>
            </a:pPr>
            <a:endParaRPr lang="cs-CZ" i="1" dirty="0">
              <a:latin typeface="Arial" panose="020B0604020202020204" pitchFamily="34" charset="0"/>
              <a:cs typeface="Arial" panose="020B0604020202020204" pitchFamily="34" charset="0"/>
            </a:endParaRPr>
          </a:p>
        </p:txBody>
      </p:sp>
      <p:sp>
        <p:nvSpPr>
          <p:cNvPr id="9" name="Nadpis 8">
            <a:extLst>
              <a:ext uri="{FF2B5EF4-FFF2-40B4-BE49-F238E27FC236}">
                <a16:creationId xmlns:a16="http://schemas.microsoft.com/office/drawing/2014/main" id="{891F17D1-3535-1642-B6A1-C62772BB0770}"/>
              </a:ext>
            </a:extLst>
          </p:cNvPr>
          <p:cNvSpPr>
            <a:spLocks noGrp="1"/>
          </p:cNvSpPr>
          <p:nvPr>
            <p:ph type="title"/>
          </p:nvPr>
        </p:nvSpPr>
        <p:spPr>
          <a:xfrm>
            <a:off x="463826" y="365125"/>
            <a:ext cx="10889974" cy="1325563"/>
          </a:xfrm>
        </p:spPr>
        <p:txBody>
          <a:bodyPr/>
          <a:lstStyle/>
          <a:p>
            <a:r>
              <a:rPr lang="cs-CZ" b="1" dirty="0">
                <a:latin typeface="Arial" panose="020B0604020202020204" pitchFamily="34" charset="0"/>
                <a:cs typeface="Arial" panose="020B0604020202020204" pitchFamily="34" charset="0"/>
              </a:rPr>
              <a:t>Předpoklady pro výkon povolání sociálního pracovníka</a:t>
            </a:r>
          </a:p>
        </p:txBody>
      </p:sp>
      <p:sp>
        <p:nvSpPr>
          <p:cNvPr id="2" name="Obdélník 1">
            <a:extLst>
              <a:ext uri="{FF2B5EF4-FFF2-40B4-BE49-F238E27FC236}">
                <a16:creationId xmlns:a16="http://schemas.microsoft.com/office/drawing/2014/main" id="{C942748A-A6F8-D747-B9AE-8AAA8F0A5214}"/>
              </a:ext>
            </a:extLst>
          </p:cNvPr>
          <p:cNvSpPr/>
          <p:nvPr/>
        </p:nvSpPr>
        <p:spPr>
          <a:xfrm>
            <a:off x="463826" y="1798983"/>
            <a:ext cx="11251096" cy="136828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cs-CZ" sz="1600" i="1" dirty="0">
                <a:solidFill>
                  <a:schemeClr val="tx1"/>
                </a:solidFill>
                <a:latin typeface="Arial" panose="020B0604020202020204" pitchFamily="34" charset="0"/>
                <a:cs typeface="Arial" panose="020B0604020202020204" pitchFamily="34" charset="0"/>
              </a:rPr>
              <a:t>„Sociální pracovník vykonává sociální šetření, zabezpečuje sociální agendy včetně řešení sociálně právních problémů v zařízeních poskytujících služby sociální péče, sociálně právní poradenství, analytickou, metodickou a koncepční činnost v sociální oblasti, odborné činnosti v zařízeních poskytujících služby sociální prevence, depistážní činnost, poskytování krizové pomoci, sociální poradenství a sociální rehabilitace, zjišťuje potřeby obyvatel obce a kraje a koordinuje poskytování sociálních služeb.“ </a:t>
            </a:r>
            <a:r>
              <a:rPr lang="cs-CZ" sz="1600" dirty="0">
                <a:solidFill>
                  <a:schemeClr val="tx1"/>
                </a:solidFill>
                <a:latin typeface="Arial" panose="020B0604020202020204" pitchFamily="34" charset="0"/>
                <a:cs typeface="Arial" panose="020B0604020202020204" pitchFamily="34" charset="0"/>
              </a:rPr>
              <a:t>(§ 109 ZSS)</a:t>
            </a:r>
          </a:p>
        </p:txBody>
      </p:sp>
    </p:spTree>
    <p:extLst>
      <p:ext uri="{BB962C8B-B14F-4D97-AF65-F5344CB8AC3E}">
        <p14:creationId xmlns:p14="http://schemas.microsoft.com/office/powerpoint/2010/main" val="9655513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7">
            <a:extLst>
              <a:ext uri="{FF2B5EF4-FFF2-40B4-BE49-F238E27FC236}">
                <a16:creationId xmlns:a16="http://schemas.microsoft.com/office/drawing/2014/main" id="{F3BC0174-D1CE-3E4A-8F67-9F0C77A0351B}"/>
              </a:ext>
            </a:extLst>
          </p:cNvPr>
          <p:cNvSpPr>
            <a:spLocks noGrp="1"/>
          </p:cNvSpPr>
          <p:nvPr>
            <p:ph idx="1"/>
          </p:nvPr>
        </p:nvSpPr>
        <p:spPr>
          <a:xfrm>
            <a:off x="463826" y="2000249"/>
            <a:ext cx="11023600" cy="4533071"/>
          </a:xfrm>
        </p:spPr>
        <p:txBody>
          <a:bodyPr>
            <a:normAutofit fontScale="92500"/>
          </a:bodyPr>
          <a:lstStyle/>
          <a:p>
            <a:pPr marL="541338" indent="-541338">
              <a:lnSpc>
                <a:spcPct val="120000"/>
              </a:lnSpc>
              <a:spcBef>
                <a:spcPts val="400"/>
              </a:spcBef>
              <a:buFont typeface="Wingdings" pitchFamily="2" charset="2"/>
              <a:buChar char="ü"/>
            </a:pPr>
            <a:r>
              <a:rPr lang="cs-CZ" b="1" dirty="0">
                <a:latin typeface="Arial" panose="020B0604020202020204" pitchFamily="34" charset="0"/>
                <a:cs typeface="Arial" panose="020B0604020202020204" pitchFamily="34" charset="0"/>
              </a:rPr>
              <a:t>Svéprávnost, bezúhonnost, zdravotní způsobilost</a:t>
            </a:r>
          </a:p>
          <a:p>
            <a:pPr marL="0" indent="0">
              <a:lnSpc>
                <a:spcPct val="120000"/>
              </a:lnSpc>
              <a:spcBef>
                <a:spcPts val="400"/>
              </a:spcBef>
              <a:buNone/>
            </a:pPr>
            <a:endParaRPr lang="cs-CZ" sz="1500" b="1" dirty="0">
              <a:latin typeface="Arial" panose="020B0604020202020204" pitchFamily="34" charset="0"/>
              <a:cs typeface="Arial" panose="020B0604020202020204" pitchFamily="34" charset="0"/>
            </a:endParaRPr>
          </a:p>
          <a:p>
            <a:pPr marL="541338" indent="-541338">
              <a:lnSpc>
                <a:spcPct val="120000"/>
              </a:lnSpc>
              <a:spcBef>
                <a:spcPts val="400"/>
              </a:spcBef>
              <a:buFont typeface="Wingdings" pitchFamily="2" charset="2"/>
              <a:buChar char="ü"/>
            </a:pPr>
            <a:r>
              <a:rPr lang="cs-CZ" b="1" dirty="0">
                <a:latin typeface="Arial" panose="020B0604020202020204" pitchFamily="34" charset="0"/>
                <a:cs typeface="Arial" panose="020B0604020202020204" pitchFamily="34" charset="0"/>
              </a:rPr>
              <a:t>Odborná způsobilost</a:t>
            </a:r>
          </a:p>
          <a:p>
            <a:pPr marL="895350" indent="-354013">
              <a:lnSpc>
                <a:spcPct val="120000"/>
              </a:lnSpc>
              <a:spcBef>
                <a:spcPts val="400"/>
              </a:spcBef>
              <a:buFontTx/>
              <a:buChar char="-"/>
            </a:pPr>
            <a:r>
              <a:rPr lang="cs-CZ" dirty="0">
                <a:latin typeface="Arial" panose="020B0604020202020204" pitchFamily="34" charset="0"/>
                <a:cs typeface="Arial" panose="020B0604020202020204" pitchFamily="34" charset="0"/>
              </a:rPr>
              <a:t>Dle typu činnosti ZŠ/ SŠ (s výučním listem / maturitou) / VOŠ vzdělání a absolvování kvalifikačního kurzu (dle </a:t>
            </a:r>
            <a:r>
              <a:rPr lang="cs-CZ" dirty="0" err="1">
                <a:latin typeface="Arial" panose="020B0604020202020204" pitchFamily="34" charset="0"/>
                <a:cs typeface="Arial" panose="020B0604020202020204" pitchFamily="34" charset="0"/>
              </a:rPr>
              <a:t>vyhl</a:t>
            </a:r>
            <a:r>
              <a:rPr lang="cs-CZ" dirty="0">
                <a:latin typeface="Arial" panose="020B0604020202020204" pitchFamily="34" charset="0"/>
                <a:cs typeface="Arial" panose="020B0604020202020204" pitchFamily="34" charset="0"/>
              </a:rPr>
              <a:t>. 505/2006 Sb.)</a:t>
            </a:r>
          </a:p>
          <a:p>
            <a:pPr marL="895350" indent="-354013">
              <a:lnSpc>
                <a:spcPct val="120000"/>
              </a:lnSpc>
              <a:spcBef>
                <a:spcPts val="400"/>
              </a:spcBef>
              <a:buFontTx/>
              <a:buChar char="-"/>
            </a:pPr>
            <a:r>
              <a:rPr lang="cs-CZ" dirty="0">
                <a:latin typeface="Arial" panose="020B0604020202020204" pitchFamily="34" charset="0"/>
                <a:cs typeface="Arial" panose="020B0604020202020204" pitchFamily="34" charset="0"/>
              </a:rPr>
              <a:t>Získaná způsobilost k výkonu zdravotnického povolání</a:t>
            </a:r>
          </a:p>
          <a:p>
            <a:pPr marL="541337" indent="0">
              <a:lnSpc>
                <a:spcPct val="120000"/>
              </a:lnSpc>
              <a:spcBef>
                <a:spcPts val="400"/>
              </a:spcBef>
              <a:buNone/>
            </a:pPr>
            <a:endParaRPr lang="cs-CZ" sz="1500" dirty="0">
              <a:latin typeface="Arial" panose="020B0604020202020204" pitchFamily="34" charset="0"/>
              <a:cs typeface="Arial" panose="020B0604020202020204" pitchFamily="34" charset="0"/>
            </a:endParaRPr>
          </a:p>
          <a:p>
            <a:pPr marL="541338" indent="-541338">
              <a:lnSpc>
                <a:spcPct val="120000"/>
              </a:lnSpc>
              <a:spcBef>
                <a:spcPts val="400"/>
              </a:spcBef>
              <a:buFont typeface="Wingdings" pitchFamily="2" charset="2"/>
              <a:buChar char="ü"/>
            </a:pPr>
            <a:r>
              <a:rPr lang="cs-CZ" b="1" dirty="0">
                <a:latin typeface="Arial" panose="020B0604020202020204" pitchFamily="34" charset="0"/>
                <a:cs typeface="Arial" panose="020B0604020202020204" pitchFamily="34" charset="0"/>
              </a:rPr>
              <a:t>Vhodné osobnostní předpoklady </a:t>
            </a:r>
            <a:r>
              <a:rPr lang="cs-CZ" dirty="0">
                <a:latin typeface="Arial" panose="020B0604020202020204" pitchFamily="34" charset="0"/>
                <a:cs typeface="Arial" panose="020B0604020202020204" pitchFamily="34" charset="0"/>
              </a:rPr>
              <a:t>(empatie, odolnost vůči stresu, trpělivost, ochota, asertivita, komunikační dovednosti…)</a:t>
            </a:r>
          </a:p>
          <a:p>
            <a:pPr>
              <a:lnSpc>
                <a:spcPct val="120000"/>
              </a:lnSpc>
              <a:spcBef>
                <a:spcPts val="400"/>
              </a:spcBef>
              <a:buFontTx/>
              <a:buChar char="-"/>
            </a:pPr>
            <a:endParaRPr lang="cs-CZ" dirty="0">
              <a:latin typeface="Arial" panose="020B0604020202020204" pitchFamily="34" charset="0"/>
              <a:cs typeface="Arial" panose="020B0604020202020204" pitchFamily="34" charset="0"/>
            </a:endParaRPr>
          </a:p>
          <a:p>
            <a:pPr marL="0" indent="0">
              <a:lnSpc>
                <a:spcPct val="120000"/>
              </a:lnSpc>
              <a:spcBef>
                <a:spcPts val="400"/>
              </a:spcBef>
              <a:buNone/>
            </a:pPr>
            <a:endParaRPr lang="cs-CZ" i="1" dirty="0">
              <a:latin typeface="Arial" panose="020B0604020202020204" pitchFamily="34" charset="0"/>
              <a:cs typeface="Arial" panose="020B0604020202020204" pitchFamily="34" charset="0"/>
            </a:endParaRPr>
          </a:p>
        </p:txBody>
      </p:sp>
      <p:sp>
        <p:nvSpPr>
          <p:cNvPr id="9" name="Nadpis 8">
            <a:extLst>
              <a:ext uri="{FF2B5EF4-FFF2-40B4-BE49-F238E27FC236}">
                <a16:creationId xmlns:a16="http://schemas.microsoft.com/office/drawing/2014/main" id="{891F17D1-3535-1642-B6A1-C62772BB0770}"/>
              </a:ext>
            </a:extLst>
          </p:cNvPr>
          <p:cNvSpPr>
            <a:spLocks noGrp="1"/>
          </p:cNvSpPr>
          <p:nvPr>
            <p:ph type="title"/>
          </p:nvPr>
        </p:nvSpPr>
        <p:spPr>
          <a:xfrm>
            <a:off x="463826" y="365125"/>
            <a:ext cx="10889974" cy="1325563"/>
          </a:xfrm>
        </p:spPr>
        <p:txBody>
          <a:bodyPr/>
          <a:lstStyle/>
          <a:p>
            <a:r>
              <a:rPr lang="cs-CZ" b="1" dirty="0">
                <a:latin typeface="Arial" panose="020B0604020202020204" pitchFamily="34" charset="0"/>
                <a:cs typeface="Arial" panose="020B0604020202020204" pitchFamily="34" charset="0"/>
              </a:rPr>
              <a:t>Pracovník v sociálních službách</a:t>
            </a:r>
          </a:p>
        </p:txBody>
      </p:sp>
      <p:cxnSp>
        <p:nvCxnSpPr>
          <p:cNvPr id="5" name="Přímá spojnice 4">
            <a:extLst>
              <a:ext uri="{FF2B5EF4-FFF2-40B4-BE49-F238E27FC236}">
                <a16:creationId xmlns:a16="http://schemas.microsoft.com/office/drawing/2014/main" id="{80B7FF0E-2432-C349-8943-11982AA234FE}"/>
              </a:ext>
            </a:extLst>
          </p:cNvPr>
          <p:cNvCxnSpPr>
            <a:cxnSpLocks/>
          </p:cNvCxnSpPr>
          <p:nvPr/>
        </p:nvCxnSpPr>
        <p:spPr>
          <a:xfrm>
            <a:off x="463826" y="1504950"/>
            <a:ext cx="110236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078488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22F39A-A7CD-CB42-B534-38E3D388C9EA}"/>
              </a:ext>
            </a:extLst>
          </p:cNvPr>
          <p:cNvSpPr>
            <a:spLocks noGrp="1"/>
          </p:cNvSpPr>
          <p:nvPr>
            <p:ph type="title"/>
          </p:nvPr>
        </p:nvSpPr>
        <p:spPr>
          <a:xfrm>
            <a:off x="584200" y="365125"/>
            <a:ext cx="10769600" cy="1325563"/>
          </a:xfrm>
        </p:spPr>
        <p:txBody>
          <a:bodyPr>
            <a:normAutofit/>
          </a:bodyPr>
          <a:lstStyle/>
          <a:p>
            <a:r>
              <a:rPr lang="cs-CZ" sz="4000" b="1" dirty="0">
                <a:latin typeface="Arial" panose="020B0604020202020204" pitchFamily="34" charset="0"/>
                <a:cs typeface="Arial" panose="020B0604020202020204" pitchFamily="34" charset="0"/>
              </a:rPr>
              <a:t>Financování sociálních služeb</a:t>
            </a:r>
          </a:p>
        </p:txBody>
      </p:sp>
      <p:sp>
        <p:nvSpPr>
          <p:cNvPr id="3" name="Zástupný symbol pro obsah 2">
            <a:extLst>
              <a:ext uri="{FF2B5EF4-FFF2-40B4-BE49-F238E27FC236}">
                <a16:creationId xmlns:a16="http://schemas.microsoft.com/office/drawing/2014/main" id="{71E37BE9-0353-5244-A857-0A8F0748EF47}"/>
              </a:ext>
            </a:extLst>
          </p:cNvPr>
          <p:cNvSpPr>
            <a:spLocks noGrp="1"/>
          </p:cNvSpPr>
          <p:nvPr>
            <p:ph idx="1"/>
          </p:nvPr>
        </p:nvSpPr>
        <p:spPr>
          <a:xfrm>
            <a:off x="584200" y="1866900"/>
            <a:ext cx="11023600" cy="4591050"/>
          </a:xfrm>
        </p:spPr>
        <p:txBody>
          <a:bodyPr>
            <a:normAutofit fontScale="70000" lnSpcReduction="20000"/>
          </a:bodyPr>
          <a:lstStyle/>
          <a:p>
            <a:pPr marL="541338" indent="-541338">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Způsoby financování sociálních služeb jsou upraveny v ZSS.</a:t>
            </a:r>
          </a:p>
          <a:p>
            <a:pPr marL="541338" indent="-541338">
              <a:lnSpc>
                <a:spcPct val="120000"/>
              </a:lnSpc>
              <a:spcBef>
                <a:spcPts val="400"/>
              </a:spcBef>
              <a:buFont typeface="Wingdings" pitchFamily="2" charset="2"/>
              <a:buChar char="ü"/>
            </a:pPr>
            <a:endParaRPr lang="cs-CZ" dirty="0">
              <a:latin typeface="Arial" panose="020B0604020202020204" pitchFamily="34" charset="0"/>
              <a:cs typeface="Arial" panose="020B0604020202020204" pitchFamily="34" charset="0"/>
            </a:endParaRPr>
          </a:p>
          <a:p>
            <a:pPr marL="541338" indent="-541338">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Nejdůležitějším zdrojem příjmu jsou, pro poskytovatele sociálních služeb, finanční prostředky formou dotací ze státního rozpočtu, a dále granty z rozpočtu kraje v němž poskytovatel služby poskytuje.</a:t>
            </a:r>
          </a:p>
          <a:p>
            <a:pPr marL="541338" indent="-541338">
              <a:lnSpc>
                <a:spcPct val="120000"/>
              </a:lnSpc>
              <a:spcBef>
                <a:spcPts val="400"/>
              </a:spcBef>
              <a:buFont typeface="Wingdings" pitchFamily="2" charset="2"/>
              <a:buChar char="ü"/>
            </a:pPr>
            <a:endParaRPr lang="cs-CZ" dirty="0">
              <a:latin typeface="Arial" panose="020B0604020202020204" pitchFamily="34" charset="0"/>
              <a:cs typeface="Arial" panose="020B0604020202020204" pitchFamily="34" charset="0"/>
            </a:endParaRPr>
          </a:p>
          <a:p>
            <a:pPr marL="541338" indent="-541338">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Výše finančních prostředků jsou určeny cenovou hladinou za jednotku dle typu služby (úvazek / lůžko / denní kapacita) a na základě kapacitních údajů zavedených v </a:t>
            </a:r>
            <a:r>
              <a:rPr lang="cs-CZ" b="1" dirty="0">
                <a:latin typeface="Arial" panose="020B0604020202020204" pitchFamily="34" charset="0"/>
                <a:cs typeface="Arial" panose="020B0604020202020204" pitchFamily="34" charset="0"/>
              </a:rPr>
              <a:t>Krajské síti poskytovatelů sociálních služeb</a:t>
            </a:r>
            <a:r>
              <a:rPr lang="cs-CZ" dirty="0">
                <a:latin typeface="Arial" panose="020B0604020202020204" pitchFamily="34" charset="0"/>
                <a:cs typeface="Arial" panose="020B0604020202020204" pitchFamily="34" charset="0"/>
              </a:rPr>
              <a:t>.</a:t>
            </a:r>
          </a:p>
          <a:p>
            <a:pPr marL="541338" indent="-541338">
              <a:lnSpc>
                <a:spcPct val="120000"/>
              </a:lnSpc>
              <a:spcBef>
                <a:spcPts val="400"/>
              </a:spcBef>
              <a:buFont typeface="Wingdings" pitchFamily="2" charset="2"/>
              <a:buChar char="ü"/>
            </a:pPr>
            <a:endParaRPr lang="cs-CZ" dirty="0">
              <a:latin typeface="Arial" panose="020B0604020202020204" pitchFamily="34" charset="0"/>
              <a:cs typeface="Arial" panose="020B0604020202020204" pitchFamily="34" charset="0"/>
            </a:endParaRPr>
          </a:p>
          <a:p>
            <a:pPr marL="541338" indent="-541338">
              <a:lnSpc>
                <a:spcPct val="120000"/>
              </a:lnSpc>
              <a:spcBef>
                <a:spcPts val="400"/>
              </a:spcBef>
              <a:buFont typeface="Wingdings" pitchFamily="2" charset="2"/>
              <a:buChar char="ü"/>
            </a:pPr>
            <a:r>
              <a:rPr lang="cs-CZ" dirty="0">
                <a:latin typeface="Arial" panose="020B0604020202020204" pitchFamily="34" charset="0"/>
                <a:cs typeface="Arial" panose="020B0604020202020204" pitchFamily="34" charset="0"/>
              </a:rPr>
              <a:t>Služby lze dofinancovávat prostřednictvím dalších zdrojů (úhrada od klientů služeb, vlastní zdroje, jiné granty, apod.) za předpokladu že tyto zdroje nevylučují tzv. kofinancování.</a:t>
            </a:r>
          </a:p>
        </p:txBody>
      </p:sp>
      <p:cxnSp>
        <p:nvCxnSpPr>
          <p:cNvPr id="4" name="Přímá spojnice 3">
            <a:extLst>
              <a:ext uri="{FF2B5EF4-FFF2-40B4-BE49-F238E27FC236}">
                <a16:creationId xmlns:a16="http://schemas.microsoft.com/office/drawing/2014/main" id="{C4E8BEA8-3BDD-864F-9898-3A504842C656}"/>
              </a:ext>
            </a:extLst>
          </p:cNvPr>
          <p:cNvCxnSpPr>
            <a:cxnSpLocks/>
          </p:cNvCxnSpPr>
          <p:nvPr/>
        </p:nvCxnSpPr>
        <p:spPr>
          <a:xfrm>
            <a:off x="584200" y="1671638"/>
            <a:ext cx="110236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48593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17E407-AB6B-444B-9BE8-E4A095C3632E}"/>
              </a:ext>
            </a:extLst>
          </p:cNvPr>
          <p:cNvSpPr>
            <a:spLocks noGrp="1"/>
          </p:cNvSpPr>
          <p:nvPr>
            <p:ph type="title"/>
          </p:nvPr>
        </p:nvSpPr>
        <p:spPr>
          <a:xfrm>
            <a:off x="584200" y="365125"/>
            <a:ext cx="10769600" cy="1325563"/>
          </a:xfrm>
        </p:spPr>
        <p:txBody>
          <a:bodyPr/>
          <a:lstStyle/>
          <a:p>
            <a:r>
              <a:rPr lang="cs-CZ" b="1" dirty="0">
                <a:latin typeface="Arial" panose="020B0604020202020204" pitchFamily="34" charset="0"/>
                <a:cs typeface="Arial" panose="020B0604020202020204" pitchFamily="34" charset="0"/>
              </a:rPr>
              <a:t>Úkol</a:t>
            </a:r>
          </a:p>
        </p:txBody>
      </p:sp>
      <p:sp>
        <p:nvSpPr>
          <p:cNvPr id="3" name="Zástupný symbol pro obsah 2">
            <a:extLst>
              <a:ext uri="{FF2B5EF4-FFF2-40B4-BE49-F238E27FC236}">
                <a16:creationId xmlns:a16="http://schemas.microsoft.com/office/drawing/2014/main" id="{35A5BFEB-C518-0749-98DC-741D3FA404E2}"/>
              </a:ext>
            </a:extLst>
          </p:cNvPr>
          <p:cNvSpPr>
            <a:spLocks noGrp="1"/>
          </p:cNvSpPr>
          <p:nvPr>
            <p:ph idx="1"/>
          </p:nvPr>
        </p:nvSpPr>
        <p:spPr>
          <a:xfrm>
            <a:off x="584200" y="1690688"/>
            <a:ext cx="11023600" cy="4843461"/>
          </a:xfrm>
        </p:spPr>
        <p:txBody>
          <a:bodyPr>
            <a:normAutofit fontScale="85000" lnSpcReduction="20000"/>
          </a:bodyPr>
          <a:lstStyle/>
          <a:p>
            <a:pPr marL="409575" indent="-409575" algn="just">
              <a:lnSpc>
                <a:spcPct val="100000"/>
              </a:lnSpc>
              <a:spcBef>
                <a:spcPts val="400"/>
              </a:spcBef>
              <a:buFont typeface="+mj-lt"/>
              <a:buAutoNum type="arabicPeriod"/>
            </a:pPr>
            <a:r>
              <a:rPr lang="cs-CZ" dirty="0">
                <a:latin typeface="Arial" panose="020B0604020202020204" pitchFamily="34" charset="0"/>
                <a:cs typeface="Arial" panose="020B0604020202020204" pitchFamily="34" charset="0"/>
              </a:rPr>
              <a:t>Rozdělte se do 4-5 skupin</a:t>
            </a:r>
          </a:p>
          <a:p>
            <a:pPr marL="409575" indent="-409575" algn="just">
              <a:lnSpc>
                <a:spcPct val="100000"/>
              </a:lnSpc>
              <a:spcBef>
                <a:spcPts val="400"/>
              </a:spcBef>
              <a:buFont typeface="+mj-lt"/>
              <a:buAutoNum type="arabicPeriod"/>
            </a:pPr>
            <a:endParaRPr lang="cs-CZ" dirty="0">
              <a:latin typeface="Arial" panose="020B0604020202020204" pitchFamily="34" charset="0"/>
              <a:cs typeface="Arial" panose="020B0604020202020204" pitchFamily="34" charset="0"/>
            </a:endParaRPr>
          </a:p>
          <a:p>
            <a:pPr marL="409575" indent="-409575" algn="just">
              <a:lnSpc>
                <a:spcPct val="100000"/>
              </a:lnSpc>
              <a:spcBef>
                <a:spcPts val="400"/>
              </a:spcBef>
              <a:buFont typeface="+mj-lt"/>
              <a:buAutoNum type="arabicPeriod"/>
            </a:pPr>
            <a:r>
              <a:rPr lang="cs-CZ" dirty="0">
                <a:latin typeface="Arial" panose="020B0604020202020204" pitchFamily="34" charset="0"/>
                <a:cs typeface="Arial" panose="020B0604020202020204" pitchFamily="34" charset="0"/>
              </a:rPr>
              <a:t>Každá skupina si dle zvolených parametrů (druh služby, forma, cílová skupina atd.) vyhledá v elektronickém registru 1 sociální službu.</a:t>
            </a:r>
          </a:p>
          <a:p>
            <a:pPr marL="409575" indent="-409575" algn="just">
              <a:lnSpc>
                <a:spcPct val="100000"/>
              </a:lnSpc>
              <a:spcBef>
                <a:spcPts val="400"/>
              </a:spcBef>
              <a:buFont typeface="+mj-lt"/>
              <a:buAutoNum type="arabicPeriod"/>
            </a:pPr>
            <a:endParaRPr lang="cs-CZ" dirty="0">
              <a:latin typeface="Arial" panose="020B0604020202020204" pitchFamily="34" charset="0"/>
              <a:cs typeface="Arial" panose="020B0604020202020204" pitchFamily="34" charset="0"/>
            </a:endParaRPr>
          </a:p>
          <a:p>
            <a:pPr marL="409575" indent="-409575" algn="just">
              <a:lnSpc>
                <a:spcPct val="100000"/>
              </a:lnSpc>
              <a:spcBef>
                <a:spcPts val="400"/>
              </a:spcBef>
              <a:buFont typeface="+mj-lt"/>
              <a:buAutoNum type="arabicPeriod"/>
            </a:pPr>
            <a:r>
              <a:rPr lang="cs-CZ" dirty="0">
                <a:latin typeface="Arial" panose="020B0604020202020204" pitchFamily="34" charset="0"/>
                <a:cs typeface="Arial" panose="020B0604020202020204" pitchFamily="34" charset="0"/>
              </a:rPr>
              <a:t>Vyhledané informace o službě jak z registru tak následně z webových stránek poskytovatele (jsou-li k dispozici) pak stručně sepište. Zaměřte se na:</a:t>
            </a:r>
          </a:p>
          <a:p>
            <a:pPr marL="933450" indent="-523875" algn="just">
              <a:lnSpc>
                <a:spcPct val="100000"/>
              </a:lnSpc>
              <a:spcBef>
                <a:spcPts val="400"/>
              </a:spcBef>
              <a:buFontTx/>
              <a:buChar char="-"/>
            </a:pPr>
            <a:r>
              <a:rPr lang="cs-CZ" dirty="0">
                <a:latin typeface="Arial" panose="020B0604020202020204" pitchFamily="34" charset="0"/>
                <a:cs typeface="Arial" panose="020B0604020202020204" pitchFamily="34" charset="0"/>
              </a:rPr>
              <a:t>základní údaje o službě (druh, forma atd.), </a:t>
            </a:r>
          </a:p>
          <a:p>
            <a:pPr marL="933450" indent="-523875" algn="just">
              <a:lnSpc>
                <a:spcPct val="100000"/>
              </a:lnSpc>
              <a:spcBef>
                <a:spcPts val="400"/>
              </a:spcBef>
              <a:buFontTx/>
              <a:buChar char="-"/>
            </a:pPr>
            <a:r>
              <a:rPr lang="cs-CZ" dirty="0">
                <a:latin typeface="Arial" panose="020B0604020202020204" pitchFamily="34" charset="0"/>
                <a:cs typeface="Arial" panose="020B0604020202020204" pitchFamily="34" charset="0"/>
              </a:rPr>
              <a:t>cílovou skupinu, místo poskytování služby, </a:t>
            </a:r>
          </a:p>
          <a:p>
            <a:pPr marL="933450" indent="-523875" algn="just">
              <a:lnSpc>
                <a:spcPct val="100000"/>
              </a:lnSpc>
              <a:spcBef>
                <a:spcPts val="400"/>
              </a:spcBef>
              <a:buFontTx/>
              <a:buChar char="-"/>
            </a:pPr>
            <a:r>
              <a:rPr lang="cs-CZ" dirty="0">
                <a:latin typeface="Arial" panose="020B0604020202020204" pitchFamily="34" charset="0"/>
                <a:cs typeface="Arial" panose="020B0604020202020204" pitchFamily="34" charset="0"/>
              </a:rPr>
              <a:t>stručný popis realizace poskytování sociální služby.</a:t>
            </a:r>
          </a:p>
          <a:p>
            <a:pPr marL="933450" indent="-523875" algn="just">
              <a:lnSpc>
                <a:spcPct val="100000"/>
              </a:lnSpc>
              <a:spcBef>
                <a:spcPts val="400"/>
              </a:spcBef>
              <a:buFontTx/>
              <a:buChar char="-"/>
            </a:pPr>
            <a:endParaRPr lang="cs-CZ" dirty="0">
              <a:latin typeface="Arial" panose="020B0604020202020204" pitchFamily="34" charset="0"/>
              <a:cs typeface="Arial" panose="020B0604020202020204" pitchFamily="34" charset="0"/>
            </a:endParaRPr>
          </a:p>
          <a:p>
            <a:pPr marL="409575" indent="-409575" algn="just">
              <a:lnSpc>
                <a:spcPct val="100000"/>
              </a:lnSpc>
              <a:spcBef>
                <a:spcPts val="400"/>
              </a:spcBef>
              <a:buNone/>
            </a:pPr>
            <a:r>
              <a:rPr lang="cs-CZ" dirty="0">
                <a:latin typeface="Arial" panose="020B0604020202020204" pitchFamily="34" charset="0"/>
                <a:cs typeface="Arial" panose="020B0604020202020204" pitchFamily="34" charset="0"/>
              </a:rPr>
              <a:t>4. Výslednou práci pak představte svým kolegyním z ostatních skupin (max. 5 min.)</a:t>
            </a:r>
          </a:p>
        </p:txBody>
      </p:sp>
      <p:cxnSp>
        <p:nvCxnSpPr>
          <p:cNvPr id="4" name="Přímá spojnice 3">
            <a:extLst>
              <a:ext uri="{FF2B5EF4-FFF2-40B4-BE49-F238E27FC236}">
                <a16:creationId xmlns:a16="http://schemas.microsoft.com/office/drawing/2014/main" id="{5105AE11-C24A-5043-9F21-0D3B22DAEDBD}"/>
              </a:ext>
            </a:extLst>
          </p:cNvPr>
          <p:cNvCxnSpPr>
            <a:cxnSpLocks/>
          </p:cNvCxnSpPr>
          <p:nvPr/>
        </p:nvCxnSpPr>
        <p:spPr>
          <a:xfrm>
            <a:off x="584200" y="1481138"/>
            <a:ext cx="110236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19321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620A10-DEC6-354C-AE1C-F9A3BD5C7963}"/>
              </a:ext>
            </a:extLst>
          </p:cNvPr>
          <p:cNvSpPr>
            <a:spLocks noGrp="1"/>
          </p:cNvSpPr>
          <p:nvPr>
            <p:ph type="title"/>
          </p:nvPr>
        </p:nvSpPr>
        <p:spPr>
          <a:xfrm>
            <a:off x="450574" y="365125"/>
            <a:ext cx="10903226" cy="1325563"/>
          </a:xfrm>
        </p:spPr>
        <p:txBody>
          <a:bodyPr/>
          <a:lstStyle/>
          <a:p>
            <a:r>
              <a:rPr lang="cs-CZ" b="1" dirty="0">
                <a:latin typeface="Arial" panose="020B0604020202020204" pitchFamily="34" charset="0"/>
                <a:cs typeface="Arial" panose="020B0604020202020204" pitchFamily="34" charset="0"/>
              </a:rPr>
              <a:t>Sociální služby –  shrnutí</a:t>
            </a:r>
          </a:p>
        </p:txBody>
      </p:sp>
      <p:sp>
        <p:nvSpPr>
          <p:cNvPr id="3" name="Zástupný symbol pro obsah 2">
            <a:extLst>
              <a:ext uri="{FF2B5EF4-FFF2-40B4-BE49-F238E27FC236}">
                <a16:creationId xmlns:a16="http://schemas.microsoft.com/office/drawing/2014/main" id="{35CEFA22-4E6D-344B-874D-D99F8E8080BD}"/>
              </a:ext>
            </a:extLst>
          </p:cNvPr>
          <p:cNvSpPr>
            <a:spLocks noGrp="1"/>
          </p:cNvSpPr>
          <p:nvPr>
            <p:ph idx="1"/>
          </p:nvPr>
        </p:nvSpPr>
        <p:spPr>
          <a:xfrm>
            <a:off x="450574" y="2130425"/>
            <a:ext cx="11277600" cy="4351338"/>
          </a:xfrm>
        </p:spPr>
        <p:txBody>
          <a:bodyPr>
            <a:normAutofit fontScale="85000" lnSpcReduction="20000"/>
          </a:bodyPr>
          <a:lstStyle/>
          <a:p>
            <a:pPr algn="just">
              <a:lnSpc>
                <a:spcPct val="120000"/>
              </a:lnSpc>
              <a:spcBef>
                <a:spcPts val="400"/>
              </a:spcBef>
              <a:buFontTx/>
              <a:buChar char="-"/>
            </a:pPr>
            <a:r>
              <a:rPr lang="cs-CZ" dirty="0">
                <a:latin typeface="Arial" panose="020B0604020202020204" pitchFamily="34" charset="0"/>
                <a:cs typeface="Arial" panose="020B0604020202020204" pitchFamily="34" charset="0"/>
              </a:rPr>
              <a:t>Poskytování registrovaných sociálních služeb se </a:t>
            </a:r>
            <a:r>
              <a:rPr lang="cs-CZ" b="1" dirty="0">
                <a:latin typeface="Arial" panose="020B0604020202020204" pitchFamily="34" charset="0"/>
                <a:cs typeface="Arial" panose="020B0604020202020204" pitchFamily="34" charset="0"/>
              </a:rPr>
              <a:t>řídí právními předpisy </a:t>
            </a:r>
            <a:r>
              <a:rPr lang="cs-CZ" dirty="0">
                <a:latin typeface="Arial" panose="020B0604020202020204" pitchFamily="34" charset="0"/>
                <a:cs typeface="Arial" panose="020B0604020202020204" pitchFamily="34" charset="0"/>
              </a:rPr>
              <a:t>(zejm. ZSS), </a:t>
            </a:r>
            <a:r>
              <a:rPr lang="cs-CZ" b="1" dirty="0">
                <a:latin typeface="Arial" panose="020B0604020202020204" pitchFamily="34" charset="0"/>
                <a:cs typeface="Arial" panose="020B0604020202020204" pitchFamily="34" charset="0"/>
              </a:rPr>
              <a:t>podléhá registraci </a:t>
            </a:r>
            <a:r>
              <a:rPr lang="cs-CZ" dirty="0">
                <a:latin typeface="Arial" panose="020B0604020202020204" pitchFamily="34" charset="0"/>
                <a:cs typeface="Arial" panose="020B0604020202020204" pitchFamily="34" charset="0"/>
              </a:rPr>
              <a:t>a je </a:t>
            </a:r>
            <a:r>
              <a:rPr lang="cs-CZ" b="1" dirty="0">
                <a:latin typeface="Arial" panose="020B0604020202020204" pitchFamily="34" charset="0"/>
                <a:cs typeface="Arial" panose="020B0604020202020204" pitchFamily="34" charset="0"/>
              </a:rPr>
              <a:t>závislé na financování ze státního rozpočtu </a:t>
            </a:r>
            <a:r>
              <a:rPr lang="cs-CZ" dirty="0">
                <a:latin typeface="Arial" panose="020B0604020202020204" pitchFamily="34" charset="0"/>
                <a:cs typeface="Arial" panose="020B0604020202020204" pitchFamily="34" charset="0"/>
              </a:rPr>
              <a:t>a dále z rozpočtu krajů.</a:t>
            </a:r>
          </a:p>
          <a:p>
            <a:pPr algn="just">
              <a:lnSpc>
                <a:spcPct val="120000"/>
              </a:lnSpc>
              <a:spcBef>
                <a:spcPts val="400"/>
              </a:spcBef>
              <a:buFontTx/>
              <a:buChar char="-"/>
            </a:pPr>
            <a:r>
              <a:rPr lang="cs-CZ" dirty="0">
                <a:latin typeface="Arial" panose="020B0604020202020204" pitchFamily="34" charset="0"/>
                <a:cs typeface="Arial" panose="020B0604020202020204" pitchFamily="34" charset="0"/>
              </a:rPr>
              <a:t>Financování jednotlivých druhů sociálních služeb  se odvíjí od </a:t>
            </a:r>
            <a:r>
              <a:rPr lang="cs-CZ" b="1" dirty="0">
                <a:latin typeface="Arial" panose="020B0604020202020204" pitchFamily="34" charset="0"/>
                <a:cs typeface="Arial" panose="020B0604020202020204" pitchFamily="34" charset="0"/>
                <a:hlinkClick r:id="rId2"/>
              </a:rPr>
              <a:t>střednědobého plánu rozvoje sociálních služeb</a:t>
            </a:r>
            <a:r>
              <a:rPr lang="cs-CZ" dirty="0">
                <a:latin typeface="Arial" panose="020B0604020202020204" pitchFamily="34" charset="0"/>
                <a:cs typeface="Arial" panose="020B0604020202020204" pitchFamily="34" charset="0"/>
                <a:hlinkClick r:id="rId2"/>
              </a:rPr>
              <a:t> </a:t>
            </a:r>
            <a:r>
              <a:rPr lang="cs-CZ" dirty="0">
                <a:latin typeface="Arial" panose="020B0604020202020204" pitchFamily="34" charset="0"/>
                <a:cs typeface="Arial" panose="020B0604020202020204" pitchFamily="34" charset="0"/>
              </a:rPr>
              <a:t>a údajů v Krajské síti poskytovatelů sociálních služeb.</a:t>
            </a:r>
          </a:p>
          <a:p>
            <a:pPr algn="just">
              <a:lnSpc>
                <a:spcPct val="120000"/>
              </a:lnSpc>
              <a:spcBef>
                <a:spcPts val="400"/>
              </a:spcBef>
              <a:buFontTx/>
              <a:buChar char="-"/>
            </a:pPr>
            <a:r>
              <a:rPr lang="cs-CZ">
                <a:latin typeface="Arial" panose="020B0604020202020204" pitchFamily="34" charset="0"/>
                <a:cs typeface="Arial" panose="020B0604020202020204" pitchFamily="34" charset="0"/>
              </a:rPr>
              <a:t>V </a:t>
            </a:r>
            <a:r>
              <a:rPr lang="cs-CZ" dirty="0">
                <a:latin typeface="Arial" panose="020B0604020202020204" pitchFamily="34" charset="0"/>
                <a:cs typeface="Arial" panose="020B0604020202020204" pitchFamily="34" charset="0"/>
              </a:rPr>
              <a:t>sociálních službách vedle sociálních pracovníků působí celá řada dalších odborných profesí, zejména právníci, psychologové, terapeuti ale i </a:t>
            </a:r>
            <a:r>
              <a:rPr lang="cs-CZ" u="sng" dirty="0">
                <a:solidFill>
                  <a:srgbClr val="FF0000"/>
                </a:solidFill>
                <a:latin typeface="Arial" panose="020B0604020202020204" pitchFamily="34" charset="0"/>
                <a:cs typeface="Arial" panose="020B0604020202020204" pitchFamily="34" charset="0"/>
              </a:rPr>
              <a:t>interkulturní pracovníci</a:t>
            </a:r>
            <a:r>
              <a:rPr lang="cs-CZ" dirty="0">
                <a:latin typeface="Arial" panose="020B0604020202020204" pitchFamily="34" charset="0"/>
                <a:cs typeface="Arial" panose="020B0604020202020204" pitchFamily="34" charset="0"/>
              </a:rPr>
              <a:t>)</a:t>
            </a:r>
          </a:p>
          <a:p>
            <a:pPr algn="just">
              <a:lnSpc>
                <a:spcPct val="120000"/>
              </a:lnSpc>
              <a:spcBef>
                <a:spcPts val="400"/>
              </a:spcBef>
              <a:buFontTx/>
              <a:buChar char="-"/>
            </a:pPr>
            <a:r>
              <a:rPr lang="cs-CZ" dirty="0">
                <a:latin typeface="Arial" panose="020B0604020202020204" pitchFamily="34" charset="0"/>
                <a:cs typeface="Arial" panose="020B0604020202020204" pitchFamily="34" charset="0"/>
              </a:rPr>
              <a:t>Mezi nejčastější poskytovatele sociálních služeb se řadí nestátní </a:t>
            </a:r>
            <a:r>
              <a:rPr lang="cs-CZ" b="1" dirty="0">
                <a:latin typeface="Arial" panose="020B0604020202020204" pitchFamily="34" charset="0"/>
                <a:cs typeface="Arial" panose="020B0604020202020204" pitchFamily="34" charset="0"/>
              </a:rPr>
              <a:t>neziskové organizace </a:t>
            </a:r>
            <a:r>
              <a:rPr lang="cs-CZ" dirty="0">
                <a:latin typeface="Arial" panose="020B0604020202020204" pitchFamily="34" charset="0"/>
                <a:cs typeface="Arial" panose="020B0604020202020204" pitchFamily="34" charset="0"/>
              </a:rPr>
              <a:t>(NNO) a církevní organizace (Charita). </a:t>
            </a:r>
          </a:p>
        </p:txBody>
      </p:sp>
      <p:cxnSp>
        <p:nvCxnSpPr>
          <p:cNvPr id="4" name="Přímá spojnice 3">
            <a:extLst>
              <a:ext uri="{FF2B5EF4-FFF2-40B4-BE49-F238E27FC236}">
                <a16:creationId xmlns:a16="http://schemas.microsoft.com/office/drawing/2014/main" id="{F1C9775E-56E9-6141-9CC5-4BBA694D3E7B}"/>
              </a:ext>
            </a:extLst>
          </p:cNvPr>
          <p:cNvCxnSpPr>
            <a:cxnSpLocks/>
          </p:cNvCxnSpPr>
          <p:nvPr/>
        </p:nvCxnSpPr>
        <p:spPr>
          <a:xfrm>
            <a:off x="450574" y="1690688"/>
            <a:ext cx="112776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347741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FD5A10-C6BD-044C-B9A8-A2B503A02F5D}"/>
              </a:ext>
            </a:extLst>
          </p:cNvPr>
          <p:cNvSpPr>
            <a:spLocks noGrp="1"/>
          </p:cNvSpPr>
          <p:nvPr>
            <p:ph type="title"/>
          </p:nvPr>
        </p:nvSpPr>
        <p:spPr>
          <a:xfrm>
            <a:off x="838200" y="2238375"/>
            <a:ext cx="10515600" cy="1847850"/>
          </a:xfrm>
        </p:spPr>
        <p:txBody>
          <a:bodyPr>
            <a:noAutofit/>
          </a:bodyPr>
          <a:lstStyle/>
          <a:p>
            <a:pPr algn="ctr"/>
            <a:r>
              <a:rPr lang="cs-CZ" sz="3600" i="1" dirty="0">
                <a:solidFill>
                  <a:schemeClr val="bg1"/>
                </a:solidFill>
                <a:latin typeface="Courier" pitchFamily="2" charset="0"/>
                <a:cs typeface="Arial" panose="020B0604020202020204" pitchFamily="34" charset="0"/>
              </a:rPr>
              <a:t>Otázky? Diskuze?</a:t>
            </a:r>
          </a:p>
        </p:txBody>
      </p:sp>
      <p:sp>
        <p:nvSpPr>
          <p:cNvPr id="4" name="Obdélník 3">
            <a:extLst>
              <a:ext uri="{FF2B5EF4-FFF2-40B4-BE49-F238E27FC236}">
                <a16:creationId xmlns:a16="http://schemas.microsoft.com/office/drawing/2014/main" id="{6CF7F182-F121-954B-8408-5DD5977254D6}"/>
              </a:ext>
            </a:extLst>
          </p:cNvPr>
          <p:cNvSpPr/>
          <p:nvPr/>
        </p:nvSpPr>
        <p:spPr>
          <a:xfrm>
            <a:off x="2190750" y="1981200"/>
            <a:ext cx="7810500" cy="2362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bdélník 4">
            <a:extLst>
              <a:ext uri="{FF2B5EF4-FFF2-40B4-BE49-F238E27FC236}">
                <a16:creationId xmlns:a16="http://schemas.microsoft.com/office/drawing/2014/main" id="{0D53B0E6-EB18-A842-B7B8-39D199A965A5}"/>
              </a:ext>
            </a:extLst>
          </p:cNvPr>
          <p:cNvSpPr/>
          <p:nvPr/>
        </p:nvSpPr>
        <p:spPr>
          <a:xfrm>
            <a:off x="1961322" y="2238375"/>
            <a:ext cx="8305800" cy="18478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ál 5">
            <a:extLst>
              <a:ext uri="{FF2B5EF4-FFF2-40B4-BE49-F238E27FC236}">
                <a16:creationId xmlns:a16="http://schemas.microsoft.com/office/drawing/2014/main" id="{559EAD6B-1CB0-E248-ABAD-9C8FD24E2E82}"/>
              </a:ext>
            </a:extLst>
          </p:cNvPr>
          <p:cNvSpPr/>
          <p:nvPr/>
        </p:nvSpPr>
        <p:spPr>
          <a:xfrm>
            <a:off x="1332672" y="2857500"/>
            <a:ext cx="62865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ál 6">
            <a:extLst>
              <a:ext uri="{FF2B5EF4-FFF2-40B4-BE49-F238E27FC236}">
                <a16:creationId xmlns:a16="http://schemas.microsoft.com/office/drawing/2014/main" id="{3AE8D618-2092-964C-A310-A93E4F7260FB}"/>
              </a:ext>
            </a:extLst>
          </p:cNvPr>
          <p:cNvSpPr/>
          <p:nvPr/>
        </p:nvSpPr>
        <p:spPr>
          <a:xfrm>
            <a:off x="10267122" y="2857500"/>
            <a:ext cx="62865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152895"/>
      </p:ext>
    </p:extLst>
  </p:cSld>
  <p:clrMapOvr>
    <a:masterClrMapping/>
  </p:clrMapOvr>
  <p:transition spd="slow">
    <p:cover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BCC25E-FF19-8249-A338-C16AC1CC6079}"/>
              </a:ext>
            </a:extLst>
          </p:cNvPr>
          <p:cNvSpPr>
            <a:spLocks noGrp="1"/>
          </p:cNvSpPr>
          <p:nvPr>
            <p:ph type="title"/>
          </p:nvPr>
        </p:nvSpPr>
        <p:spPr/>
        <p:txBody>
          <a:bodyPr/>
          <a:lstStyle/>
          <a:p>
            <a:r>
              <a:rPr lang="cs-CZ" b="1" dirty="0">
                <a:latin typeface="Arial" panose="020B0604020202020204" pitchFamily="34" charset="0"/>
                <a:cs typeface="Arial" panose="020B0604020202020204" pitchFamily="34" charset="0"/>
              </a:rPr>
              <a:t>Samostudium</a:t>
            </a:r>
          </a:p>
        </p:txBody>
      </p:sp>
      <p:sp>
        <p:nvSpPr>
          <p:cNvPr id="3" name="Zástupný symbol pro obsah 2">
            <a:extLst>
              <a:ext uri="{FF2B5EF4-FFF2-40B4-BE49-F238E27FC236}">
                <a16:creationId xmlns:a16="http://schemas.microsoft.com/office/drawing/2014/main" id="{994FC93D-0D8E-A440-A651-C90629D2518A}"/>
              </a:ext>
            </a:extLst>
          </p:cNvPr>
          <p:cNvSpPr>
            <a:spLocks noGrp="1"/>
          </p:cNvSpPr>
          <p:nvPr>
            <p:ph idx="1"/>
          </p:nvPr>
        </p:nvSpPr>
        <p:spPr>
          <a:xfrm>
            <a:off x="838200" y="2120348"/>
            <a:ext cx="10515600" cy="4056614"/>
          </a:xfrm>
        </p:spPr>
        <p:txBody>
          <a:bodyPr/>
          <a:lstStyle/>
          <a:p>
            <a:pPr marL="0" indent="0">
              <a:buNone/>
            </a:pPr>
            <a:r>
              <a:rPr lang="cs-CZ" dirty="0">
                <a:latin typeface="Arial" panose="020B0604020202020204" pitchFamily="34" charset="0"/>
                <a:cs typeface="Arial" panose="020B0604020202020204" pitchFamily="34" charset="0"/>
              </a:rPr>
              <a:t>MATOUŠEK, O. a kol 2012. </a:t>
            </a:r>
            <a:r>
              <a:rPr lang="cs-CZ" i="1" dirty="0">
                <a:latin typeface="Arial" panose="020B0604020202020204" pitchFamily="34" charset="0"/>
                <a:cs typeface="Arial" panose="020B0604020202020204" pitchFamily="34" charset="0"/>
              </a:rPr>
              <a:t>Základy sociální práce</a:t>
            </a:r>
            <a:r>
              <a:rPr lang="cs-CZ" dirty="0">
                <a:latin typeface="Arial" panose="020B0604020202020204" pitchFamily="34" charset="0"/>
                <a:cs typeface="Arial" panose="020B0604020202020204" pitchFamily="34" charset="0"/>
              </a:rPr>
              <a:t>. Praha: Portál</a:t>
            </a:r>
          </a:p>
          <a:p>
            <a:pPr>
              <a:buFontTx/>
              <a:buChar char="-"/>
            </a:pPr>
            <a:r>
              <a:rPr lang="cs-CZ" dirty="0">
                <a:latin typeface="Arial" panose="020B0604020202020204" pitchFamily="34" charset="0"/>
                <a:cs typeface="Arial" panose="020B0604020202020204" pitchFamily="34" charset="0"/>
              </a:rPr>
              <a:t>Filozofická témata významná pro SP, kapitola 2.</a:t>
            </a:r>
          </a:p>
          <a:p>
            <a:pPr>
              <a:buFontTx/>
              <a:buChar char="-"/>
            </a:pPr>
            <a:r>
              <a:rPr lang="cs-CZ" dirty="0">
                <a:latin typeface="Arial" panose="020B0604020202020204" pitchFamily="34" charset="0"/>
                <a:cs typeface="Arial" panose="020B0604020202020204" pitchFamily="34" charset="0"/>
              </a:rPr>
              <a:t>Vývoj SP jako oboru v západním světě, kapitola 3.</a:t>
            </a:r>
          </a:p>
          <a:p>
            <a:pPr>
              <a:buFontTx/>
              <a:buChar char="-"/>
            </a:pPr>
            <a:r>
              <a:rPr lang="cs-CZ" dirty="0">
                <a:latin typeface="Arial" panose="020B0604020202020204" pitchFamily="34" charset="0"/>
                <a:cs typeface="Arial" panose="020B0604020202020204" pitchFamily="34" charset="0"/>
              </a:rPr>
              <a:t>Domácí tradice SP, kapitola 4.</a:t>
            </a:r>
          </a:p>
          <a:p>
            <a:pPr>
              <a:buFontTx/>
              <a:buChar char="-"/>
            </a:pPr>
            <a:r>
              <a:rPr lang="cs-CZ" dirty="0">
                <a:latin typeface="Arial" panose="020B0604020202020204" pitchFamily="34" charset="0"/>
                <a:cs typeface="Arial" panose="020B0604020202020204" pitchFamily="34" charset="0"/>
              </a:rPr>
              <a:t>Sociální politika, sociální služby a sociální práce, kapitola 5.</a:t>
            </a:r>
          </a:p>
        </p:txBody>
      </p:sp>
      <p:cxnSp>
        <p:nvCxnSpPr>
          <p:cNvPr id="4" name="Přímá spojnice 3">
            <a:extLst>
              <a:ext uri="{FF2B5EF4-FFF2-40B4-BE49-F238E27FC236}">
                <a16:creationId xmlns:a16="http://schemas.microsoft.com/office/drawing/2014/main" id="{E2990E60-408B-5B42-8BB4-EBC8CCB285C0}"/>
              </a:ext>
            </a:extLst>
          </p:cNvPr>
          <p:cNvCxnSpPr>
            <a:cxnSpLocks/>
          </p:cNvCxnSpPr>
          <p:nvPr/>
        </p:nvCxnSpPr>
        <p:spPr>
          <a:xfrm>
            <a:off x="838200" y="1485900"/>
            <a:ext cx="105156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38288363"/>
      </p:ext>
    </p:extLst>
  </p:cSld>
  <p:clrMapOvr>
    <a:masterClrMapping/>
  </p:clrMapOvr>
  <p:transition spd="med">
    <p:pull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9B4AFCAB-9786-B84A-BCA1-68D2B012E02D}"/>
              </a:ext>
            </a:extLst>
          </p:cNvPr>
          <p:cNvSpPr>
            <a:spLocks noGrp="1"/>
          </p:cNvSpPr>
          <p:nvPr>
            <p:ph idx="1"/>
          </p:nvPr>
        </p:nvSpPr>
        <p:spPr>
          <a:xfrm>
            <a:off x="838200" y="1113183"/>
            <a:ext cx="10515600" cy="5063780"/>
          </a:xfrm>
        </p:spPr>
        <p:txBody>
          <a:bodyPr>
            <a:normAutofit/>
          </a:bodyPr>
          <a:lstStyle/>
          <a:p>
            <a:pPr marL="0" indent="0">
              <a:buNone/>
            </a:pPr>
            <a:r>
              <a:rPr lang="cs-CZ" i="1" dirty="0">
                <a:latin typeface="Arial" panose="020B0604020202020204" pitchFamily="34" charset="0"/>
                <a:cs typeface="Arial" panose="020B0604020202020204" pitchFamily="34" charset="0"/>
              </a:rPr>
              <a:t>Co je to vlastně sociální práce?</a:t>
            </a:r>
          </a:p>
          <a:p>
            <a:pPr marL="0" indent="0">
              <a:buNone/>
            </a:pPr>
            <a:endParaRPr lang="cs-CZ" i="1" dirty="0">
              <a:latin typeface="Arial" panose="020B0604020202020204" pitchFamily="34" charset="0"/>
              <a:cs typeface="Arial" panose="020B0604020202020204" pitchFamily="34" charset="0"/>
            </a:endParaRPr>
          </a:p>
          <a:p>
            <a:pPr marL="0" indent="0">
              <a:buNone/>
            </a:pPr>
            <a:r>
              <a:rPr lang="cs-CZ" i="1" dirty="0">
                <a:latin typeface="Arial" panose="020B0604020202020204" pitchFamily="34" charset="0"/>
                <a:cs typeface="Arial" panose="020B0604020202020204" pitchFamily="34" charset="0"/>
              </a:rPr>
              <a:t>Jaké jsou cíle sociální práce?</a:t>
            </a:r>
          </a:p>
          <a:p>
            <a:pPr marL="0" indent="0">
              <a:buNone/>
            </a:pPr>
            <a:endParaRPr lang="cs-CZ" i="1" dirty="0">
              <a:latin typeface="Arial" panose="020B0604020202020204" pitchFamily="34" charset="0"/>
              <a:cs typeface="Arial" panose="020B0604020202020204" pitchFamily="34" charset="0"/>
            </a:endParaRPr>
          </a:p>
          <a:p>
            <a:pPr marL="0" indent="0">
              <a:buNone/>
            </a:pPr>
            <a:r>
              <a:rPr lang="cs-CZ" i="1" dirty="0">
                <a:latin typeface="Arial" panose="020B0604020202020204" pitchFamily="34" charset="0"/>
                <a:cs typeface="Arial" panose="020B0604020202020204" pitchFamily="34" charset="0"/>
              </a:rPr>
              <a:t>Čím je sociální práce charakteristická?</a:t>
            </a:r>
          </a:p>
          <a:p>
            <a:pPr marL="0" indent="0">
              <a:buNone/>
            </a:pPr>
            <a:endParaRPr lang="cs-CZ" i="1" dirty="0">
              <a:latin typeface="Arial" panose="020B0604020202020204" pitchFamily="34" charset="0"/>
              <a:cs typeface="Arial" panose="020B0604020202020204" pitchFamily="34" charset="0"/>
            </a:endParaRPr>
          </a:p>
          <a:p>
            <a:pPr marL="0" indent="0">
              <a:buNone/>
            </a:pPr>
            <a:r>
              <a:rPr lang="cs-CZ" i="1" dirty="0">
                <a:latin typeface="Arial" panose="020B0604020202020204" pitchFamily="34" charset="0"/>
                <a:cs typeface="Arial" panose="020B0604020202020204" pitchFamily="34" charset="0"/>
              </a:rPr>
              <a:t>Jaký je předmět její činnosti?</a:t>
            </a:r>
          </a:p>
          <a:p>
            <a:pPr marL="0" indent="0">
              <a:buNone/>
            </a:pPr>
            <a:endParaRPr lang="cs-CZ" i="1" dirty="0">
              <a:latin typeface="Arial" panose="020B0604020202020204" pitchFamily="34" charset="0"/>
              <a:cs typeface="Arial" panose="020B0604020202020204" pitchFamily="34" charset="0"/>
            </a:endParaRPr>
          </a:p>
          <a:p>
            <a:pPr marL="0" indent="0">
              <a:buNone/>
            </a:pPr>
            <a:r>
              <a:rPr lang="cs-CZ" i="1" dirty="0">
                <a:latin typeface="Arial" panose="020B0604020202020204" pitchFamily="34" charset="0"/>
                <a:cs typeface="Arial" panose="020B0604020202020204" pitchFamily="34" charset="0"/>
              </a:rPr>
              <a:t>Odlišuje se sociální práce nějak od jiných pomáhajících profesí?</a:t>
            </a:r>
          </a:p>
        </p:txBody>
      </p:sp>
    </p:spTree>
    <p:extLst>
      <p:ext uri="{BB962C8B-B14F-4D97-AF65-F5344CB8AC3E}">
        <p14:creationId xmlns:p14="http://schemas.microsoft.com/office/powerpoint/2010/main" val="18473580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35101E-30C3-B448-8376-DFDB550B527A}"/>
              </a:ext>
            </a:extLst>
          </p:cNvPr>
          <p:cNvSpPr>
            <a:spLocks noGrp="1"/>
          </p:cNvSpPr>
          <p:nvPr>
            <p:ph type="title"/>
          </p:nvPr>
        </p:nvSpPr>
        <p:spPr/>
        <p:txBody>
          <a:bodyPr/>
          <a:lstStyle/>
          <a:p>
            <a:r>
              <a:rPr lang="cs-CZ" b="1" dirty="0">
                <a:latin typeface="Arial" panose="020B0604020202020204" pitchFamily="34" charset="0"/>
                <a:cs typeface="Arial" panose="020B0604020202020204" pitchFamily="34" charset="0"/>
              </a:rPr>
              <a:t>Poslání a cíl sociální práce</a:t>
            </a:r>
          </a:p>
        </p:txBody>
      </p:sp>
      <p:sp>
        <p:nvSpPr>
          <p:cNvPr id="3" name="Zástupný symbol pro obsah 2">
            <a:extLst>
              <a:ext uri="{FF2B5EF4-FFF2-40B4-BE49-F238E27FC236}">
                <a16:creationId xmlns:a16="http://schemas.microsoft.com/office/drawing/2014/main" id="{437E32EE-0307-D740-B4F1-8A0A250FBC6F}"/>
              </a:ext>
            </a:extLst>
          </p:cNvPr>
          <p:cNvSpPr>
            <a:spLocks noGrp="1"/>
          </p:cNvSpPr>
          <p:nvPr>
            <p:ph idx="1"/>
          </p:nvPr>
        </p:nvSpPr>
        <p:spPr/>
        <p:txBody>
          <a:bodyPr>
            <a:normAutofit fontScale="92500" lnSpcReduction="10000"/>
          </a:bodyPr>
          <a:lstStyle/>
          <a:p>
            <a:pPr marL="357188" indent="-357188">
              <a:lnSpc>
                <a:spcPct val="110000"/>
              </a:lnSpc>
              <a:spcBef>
                <a:spcPts val="600"/>
              </a:spcBef>
              <a:buFont typeface="Wingdings" pitchFamily="2" charset="2"/>
              <a:buChar char="ü"/>
            </a:pPr>
            <a:r>
              <a:rPr lang="cs-CZ" dirty="0">
                <a:latin typeface="Arial" panose="020B0604020202020204" pitchFamily="34" charset="0"/>
                <a:cs typeface="Arial" panose="020B0604020202020204" pitchFamily="34" charset="0"/>
              </a:rPr>
              <a:t>Odvíjí se od teoretického, společenského a kulturního kontextu</a:t>
            </a:r>
          </a:p>
          <a:p>
            <a:pPr marL="357188" indent="-357188">
              <a:lnSpc>
                <a:spcPct val="110000"/>
              </a:lnSpc>
              <a:spcBef>
                <a:spcPts val="600"/>
              </a:spcBef>
              <a:buFont typeface="Wingdings" pitchFamily="2" charset="2"/>
              <a:buChar char="ü"/>
            </a:pPr>
            <a:r>
              <a:rPr lang="cs-CZ" dirty="0">
                <a:latin typeface="Arial" panose="020B0604020202020204" pitchFamily="34" charset="0"/>
                <a:cs typeface="Arial" panose="020B0604020202020204" pitchFamily="34" charset="0"/>
              </a:rPr>
              <a:t>Vyvíjí se v čase </a:t>
            </a:r>
          </a:p>
          <a:p>
            <a:pPr marL="0" indent="0">
              <a:lnSpc>
                <a:spcPct val="110000"/>
              </a:lnSpc>
              <a:spcBef>
                <a:spcPts val="600"/>
              </a:spcBef>
              <a:buNone/>
            </a:pPr>
            <a:endParaRPr lang="cs-CZ" i="1" dirty="0">
              <a:latin typeface="Arial" panose="020B0604020202020204" pitchFamily="34" charset="0"/>
              <a:cs typeface="Arial" panose="020B0604020202020204" pitchFamily="34" charset="0"/>
            </a:endParaRPr>
          </a:p>
          <a:p>
            <a:pPr marL="357188" indent="0">
              <a:lnSpc>
                <a:spcPct val="110000"/>
              </a:lnSpc>
              <a:spcBef>
                <a:spcPts val="600"/>
              </a:spcBef>
              <a:buNone/>
            </a:pPr>
            <a:r>
              <a:rPr lang="cs-CZ" i="1" dirty="0">
                <a:latin typeface="Arial" panose="020B0604020202020204" pitchFamily="34" charset="0"/>
                <a:cs typeface="Arial" panose="020B0604020202020204" pitchFamily="34" charset="0"/>
              </a:rPr>
              <a:t>„Sociální práce je prostě to, co dělají sociální pracovníci.“ </a:t>
            </a:r>
          </a:p>
          <a:p>
            <a:pPr marL="357188" indent="0" algn="r">
              <a:lnSpc>
                <a:spcPct val="110000"/>
              </a:lnSpc>
              <a:spcBef>
                <a:spcPts val="600"/>
              </a:spcBef>
              <a:buNone/>
            </a:pPr>
            <a:r>
              <a:rPr lang="cs-CZ" dirty="0">
                <a:latin typeface="Arial" panose="020B0604020202020204" pitchFamily="34" charset="0"/>
                <a:cs typeface="Arial" panose="020B0604020202020204" pitchFamily="34" charset="0"/>
              </a:rPr>
              <a:t>(in Matoušek a kol. 2012)</a:t>
            </a:r>
          </a:p>
          <a:p>
            <a:pPr marL="357188" indent="0">
              <a:lnSpc>
                <a:spcPct val="110000"/>
              </a:lnSpc>
              <a:spcBef>
                <a:spcPts val="600"/>
              </a:spcBef>
              <a:buNone/>
            </a:pPr>
            <a:endParaRPr lang="cs-CZ" dirty="0">
              <a:latin typeface="Arial" panose="020B0604020202020204" pitchFamily="34" charset="0"/>
              <a:cs typeface="Arial" panose="020B0604020202020204" pitchFamily="34" charset="0"/>
            </a:endParaRPr>
          </a:p>
          <a:p>
            <a:pPr marL="357188" indent="0">
              <a:lnSpc>
                <a:spcPct val="110000"/>
              </a:lnSpc>
              <a:spcBef>
                <a:spcPts val="600"/>
              </a:spcBef>
              <a:buNone/>
            </a:pPr>
            <a:r>
              <a:rPr lang="cs-CZ" i="1" dirty="0">
                <a:latin typeface="Arial" panose="020B0604020202020204" pitchFamily="34" charset="0"/>
                <a:cs typeface="Arial" panose="020B0604020202020204" pitchFamily="34" charset="0"/>
              </a:rPr>
              <a:t>„Sociální práce je často tím, co jiní – zdravotní sestry, lékaři, učitelé, policisté atd. – nedělají“ </a:t>
            </a:r>
          </a:p>
          <a:p>
            <a:pPr marL="357188" indent="0" algn="r">
              <a:lnSpc>
                <a:spcPct val="110000"/>
              </a:lnSpc>
              <a:spcBef>
                <a:spcPts val="600"/>
              </a:spcBef>
              <a:buNone/>
            </a:pPr>
            <a:r>
              <a:rPr lang="cs-CZ" dirty="0">
                <a:latin typeface="Arial" panose="020B0604020202020204" pitchFamily="34" charset="0"/>
                <a:cs typeface="Arial" panose="020B0604020202020204" pitchFamily="34" charset="0"/>
              </a:rPr>
              <a:t>(</a:t>
            </a:r>
            <a:r>
              <a:rPr lang="cs-CZ" dirty="0" err="1">
                <a:latin typeface="Arial" panose="020B0604020202020204" pitchFamily="34" charset="0"/>
                <a:cs typeface="Arial" panose="020B0604020202020204" pitchFamily="34" charset="0"/>
              </a:rPr>
              <a:t>Hanvey</a:t>
            </a:r>
            <a:r>
              <a:rPr lang="cs-CZ" dirty="0">
                <a:latin typeface="Arial" panose="020B0604020202020204" pitchFamily="34" charset="0"/>
                <a:cs typeface="Arial" panose="020B0604020202020204" pitchFamily="34" charset="0"/>
              </a:rPr>
              <a:t> a </a:t>
            </a:r>
            <a:r>
              <a:rPr lang="cs-CZ" dirty="0" err="1">
                <a:latin typeface="Arial" panose="020B0604020202020204" pitchFamily="34" charset="0"/>
                <a:cs typeface="Arial" panose="020B0604020202020204" pitchFamily="34" charset="0"/>
              </a:rPr>
              <a:t>Philpot</a:t>
            </a:r>
            <a:r>
              <a:rPr lang="cs-CZ" dirty="0">
                <a:latin typeface="Arial" panose="020B0604020202020204" pitchFamily="34" charset="0"/>
                <a:cs typeface="Arial" panose="020B0604020202020204" pitchFamily="34" charset="0"/>
              </a:rPr>
              <a:t>, 1996)</a:t>
            </a:r>
          </a:p>
        </p:txBody>
      </p:sp>
      <p:cxnSp>
        <p:nvCxnSpPr>
          <p:cNvPr id="4" name="Přímá spojnice 3">
            <a:extLst>
              <a:ext uri="{FF2B5EF4-FFF2-40B4-BE49-F238E27FC236}">
                <a16:creationId xmlns:a16="http://schemas.microsoft.com/office/drawing/2014/main" id="{8DC47B34-E491-3843-94B1-C7B56BD2D59F}"/>
              </a:ext>
            </a:extLst>
          </p:cNvPr>
          <p:cNvCxnSpPr>
            <a:cxnSpLocks/>
          </p:cNvCxnSpPr>
          <p:nvPr/>
        </p:nvCxnSpPr>
        <p:spPr>
          <a:xfrm>
            <a:off x="838200" y="1485900"/>
            <a:ext cx="105156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32399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35101E-30C3-B448-8376-DFDB550B527A}"/>
              </a:ext>
            </a:extLst>
          </p:cNvPr>
          <p:cNvSpPr>
            <a:spLocks noGrp="1"/>
          </p:cNvSpPr>
          <p:nvPr>
            <p:ph type="title"/>
          </p:nvPr>
        </p:nvSpPr>
        <p:spPr>
          <a:xfrm>
            <a:off x="838199" y="307687"/>
            <a:ext cx="10515600" cy="1325563"/>
          </a:xfrm>
        </p:spPr>
        <p:txBody>
          <a:bodyPr/>
          <a:lstStyle/>
          <a:p>
            <a:r>
              <a:rPr lang="cs-CZ" b="1" dirty="0">
                <a:latin typeface="Arial" panose="020B0604020202020204" pitchFamily="34" charset="0"/>
                <a:cs typeface="Arial" panose="020B0604020202020204" pitchFamily="34" charset="0"/>
              </a:rPr>
              <a:t>Poslání a cíl sociální práce</a:t>
            </a:r>
          </a:p>
        </p:txBody>
      </p:sp>
      <p:cxnSp>
        <p:nvCxnSpPr>
          <p:cNvPr id="4" name="Přímá spojnice 3">
            <a:extLst>
              <a:ext uri="{FF2B5EF4-FFF2-40B4-BE49-F238E27FC236}">
                <a16:creationId xmlns:a16="http://schemas.microsoft.com/office/drawing/2014/main" id="{8DC47B34-E491-3843-94B1-C7B56BD2D59F}"/>
              </a:ext>
            </a:extLst>
          </p:cNvPr>
          <p:cNvCxnSpPr>
            <a:cxnSpLocks/>
          </p:cNvCxnSpPr>
          <p:nvPr/>
        </p:nvCxnSpPr>
        <p:spPr>
          <a:xfrm>
            <a:off x="838200" y="1485900"/>
            <a:ext cx="10515600" cy="0"/>
          </a:xfrm>
          <a:prstGeom prst="line">
            <a:avLst/>
          </a:prstGeom>
        </p:spPr>
        <p:style>
          <a:lnRef idx="3">
            <a:schemeClr val="dk1"/>
          </a:lnRef>
          <a:fillRef idx="0">
            <a:schemeClr val="dk1"/>
          </a:fillRef>
          <a:effectRef idx="2">
            <a:schemeClr val="dk1"/>
          </a:effectRef>
          <a:fontRef idx="minor">
            <a:schemeClr val="tx1"/>
          </a:fontRef>
        </p:style>
      </p:cxnSp>
      <p:sp>
        <p:nvSpPr>
          <p:cNvPr id="10" name="Obdélník 9">
            <a:extLst>
              <a:ext uri="{FF2B5EF4-FFF2-40B4-BE49-F238E27FC236}">
                <a16:creationId xmlns:a16="http://schemas.microsoft.com/office/drawing/2014/main" id="{A6CE3E1C-0C3E-8A43-A9A4-A0CDB663C790}"/>
              </a:ext>
            </a:extLst>
          </p:cNvPr>
          <p:cNvSpPr/>
          <p:nvPr/>
        </p:nvSpPr>
        <p:spPr>
          <a:xfrm>
            <a:off x="838199" y="2620537"/>
            <a:ext cx="4687956" cy="167987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dirty="0">
              <a:solidFill>
                <a:sysClr val="windowText" lastClr="000000"/>
              </a:solidFill>
              <a:latin typeface="Arial" panose="020B0604020202020204" pitchFamily="34" charset="0"/>
              <a:cs typeface="Arial" panose="020B0604020202020204" pitchFamily="34" charset="0"/>
            </a:endParaRPr>
          </a:p>
          <a:p>
            <a:r>
              <a:rPr lang="cs-CZ" dirty="0">
                <a:solidFill>
                  <a:sysClr val="windowText" lastClr="000000"/>
                </a:solidFill>
                <a:latin typeface="Arial" panose="020B0604020202020204" pitchFamily="34" charset="0"/>
                <a:cs typeface="Arial" panose="020B0604020202020204" pitchFamily="34" charset="0"/>
              </a:rPr>
              <a:t>- Pomoc a podpora klientovi</a:t>
            </a:r>
          </a:p>
          <a:p>
            <a:endParaRPr lang="cs-CZ" dirty="0">
              <a:solidFill>
                <a:sysClr val="windowText" lastClr="000000"/>
              </a:solidFill>
              <a:latin typeface="Arial" panose="020B0604020202020204" pitchFamily="34" charset="0"/>
              <a:cs typeface="Arial" panose="020B0604020202020204" pitchFamily="34" charset="0"/>
            </a:endParaRPr>
          </a:p>
          <a:p>
            <a:pPr marL="144463" indent="-144463"/>
            <a:r>
              <a:rPr lang="cs-CZ" dirty="0">
                <a:solidFill>
                  <a:sysClr val="windowText" lastClr="000000"/>
                </a:solidFill>
                <a:latin typeface="Arial" panose="020B0604020202020204" pitchFamily="34" charset="0"/>
                <a:cs typeface="Arial" panose="020B0604020202020204" pitchFamily="34" charset="0"/>
              </a:rPr>
              <a:t>- Podpora změny (jednotlivce, sociálních vztahů, sociálního prostředí) a sociální zachování (akceptovatelný způsob života)</a:t>
            </a:r>
            <a:endParaRPr lang="cs-CZ" dirty="0">
              <a:solidFill>
                <a:sysClr val="windowText" lastClr="000000"/>
              </a:solidFill>
            </a:endParaRPr>
          </a:p>
          <a:p>
            <a:pPr algn="ctr"/>
            <a:endParaRPr lang="cs-CZ" dirty="0"/>
          </a:p>
        </p:txBody>
      </p:sp>
      <p:sp>
        <p:nvSpPr>
          <p:cNvPr id="11" name="Obdélník 10">
            <a:extLst>
              <a:ext uri="{FF2B5EF4-FFF2-40B4-BE49-F238E27FC236}">
                <a16:creationId xmlns:a16="http://schemas.microsoft.com/office/drawing/2014/main" id="{4A1D1E5A-FA0F-8C42-9227-6CF8295060B8}"/>
              </a:ext>
            </a:extLst>
          </p:cNvPr>
          <p:cNvSpPr/>
          <p:nvPr/>
        </p:nvSpPr>
        <p:spPr>
          <a:xfrm>
            <a:off x="6970643" y="2620536"/>
            <a:ext cx="4383157" cy="167987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dirty="0">
              <a:solidFill>
                <a:sysClr val="windowText" lastClr="000000"/>
              </a:solidFill>
              <a:latin typeface="Arial" panose="020B0604020202020204" pitchFamily="34" charset="0"/>
              <a:cs typeface="Arial" panose="020B0604020202020204" pitchFamily="34" charset="0"/>
            </a:endParaRPr>
          </a:p>
          <a:p>
            <a:pPr marL="144463" indent="-144463"/>
            <a:r>
              <a:rPr lang="cs-CZ" dirty="0">
                <a:solidFill>
                  <a:sysClr val="windowText" lastClr="000000"/>
                </a:solidFill>
                <a:latin typeface="Arial" panose="020B0604020202020204" pitchFamily="34" charset="0"/>
                <a:cs typeface="Arial" panose="020B0604020202020204" pitchFamily="34" charset="0"/>
              </a:rPr>
              <a:t>- Sociální kontrola a řešení či prevence sociálních problémů</a:t>
            </a:r>
          </a:p>
          <a:p>
            <a:pPr algn="ctr"/>
            <a:endParaRPr lang="cs-CZ" dirty="0"/>
          </a:p>
        </p:txBody>
      </p:sp>
      <p:sp>
        <p:nvSpPr>
          <p:cNvPr id="13" name="TextovéPole 12">
            <a:extLst>
              <a:ext uri="{FF2B5EF4-FFF2-40B4-BE49-F238E27FC236}">
                <a16:creationId xmlns:a16="http://schemas.microsoft.com/office/drawing/2014/main" id="{23D0D0F0-42A6-3541-96D3-A851665E24E4}"/>
              </a:ext>
            </a:extLst>
          </p:cNvPr>
          <p:cNvSpPr txBox="1"/>
          <p:nvPr/>
        </p:nvSpPr>
        <p:spPr>
          <a:xfrm>
            <a:off x="5897216" y="2906476"/>
            <a:ext cx="702366" cy="1107996"/>
          </a:xfrm>
          <a:prstGeom prst="rect">
            <a:avLst/>
          </a:prstGeom>
          <a:noFill/>
        </p:spPr>
        <p:txBody>
          <a:bodyPr wrap="square" rtlCol="0">
            <a:spAutoFit/>
          </a:bodyPr>
          <a:lstStyle/>
          <a:p>
            <a:r>
              <a:rPr lang="cs-CZ" sz="6600" b="1" dirty="0">
                <a:latin typeface="Arial" panose="020B0604020202020204" pitchFamily="34" charset="0"/>
                <a:cs typeface="Arial" panose="020B0604020202020204" pitchFamily="34" charset="0"/>
              </a:rPr>
              <a:t>X</a:t>
            </a:r>
          </a:p>
        </p:txBody>
      </p:sp>
    </p:spTree>
    <p:extLst>
      <p:ext uri="{BB962C8B-B14F-4D97-AF65-F5344CB8AC3E}">
        <p14:creationId xmlns:p14="http://schemas.microsoft.com/office/powerpoint/2010/main" val="1223043274"/>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2615</TotalTime>
  <Words>4228</Words>
  <Application>Microsoft Macintosh PowerPoint</Application>
  <PresentationFormat>Širokoúhlá obrazovka</PresentationFormat>
  <Paragraphs>470</Paragraphs>
  <Slides>57</Slides>
  <Notes>21</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57</vt:i4>
      </vt:variant>
    </vt:vector>
  </HeadingPairs>
  <TitlesOfParts>
    <vt:vector size="63" baseType="lpstr">
      <vt:lpstr>Arial</vt:lpstr>
      <vt:lpstr>Calibri</vt:lpstr>
      <vt:lpstr>Calibri Light</vt:lpstr>
      <vt:lpstr>Courier</vt:lpstr>
      <vt:lpstr>Wingdings</vt:lpstr>
      <vt:lpstr>Motiv Office</vt:lpstr>
      <vt:lpstr>Obory sociální politiky I. sociální práce a sociální služby</vt:lpstr>
      <vt:lpstr>Literatura a zdroje</vt:lpstr>
      <vt:lpstr>Legislativa</vt:lpstr>
      <vt:lpstr>Prezentace aplikace PowerPoint</vt:lpstr>
      <vt:lpstr>I. Sociální práce</vt:lpstr>
      <vt:lpstr>Samostudium</vt:lpstr>
      <vt:lpstr>Prezentace aplikace PowerPoint</vt:lpstr>
      <vt:lpstr>Poslání a cíl sociální práce</vt:lpstr>
      <vt:lpstr>Poslání a cíl sociální práce</vt:lpstr>
      <vt:lpstr>Koncept „sociálního fungování“</vt:lpstr>
      <vt:lpstr>Definice sociální práce prizmatem konceptu „sociálního fungování“</vt:lpstr>
      <vt:lpstr>Prezentace aplikace PowerPoint</vt:lpstr>
      <vt:lpstr>Prezentace aplikace PowerPoint</vt:lpstr>
      <vt:lpstr>Paradigmata sociální práce</vt:lpstr>
      <vt:lpstr>Terapeutické paradigma</vt:lpstr>
      <vt:lpstr>Reformní paradigma</vt:lpstr>
      <vt:lpstr>Poradenské paradigma</vt:lpstr>
      <vt:lpstr>Dilemata v soudobé sociální práci</vt:lpstr>
      <vt:lpstr>Formalizace X deformalizace</vt:lpstr>
      <vt:lpstr>Profesionalizace X deprofesionalizace</vt:lpstr>
      <vt:lpstr>Normativnost X nenormativnost</vt:lpstr>
      <vt:lpstr>Pomoc x sociální kontrola</vt:lpstr>
      <vt:lpstr>Polyvalence X specializace</vt:lpstr>
      <vt:lpstr>Sociální práce jako věda a umění</vt:lpstr>
      <vt:lpstr>Vztah SP k jiným disciplínám</vt:lpstr>
      <vt:lpstr>Prezentace aplikace PowerPoint</vt:lpstr>
      <vt:lpstr>Teorie v sociální práci</vt:lpstr>
      <vt:lpstr>Klasifikace teorií v sociální práci</vt:lpstr>
      <vt:lpstr>Přehled vybraných teorií v sociální práci</vt:lpstr>
      <vt:lpstr>Více k teoriím sociální práce</vt:lpstr>
      <vt:lpstr>Prezentace aplikace PowerPoint</vt:lpstr>
      <vt:lpstr>II. Sociální služby</vt:lpstr>
      <vt:lpstr>Samostudium</vt:lpstr>
      <vt:lpstr>Prezentace aplikace PowerPoint</vt:lpstr>
      <vt:lpstr>Zákon o sociálních službách (ZSS)</vt:lpstr>
      <vt:lpstr>Prováděcí vyhláška k ZSS</vt:lpstr>
      <vt:lpstr>Základní zásady poskytování sociálních služeb</vt:lpstr>
      <vt:lpstr>Co z uvedeného vyplývá?</vt:lpstr>
      <vt:lpstr>Kategorizace sociálních služeb</vt:lpstr>
      <vt:lpstr>Sociální poradenství (§ 37 ZSS)</vt:lpstr>
      <vt:lpstr>Služby sociální péče (§§ 38-52 ZSS)</vt:lpstr>
      <vt:lpstr>Prezentace aplikace PowerPoint</vt:lpstr>
      <vt:lpstr>Služby sociální prevence (§§ 53-70 ZSS)</vt:lpstr>
      <vt:lpstr>Prezentace aplikace PowerPoint</vt:lpstr>
      <vt:lpstr>Registrace poskytovatelů sociálních služeb</vt:lpstr>
      <vt:lpstr>Podmínky registrace</vt:lpstr>
      <vt:lpstr>Povinnosti poskytovatelů registrovaných sociálních služeb</vt:lpstr>
      <vt:lpstr>Prezentace aplikace PowerPoint</vt:lpstr>
      <vt:lpstr>Prezentace aplikace PowerPoint</vt:lpstr>
      <vt:lpstr>Prezentace aplikace PowerPoint</vt:lpstr>
      <vt:lpstr>Kdo působí v sociálních službách?</vt:lpstr>
      <vt:lpstr>Předpoklady pro výkon povolání sociálního pracovníka</vt:lpstr>
      <vt:lpstr>Pracovník v sociálních službách</vt:lpstr>
      <vt:lpstr>Financování sociálních služeb</vt:lpstr>
      <vt:lpstr>Úkol</vt:lpstr>
      <vt:lpstr>Sociální služby –  shrnutí</vt:lpstr>
      <vt:lpstr>Otázky? Diskuze?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podpora a vzdělávání interkulturních pracovníků a dvojjazyčných asistentů</dc:title>
  <dc:creator>Microsoft Office User</dc:creator>
  <cp:lastModifiedBy>Microsoft Office User</cp:lastModifiedBy>
  <cp:revision>104</cp:revision>
  <dcterms:created xsi:type="dcterms:W3CDTF">2019-12-17T05:19:02Z</dcterms:created>
  <dcterms:modified xsi:type="dcterms:W3CDTF">2020-12-17T16:25:35Z</dcterms:modified>
</cp:coreProperties>
</file>