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09" autoAdjust="0"/>
    <p:restoredTop sz="94241" autoAdjust="0"/>
  </p:normalViewPr>
  <p:slideViewPr>
    <p:cSldViewPr>
      <p:cViewPr varScale="1">
        <p:scale>
          <a:sx n="116" d="100"/>
          <a:sy n="116" d="100"/>
        </p:scale>
        <p:origin x="173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9F1131-9C2D-424A-B931-4FD4B9E76EAD}" type="doc">
      <dgm:prSet loTypeId="urn:microsoft.com/office/officeart/2005/8/layout/hList6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cs-CZ"/>
        </a:p>
      </dgm:t>
    </dgm:pt>
    <dgm:pt modelId="{5183F19A-C4D1-4804-AFA9-9CD26A1859AD}">
      <dgm:prSet custT="1"/>
      <dgm:spPr/>
      <dgm:t>
        <a:bodyPr/>
        <a:lstStyle/>
        <a:p>
          <a:r>
            <a:rPr lang="cs-CZ" sz="2000" b="1" dirty="0">
              <a:solidFill>
                <a:schemeClr val="tx1"/>
              </a:solidFill>
              <a:latin typeface="Hind Regular"/>
            </a:rPr>
            <a:t>Příspěvek na živobytí</a:t>
          </a:r>
        </a:p>
      </dgm:t>
    </dgm:pt>
    <dgm:pt modelId="{0F4AFD38-548D-4178-BDD4-186AC0E20D7E}" type="parTrans" cxnId="{B16FC110-1197-487F-A8FA-038B6F7534BA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2B1D049F-1C19-46D6-97E0-82C9857D2CF8}" type="sibTrans" cxnId="{B16FC110-1197-487F-A8FA-038B6F7534BA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53C9514B-8F5B-43F5-A922-33B138E4ACDC}">
      <dgm:prSet custT="1"/>
      <dgm:spPr/>
      <dgm:t>
        <a:bodyPr/>
        <a:lstStyle/>
        <a:p>
          <a:r>
            <a:rPr lang="cs-CZ" sz="2000" b="1">
              <a:solidFill>
                <a:schemeClr val="tx1"/>
              </a:solidFill>
              <a:latin typeface="Hind Regular"/>
            </a:rPr>
            <a:t>Doplatek na bydlení</a:t>
          </a:r>
        </a:p>
      </dgm:t>
    </dgm:pt>
    <dgm:pt modelId="{6706A82E-0084-40F3-81EB-4CA2268E1B93}" type="parTrans" cxnId="{78DCBCB7-629D-4E33-804C-CECAC65DC5CE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A014EDED-DB5E-4C49-98C2-0A6F4B89953D}" type="sibTrans" cxnId="{78DCBCB7-629D-4E33-804C-CECAC65DC5CE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AC31F53E-7ADC-46F0-8603-E3E5B6F8EAE6}">
      <dgm:prSet custT="1"/>
      <dgm:spPr/>
      <dgm:t>
        <a:bodyPr/>
        <a:lstStyle/>
        <a:p>
          <a:r>
            <a:rPr lang="cs-CZ" sz="2000" b="1">
              <a:solidFill>
                <a:schemeClr val="tx1"/>
              </a:solidFill>
              <a:latin typeface="Hind Regular"/>
            </a:rPr>
            <a:t>Mimořádná okamžitá pomoc</a:t>
          </a:r>
        </a:p>
      </dgm:t>
    </dgm:pt>
    <dgm:pt modelId="{A129EAF9-914B-4592-85F6-C104C34877F9}" type="parTrans" cxnId="{AE1F7BF8-5DEE-4EE2-9D44-4B90B40F548D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A17AD100-ECAD-44FE-BCA1-E3A9A152500E}" type="sibTrans" cxnId="{AE1F7BF8-5DEE-4EE2-9D44-4B90B40F548D}">
      <dgm:prSet/>
      <dgm:spPr/>
      <dgm:t>
        <a:bodyPr/>
        <a:lstStyle/>
        <a:p>
          <a:endParaRPr lang="cs-CZ" sz="2000" b="1">
            <a:solidFill>
              <a:schemeClr val="tx1"/>
            </a:solidFill>
            <a:latin typeface="Hind Regular"/>
          </a:endParaRPr>
        </a:p>
      </dgm:t>
    </dgm:pt>
    <dgm:pt modelId="{9AD65A35-B7EE-4299-95D2-8A19F3C2460B}" type="pres">
      <dgm:prSet presAssocID="{A19F1131-9C2D-424A-B931-4FD4B9E76EAD}" presName="Name0" presStyleCnt="0">
        <dgm:presLayoutVars>
          <dgm:dir/>
          <dgm:resizeHandles val="exact"/>
        </dgm:presLayoutVars>
      </dgm:prSet>
      <dgm:spPr/>
    </dgm:pt>
    <dgm:pt modelId="{6DB9885C-56D7-4B0B-BF33-73AB265BD2F3}" type="pres">
      <dgm:prSet presAssocID="{5183F19A-C4D1-4804-AFA9-9CD26A1859AD}" presName="node" presStyleLbl="node1" presStyleIdx="0" presStyleCnt="3">
        <dgm:presLayoutVars>
          <dgm:bulletEnabled val="1"/>
        </dgm:presLayoutVars>
      </dgm:prSet>
      <dgm:spPr/>
    </dgm:pt>
    <dgm:pt modelId="{3069C954-E628-499A-A9ED-1EA6B7C941F5}" type="pres">
      <dgm:prSet presAssocID="{2B1D049F-1C19-46D6-97E0-82C9857D2CF8}" presName="sibTrans" presStyleCnt="0"/>
      <dgm:spPr/>
    </dgm:pt>
    <dgm:pt modelId="{361BAF0F-9840-4ACB-89B9-7096B332D4AD}" type="pres">
      <dgm:prSet presAssocID="{53C9514B-8F5B-43F5-A922-33B138E4ACDC}" presName="node" presStyleLbl="node1" presStyleIdx="1" presStyleCnt="3">
        <dgm:presLayoutVars>
          <dgm:bulletEnabled val="1"/>
        </dgm:presLayoutVars>
      </dgm:prSet>
      <dgm:spPr/>
    </dgm:pt>
    <dgm:pt modelId="{4813B43E-1250-41F0-9EE5-594022964E9D}" type="pres">
      <dgm:prSet presAssocID="{A014EDED-DB5E-4C49-98C2-0A6F4B89953D}" presName="sibTrans" presStyleCnt="0"/>
      <dgm:spPr/>
    </dgm:pt>
    <dgm:pt modelId="{12288F3D-B421-4DC8-A119-B54424D91B44}" type="pres">
      <dgm:prSet presAssocID="{AC31F53E-7ADC-46F0-8603-E3E5B6F8EAE6}" presName="node" presStyleLbl="node1" presStyleIdx="2" presStyleCnt="3">
        <dgm:presLayoutVars>
          <dgm:bulletEnabled val="1"/>
        </dgm:presLayoutVars>
      </dgm:prSet>
      <dgm:spPr/>
    </dgm:pt>
  </dgm:ptLst>
  <dgm:cxnLst>
    <dgm:cxn modelId="{B16FC110-1197-487F-A8FA-038B6F7534BA}" srcId="{A19F1131-9C2D-424A-B931-4FD4B9E76EAD}" destId="{5183F19A-C4D1-4804-AFA9-9CD26A1859AD}" srcOrd="0" destOrd="0" parTransId="{0F4AFD38-548D-4178-BDD4-186AC0E20D7E}" sibTransId="{2B1D049F-1C19-46D6-97E0-82C9857D2CF8}"/>
    <dgm:cxn modelId="{FD0BA241-F759-450D-A7AF-832E2FABBEB6}" type="presOf" srcId="{AC31F53E-7ADC-46F0-8603-E3E5B6F8EAE6}" destId="{12288F3D-B421-4DC8-A119-B54424D91B44}" srcOrd="0" destOrd="0" presId="urn:microsoft.com/office/officeart/2005/8/layout/hList6"/>
    <dgm:cxn modelId="{24036F8F-E25E-40FB-BA7B-46A9203DA0FF}" type="presOf" srcId="{53C9514B-8F5B-43F5-A922-33B138E4ACDC}" destId="{361BAF0F-9840-4ACB-89B9-7096B332D4AD}" srcOrd="0" destOrd="0" presId="urn:microsoft.com/office/officeart/2005/8/layout/hList6"/>
    <dgm:cxn modelId="{4D9F5698-0D40-4767-92E8-BE3F2418B255}" type="presOf" srcId="{A19F1131-9C2D-424A-B931-4FD4B9E76EAD}" destId="{9AD65A35-B7EE-4299-95D2-8A19F3C2460B}" srcOrd="0" destOrd="0" presId="urn:microsoft.com/office/officeart/2005/8/layout/hList6"/>
    <dgm:cxn modelId="{D5C0DEA1-E3E5-46D5-AA4D-B3B24D2D4319}" type="presOf" srcId="{5183F19A-C4D1-4804-AFA9-9CD26A1859AD}" destId="{6DB9885C-56D7-4B0B-BF33-73AB265BD2F3}" srcOrd="0" destOrd="0" presId="urn:microsoft.com/office/officeart/2005/8/layout/hList6"/>
    <dgm:cxn modelId="{78DCBCB7-629D-4E33-804C-CECAC65DC5CE}" srcId="{A19F1131-9C2D-424A-B931-4FD4B9E76EAD}" destId="{53C9514B-8F5B-43F5-A922-33B138E4ACDC}" srcOrd="1" destOrd="0" parTransId="{6706A82E-0084-40F3-81EB-4CA2268E1B93}" sibTransId="{A014EDED-DB5E-4C49-98C2-0A6F4B89953D}"/>
    <dgm:cxn modelId="{AE1F7BF8-5DEE-4EE2-9D44-4B90B40F548D}" srcId="{A19F1131-9C2D-424A-B931-4FD4B9E76EAD}" destId="{AC31F53E-7ADC-46F0-8603-E3E5B6F8EAE6}" srcOrd="2" destOrd="0" parTransId="{A129EAF9-914B-4592-85F6-C104C34877F9}" sibTransId="{A17AD100-ECAD-44FE-BCA1-E3A9A152500E}"/>
    <dgm:cxn modelId="{AE19CA06-B9A7-4768-B00B-3CA78E48691B}" type="presParOf" srcId="{9AD65A35-B7EE-4299-95D2-8A19F3C2460B}" destId="{6DB9885C-56D7-4B0B-BF33-73AB265BD2F3}" srcOrd="0" destOrd="0" presId="urn:microsoft.com/office/officeart/2005/8/layout/hList6"/>
    <dgm:cxn modelId="{A81F3F24-A7BF-4562-9996-9C4F49456BB3}" type="presParOf" srcId="{9AD65A35-B7EE-4299-95D2-8A19F3C2460B}" destId="{3069C954-E628-499A-A9ED-1EA6B7C941F5}" srcOrd="1" destOrd="0" presId="urn:microsoft.com/office/officeart/2005/8/layout/hList6"/>
    <dgm:cxn modelId="{DB7F19D0-CF0C-4303-BC5C-7C7CB0DB98AB}" type="presParOf" srcId="{9AD65A35-B7EE-4299-95D2-8A19F3C2460B}" destId="{361BAF0F-9840-4ACB-89B9-7096B332D4AD}" srcOrd="2" destOrd="0" presId="urn:microsoft.com/office/officeart/2005/8/layout/hList6"/>
    <dgm:cxn modelId="{9838EFA4-BB93-4215-A653-49D96C6DCB57}" type="presParOf" srcId="{9AD65A35-B7EE-4299-95D2-8A19F3C2460B}" destId="{4813B43E-1250-41F0-9EE5-594022964E9D}" srcOrd="3" destOrd="0" presId="urn:microsoft.com/office/officeart/2005/8/layout/hList6"/>
    <dgm:cxn modelId="{79843C44-B644-40DF-93ED-ACCB9BB8B812}" type="presParOf" srcId="{9AD65A35-B7EE-4299-95D2-8A19F3C2460B}" destId="{12288F3D-B421-4DC8-A119-B54424D91B4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0C7F9A-CAC2-43D7-9024-63BC4CFD78A5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EB5A1DDF-0F47-4571-9B72-476C55EA3327}">
      <dgm:prSet custT="1"/>
      <dgm:spPr/>
      <dgm:t>
        <a:bodyPr/>
        <a:lstStyle/>
        <a:p>
          <a:r>
            <a:rPr lang="cs-CZ" sz="2200" b="1" dirty="0">
              <a:solidFill>
                <a:schemeClr val="tx1"/>
              </a:solidFill>
              <a:latin typeface="Hind Regular"/>
            </a:rPr>
            <a:t>Existenční minimum: 2 490 Kč</a:t>
          </a:r>
        </a:p>
      </dgm:t>
    </dgm:pt>
    <dgm:pt modelId="{39B5E707-A82D-4B0F-855E-4352E5C81B79}" type="parTrans" cxnId="{A2A20153-F2AB-47CD-83B3-8E7C72B0CEE1}">
      <dgm:prSet/>
      <dgm:spPr/>
      <dgm:t>
        <a:bodyPr/>
        <a:lstStyle/>
        <a:p>
          <a:endParaRPr lang="cs-CZ"/>
        </a:p>
      </dgm:t>
    </dgm:pt>
    <dgm:pt modelId="{33565F45-F959-4679-9CA4-1FABAD0E0766}" type="sibTrans" cxnId="{A2A20153-F2AB-47CD-83B3-8E7C72B0CEE1}">
      <dgm:prSet/>
      <dgm:spPr/>
      <dgm:t>
        <a:bodyPr/>
        <a:lstStyle/>
        <a:p>
          <a:endParaRPr lang="cs-CZ"/>
        </a:p>
      </dgm:t>
    </dgm:pt>
    <dgm:pt modelId="{639CFA28-3D52-4876-A473-5B88B52556DA}" type="pres">
      <dgm:prSet presAssocID="{2D0C7F9A-CAC2-43D7-9024-63BC4CFD78A5}" presName="CompostProcess" presStyleCnt="0">
        <dgm:presLayoutVars>
          <dgm:dir/>
          <dgm:resizeHandles val="exact"/>
        </dgm:presLayoutVars>
      </dgm:prSet>
      <dgm:spPr/>
    </dgm:pt>
    <dgm:pt modelId="{E0DA79F7-5C17-4E68-8C87-5B30C3A18F20}" type="pres">
      <dgm:prSet presAssocID="{2D0C7F9A-CAC2-43D7-9024-63BC4CFD78A5}" presName="arrow" presStyleLbl="bgShp" presStyleIdx="0" presStyleCnt="1"/>
      <dgm:spPr/>
    </dgm:pt>
    <dgm:pt modelId="{2FEA4B6F-8990-4FD6-B81E-D81E71EBF6A8}" type="pres">
      <dgm:prSet presAssocID="{2D0C7F9A-CAC2-43D7-9024-63BC4CFD78A5}" presName="linearProcess" presStyleCnt="0"/>
      <dgm:spPr/>
    </dgm:pt>
    <dgm:pt modelId="{6281F9B4-7197-4329-98FC-561B3A0C6902}" type="pres">
      <dgm:prSet presAssocID="{EB5A1DDF-0F47-4571-9B72-476C55EA3327}" presName="textNode" presStyleLbl="node1" presStyleIdx="0" presStyleCnt="1" custScaleX="158400" custLinFactNeighborX="-5145" custLinFactNeighborY="-2445">
        <dgm:presLayoutVars>
          <dgm:bulletEnabled val="1"/>
        </dgm:presLayoutVars>
      </dgm:prSet>
      <dgm:spPr/>
    </dgm:pt>
  </dgm:ptLst>
  <dgm:cxnLst>
    <dgm:cxn modelId="{E0584907-9A76-4AAA-A8AE-50E8444FA9A3}" type="presOf" srcId="{2D0C7F9A-CAC2-43D7-9024-63BC4CFD78A5}" destId="{639CFA28-3D52-4876-A473-5B88B52556DA}" srcOrd="0" destOrd="0" presId="urn:microsoft.com/office/officeart/2005/8/layout/hProcess9"/>
    <dgm:cxn modelId="{A2A20153-F2AB-47CD-83B3-8E7C72B0CEE1}" srcId="{2D0C7F9A-CAC2-43D7-9024-63BC4CFD78A5}" destId="{EB5A1DDF-0F47-4571-9B72-476C55EA3327}" srcOrd="0" destOrd="0" parTransId="{39B5E707-A82D-4B0F-855E-4352E5C81B79}" sibTransId="{33565F45-F959-4679-9CA4-1FABAD0E0766}"/>
    <dgm:cxn modelId="{06C49C85-D31C-4CBA-8DA2-52DD147EF596}" type="presOf" srcId="{EB5A1DDF-0F47-4571-9B72-476C55EA3327}" destId="{6281F9B4-7197-4329-98FC-561B3A0C6902}" srcOrd="0" destOrd="0" presId="urn:microsoft.com/office/officeart/2005/8/layout/hProcess9"/>
    <dgm:cxn modelId="{F63C7B98-13F9-46DF-B4A9-6C8CF3196FB0}" type="presParOf" srcId="{639CFA28-3D52-4876-A473-5B88B52556DA}" destId="{E0DA79F7-5C17-4E68-8C87-5B30C3A18F20}" srcOrd="0" destOrd="0" presId="urn:microsoft.com/office/officeart/2005/8/layout/hProcess9"/>
    <dgm:cxn modelId="{50C5C3FF-309A-4822-8C50-6290DF44C79E}" type="presParOf" srcId="{639CFA28-3D52-4876-A473-5B88B52556DA}" destId="{2FEA4B6F-8990-4FD6-B81E-D81E71EBF6A8}" srcOrd="1" destOrd="0" presId="urn:microsoft.com/office/officeart/2005/8/layout/hProcess9"/>
    <dgm:cxn modelId="{206CF108-C6C4-4C0A-A1FA-82B0E69A9523}" type="presParOf" srcId="{2FEA4B6F-8990-4FD6-B81E-D81E71EBF6A8}" destId="{6281F9B4-7197-4329-98FC-561B3A0C6902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4FD821-35CE-49F8-8C22-726D5BABEBC6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18A680E5-E0DF-497A-8150-F5248A778806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Jednotlivec: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3 860 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9796DE92-BC61-479D-9E06-B1F51EFDEFAB}" type="parTrans" cxnId="{77B57CED-5A77-47B0-A826-201F573F19C7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AECAA5AA-E961-4499-9867-A2354BA1A525}" type="sibTrans" cxnId="{77B57CED-5A77-47B0-A826-201F573F19C7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C3E3F1BE-D9EB-4886-AFE1-442BD1E63CB6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První osoba v domácnosti: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3 550 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4B661ADE-CD2E-471C-B08D-F96444A462E7}" type="parTrans" cxnId="{C36F2119-1760-4758-9C92-7C574DE047EA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0CBA5DB4-DC7F-4984-9242-E303C8D08583}" type="sibTrans" cxnId="{C36F2119-1760-4758-9C92-7C574DE047EA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AD0C4151-2FB8-4C70-AB78-F5D4BAD34919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Další osoba v domácnosti, která není nezaopatřeným dítětem: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3 200 Kč</a:t>
          </a:r>
        </a:p>
      </dgm:t>
    </dgm:pt>
    <dgm:pt modelId="{FEF50C15-CB9E-4A67-8C1E-F75178BA74CE}" type="parTrans" cxnId="{F3D2B94F-6A2E-40A3-9AF7-703515EBF4B1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B1308F4A-6A5E-45DB-A225-5CCAA7359AFB}" type="sibTrans" cxnId="{F3D2B94F-6A2E-40A3-9AF7-703515EBF4B1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A3280C50-16CF-4D64-86EB-C9C6CB46F9A7}">
      <dgm:prSet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Hind Regular"/>
            </a:rPr>
            <a:t>Nezaopatřené dítě do 6 let: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1 970 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C5B9C102-DDCE-4AB9-A29B-A9CD8517CDD9}" type="parTrans" cxnId="{1CA18927-3FFD-4BA2-A098-A20CB46B2454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84642E85-87F7-4924-8D89-5D18DEAA9214}" type="sibTrans" cxnId="{1CA18927-3FFD-4BA2-A098-A20CB46B2454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B487F036-F24C-4328-B7C2-7579FB7B1434}">
      <dgm:prSet custT="1"/>
      <dgm:spPr/>
      <dgm:t>
        <a:bodyPr/>
        <a:lstStyle/>
        <a:p>
          <a:r>
            <a:rPr lang="cs-CZ" sz="20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dirty="0">
              <a:solidFill>
                <a:schemeClr val="tx1"/>
              </a:solidFill>
              <a:latin typeface="Hind Regular"/>
            </a:rPr>
            <a:t>. dítě od 6 do 15 let: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2 420 Kč</a:t>
          </a:r>
          <a:endParaRPr lang="cs-CZ" sz="2000" dirty="0">
            <a:solidFill>
              <a:schemeClr val="tx1"/>
            </a:solidFill>
            <a:latin typeface="Hind Regular"/>
          </a:endParaRPr>
        </a:p>
      </dgm:t>
    </dgm:pt>
    <dgm:pt modelId="{B6D7B3A5-6C89-4061-8484-6FEC934D71DB}" type="parTrans" cxnId="{D46A227D-A130-4DCE-81D8-BF9CD603FD25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1FED6998-75CE-4B51-B0EB-F5A63E85C8A3}" type="sibTrans" cxnId="{D46A227D-A130-4DCE-81D8-BF9CD603FD25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77A53CF0-666C-4508-AE71-807358ECB778}">
      <dgm:prSet custT="1"/>
      <dgm:spPr/>
      <dgm:t>
        <a:bodyPr/>
        <a:lstStyle/>
        <a:p>
          <a:r>
            <a:rPr lang="cs-CZ" sz="20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dirty="0">
              <a:solidFill>
                <a:schemeClr val="tx1"/>
              </a:solidFill>
              <a:latin typeface="Hind Regular"/>
            </a:rPr>
            <a:t>. dítě od 15 do 26 let: </a:t>
          </a:r>
          <a:r>
            <a:rPr lang="cs-CZ" sz="2000" b="1" dirty="0">
              <a:solidFill>
                <a:schemeClr val="tx1"/>
              </a:solidFill>
              <a:latin typeface="Hind Regular"/>
            </a:rPr>
            <a:t>2 770 Kč</a:t>
          </a:r>
          <a:r>
            <a:rPr lang="cs-CZ" sz="2000" dirty="0">
              <a:solidFill>
                <a:schemeClr val="tx1"/>
              </a:solidFill>
              <a:latin typeface="Hind Regular"/>
            </a:rPr>
            <a:t> </a:t>
          </a:r>
        </a:p>
      </dgm:t>
    </dgm:pt>
    <dgm:pt modelId="{28655E71-BD7D-4CAF-BA14-FBD165A17201}" type="parTrans" cxnId="{2734DD9E-C35A-4A8E-9ABC-F549428C019F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5F3FA3B8-92D0-439E-BF75-CB8C8D592033}" type="sibTrans" cxnId="{2734DD9E-C35A-4A8E-9ABC-F549428C019F}">
      <dgm:prSet/>
      <dgm:spPr/>
      <dgm:t>
        <a:bodyPr/>
        <a:lstStyle/>
        <a:p>
          <a:endParaRPr lang="cs-CZ" sz="2000">
            <a:solidFill>
              <a:schemeClr val="tx1"/>
            </a:solidFill>
            <a:latin typeface="Hind Regular"/>
          </a:endParaRPr>
        </a:p>
      </dgm:t>
    </dgm:pt>
    <dgm:pt modelId="{D48F49C6-6381-414B-BEE5-92F579938441}" type="pres">
      <dgm:prSet presAssocID="{7C4FD821-35CE-49F8-8C22-726D5BABEBC6}" presName="linear" presStyleCnt="0">
        <dgm:presLayoutVars>
          <dgm:animLvl val="lvl"/>
          <dgm:resizeHandles val="exact"/>
        </dgm:presLayoutVars>
      </dgm:prSet>
      <dgm:spPr/>
    </dgm:pt>
    <dgm:pt modelId="{DE33CA9F-CF44-4C18-9339-8CBC776689FE}" type="pres">
      <dgm:prSet presAssocID="{18A680E5-E0DF-497A-8150-F5248A77880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FFAE9EB-B0E0-4852-A198-8013F20EDF7F}" type="pres">
      <dgm:prSet presAssocID="{AECAA5AA-E961-4499-9867-A2354BA1A525}" presName="spacer" presStyleCnt="0"/>
      <dgm:spPr/>
    </dgm:pt>
    <dgm:pt modelId="{4B0C0111-4038-48EF-8544-8A9C39422583}" type="pres">
      <dgm:prSet presAssocID="{C3E3F1BE-D9EB-4886-AFE1-442BD1E63CB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C7D22E8-37F5-4922-A0DF-8978BD02115C}" type="pres">
      <dgm:prSet presAssocID="{0CBA5DB4-DC7F-4984-9242-E303C8D08583}" presName="spacer" presStyleCnt="0"/>
      <dgm:spPr/>
    </dgm:pt>
    <dgm:pt modelId="{AC615EB9-9D89-4D49-BE8B-213B66081FAB}" type="pres">
      <dgm:prSet presAssocID="{AD0C4151-2FB8-4C70-AB78-F5D4BAD3491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56987FF-EA69-402E-BC23-64EB1C22D065}" type="pres">
      <dgm:prSet presAssocID="{B1308F4A-6A5E-45DB-A225-5CCAA7359AFB}" presName="spacer" presStyleCnt="0"/>
      <dgm:spPr/>
    </dgm:pt>
    <dgm:pt modelId="{0C270FE3-98B2-495F-BC91-A2076C04A659}" type="pres">
      <dgm:prSet presAssocID="{A3280C50-16CF-4D64-86EB-C9C6CB46F9A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09002A5-E98E-4EEC-A70E-1B736564579B}" type="pres">
      <dgm:prSet presAssocID="{84642E85-87F7-4924-8D89-5D18DEAA9214}" presName="spacer" presStyleCnt="0"/>
      <dgm:spPr/>
    </dgm:pt>
    <dgm:pt modelId="{14292C05-8EA6-417A-99B5-1F2A8B395A8D}" type="pres">
      <dgm:prSet presAssocID="{B487F036-F24C-4328-B7C2-7579FB7B1434}" presName="parentText" presStyleLbl="node1" presStyleIdx="4" presStyleCnt="6" custLinFactNeighborY="50503">
        <dgm:presLayoutVars>
          <dgm:chMax val="0"/>
          <dgm:bulletEnabled val="1"/>
        </dgm:presLayoutVars>
      </dgm:prSet>
      <dgm:spPr/>
    </dgm:pt>
    <dgm:pt modelId="{758E9BFD-6D5E-4C5D-9FD9-EBCBA3D5BD1A}" type="pres">
      <dgm:prSet presAssocID="{1FED6998-75CE-4B51-B0EB-F5A63E85C8A3}" presName="spacer" presStyleCnt="0"/>
      <dgm:spPr/>
    </dgm:pt>
    <dgm:pt modelId="{A70135E6-0833-4903-8E07-EA7EC449AA58}" type="pres">
      <dgm:prSet presAssocID="{77A53CF0-666C-4508-AE71-807358ECB77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0835EF0E-1BD4-48E1-B74E-9CD3BD386B48}" type="presOf" srcId="{77A53CF0-666C-4508-AE71-807358ECB778}" destId="{A70135E6-0833-4903-8E07-EA7EC449AA58}" srcOrd="0" destOrd="0" presId="urn:microsoft.com/office/officeart/2005/8/layout/vList2"/>
    <dgm:cxn modelId="{C36F2119-1760-4758-9C92-7C574DE047EA}" srcId="{7C4FD821-35CE-49F8-8C22-726D5BABEBC6}" destId="{C3E3F1BE-D9EB-4886-AFE1-442BD1E63CB6}" srcOrd="1" destOrd="0" parTransId="{4B661ADE-CD2E-471C-B08D-F96444A462E7}" sibTransId="{0CBA5DB4-DC7F-4984-9242-E303C8D08583}"/>
    <dgm:cxn modelId="{8FA5CC1A-9893-496B-811E-27707F707909}" type="presOf" srcId="{C3E3F1BE-D9EB-4886-AFE1-442BD1E63CB6}" destId="{4B0C0111-4038-48EF-8544-8A9C39422583}" srcOrd="0" destOrd="0" presId="urn:microsoft.com/office/officeart/2005/8/layout/vList2"/>
    <dgm:cxn modelId="{1CA18927-3FFD-4BA2-A098-A20CB46B2454}" srcId="{7C4FD821-35CE-49F8-8C22-726D5BABEBC6}" destId="{A3280C50-16CF-4D64-86EB-C9C6CB46F9A7}" srcOrd="3" destOrd="0" parTransId="{C5B9C102-DDCE-4AB9-A29B-A9CD8517CDD9}" sibTransId="{84642E85-87F7-4924-8D89-5D18DEAA9214}"/>
    <dgm:cxn modelId="{F3D2B94F-6A2E-40A3-9AF7-703515EBF4B1}" srcId="{7C4FD821-35CE-49F8-8C22-726D5BABEBC6}" destId="{AD0C4151-2FB8-4C70-AB78-F5D4BAD34919}" srcOrd="2" destOrd="0" parTransId="{FEF50C15-CB9E-4A67-8C1E-F75178BA74CE}" sibTransId="{B1308F4A-6A5E-45DB-A225-5CCAA7359AFB}"/>
    <dgm:cxn modelId="{11DFFB6B-E0CA-451A-A214-94C21A89E132}" type="presOf" srcId="{18A680E5-E0DF-497A-8150-F5248A778806}" destId="{DE33CA9F-CF44-4C18-9339-8CBC776689FE}" srcOrd="0" destOrd="0" presId="urn:microsoft.com/office/officeart/2005/8/layout/vList2"/>
    <dgm:cxn modelId="{36693972-D4F6-41C0-BA15-A64C388CC87C}" type="presOf" srcId="{AD0C4151-2FB8-4C70-AB78-F5D4BAD34919}" destId="{AC615EB9-9D89-4D49-BE8B-213B66081FAB}" srcOrd="0" destOrd="0" presId="urn:microsoft.com/office/officeart/2005/8/layout/vList2"/>
    <dgm:cxn modelId="{D46A227D-A130-4DCE-81D8-BF9CD603FD25}" srcId="{7C4FD821-35CE-49F8-8C22-726D5BABEBC6}" destId="{B487F036-F24C-4328-B7C2-7579FB7B1434}" srcOrd="4" destOrd="0" parTransId="{B6D7B3A5-6C89-4061-8484-6FEC934D71DB}" sibTransId="{1FED6998-75CE-4B51-B0EB-F5A63E85C8A3}"/>
    <dgm:cxn modelId="{F729498F-2887-4BA6-8CFD-AF060F4D005C}" type="presOf" srcId="{B487F036-F24C-4328-B7C2-7579FB7B1434}" destId="{14292C05-8EA6-417A-99B5-1F2A8B395A8D}" srcOrd="0" destOrd="0" presId="urn:microsoft.com/office/officeart/2005/8/layout/vList2"/>
    <dgm:cxn modelId="{2734DD9E-C35A-4A8E-9ABC-F549428C019F}" srcId="{7C4FD821-35CE-49F8-8C22-726D5BABEBC6}" destId="{77A53CF0-666C-4508-AE71-807358ECB778}" srcOrd="5" destOrd="0" parTransId="{28655E71-BD7D-4CAF-BA14-FBD165A17201}" sibTransId="{5F3FA3B8-92D0-439E-BF75-CB8C8D592033}"/>
    <dgm:cxn modelId="{54C732AE-3A8C-4215-AEB6-1D48B0163F1B}" type="presOf" srcId="{A3280C50-16CF-4D64-86EB-C9C6CB46F9A7}" destId="{0C270FE3-98B2-495F-BC91-A2076C04A659}" srcOrd="0" destOrd="0" presId="urn:microsoft.com/office/officeart/2005/8/layout/vList2"/>
    <dgm:cxn modelId="{FC3D7DE5-A858-492E-9B07-4277422043E3}" type="presOf" srcId="{7C4FD821-35CE-49F8-8C22-726D5BABEBC6}" destId="{D48F49C6-6381-414B-BEE5-92F579938441}" srcOrd="0" destOrd="0" presId="urn:microsoft.com/office/officeart/2005/8/layout/vList2"/>
    <dgm:cxn modelId="{77B57CED-5A77-47B0-A826-201F573F19C7}" srcId="{7C4FD821-35CE-49F8-8C22-726D5BABEBC6}" destId="{18A680E5-E0DF-497A-8150-F5248A778806}" srcOrd="0" destOrd="0" parTransId="{9796DE92-BC61-479D-9E06-B1F51EFDEFAB}" sibTransId="{AECAA5AA-E961-4499-9867-A2354BA1A525}"/>
    <dgm:cxn modelId="{0A45B0C1-84B8-42AC-9B12-2A08087E3256}" type="presParOf" srcId="{D48F49C6-6381-414B-BEE5-92F579938441}" destId="{DE33CA9F-CF44-4C18-9339-8CBC776689FE}" srcOrd="0" destOrd="0" presId="urn:microsoft.com/office/officeart/2005/8/layout/vList2"/>
    <dgm:cxn modelId="{F1265C23-731C-47D3-AC66-78F49818942D}" type="presParOf" srcId="{D48F49C6-6381-414B-BEE5-92F579938441}" destId="{6FFAE9EB-B0E0-4852-A198-8013F20EDF7F}" srcOrd="1" destOrd="0" presId="urn:microsoft.com/office/officeart/2005/8/layout/vList2"/>
    <dgm:cxn modelId="{3C32FC35-ED86-4349-9391-A255CDFE1F4F}" type="presParOf" srcId="{D48F49C6-6381-414B-BEE5-92F579938441}" destId="{4B0C0111-4038-48EF-8544-8A9C39422583}" srcOrd="2" destOrd="0" presId="urn:microsoft.com/office/officeart/2005/8/layout/vList2"/>
    <dgm:cxn modelId="{68FDBC00-7778-468F-973E-8562CCF533D2}" type="presParOf" srcId="{D48F49C6-6381-414B-BEE5-92F579938441}" destId="{0C7D22E8-37F5-4922-A0DF-8978BD02115C}" srcOrd="3" destOrd="0" presId="urn:microsoft.com/office/officeart/2005/8/layout/vList2"/>
    <dgm:cxn modelId="{F1C2275F-F180-48E0-92F4-767CFF6A3CE0}" type="presParOf" srcId="{D48F49C6-6381-414B-BEE5-92F579938441}" destId="{AC615EB9-9D89-4D49-BE8B-213B66081FAB}" srcOrd="4" destOrd="0" presId="urn:microsoft.com/office/officeart/2005/8/layout/vList2"/>
    <dgm:cxn modelId="{246E16A4-5A4E-43B9-A944-70BD9769B360}" type="presParOf" srcId="{D48F49C6-6381-414B-BEE5-92F579938441}" destId="{A56987FF-EA69-402E-BC23-64EB1C22D065}" srcOrd="5" destOrd="0" presId="urn:microsoft.com/office/officeart/2005/8/layout/vList2"/>
    <dgm:cxn modelId="{2A5208BE-DE0B-421E-B725-580F763C004F}" type="presParOf" srcId="{D48F49C6-6381-414B-BEE5-92F579938441}" destId="{0C270FE3-98B2-495F-BC91-A2076C04A659}" srcOrd="6" destOrd="0" presId="urn:microsoft.com/office/officeart/2005/8/layout/vList2"/>
    <dgm:cxn modelId="{E71290E8-07C0-4836-8A5D-108477127F62}" type="presParOf" srcId="{D48F49C6-6381-414B-BEE5-92F579938441}" destId="{E09002A5-E98E-4EEC-A70E-1B736564579B}" srcOrd="7" destOrd="0" presId="urn:microsoft.com/office/officeart/2005/8/layout/vList2"/>
    <dgm:cxn modelId="{49DFC3EC-A5BC-4E3F-A84A-DC6D9D2224B1}" type="presParOf" srcId="{D48F49C6-6381-414B-BEE5-92F579938441}" destId="{14292C05-8EA6-417A-99B5-1F2A8B395A8D}" srcOrd="8" destOrd="0" presId="urn:microsoft.com/office/officeart/2005/8/layout/vList2"/>
    <dgm:cxn modelId="{77C9327C-93A8-4C39-825C-583B12F28EA0}" type="presParOf" srcId="{D48F49C6-6381-414B-BEE5-92F579938441}" destId="{758E9BFD-6D5E-4C5D-9FD9-EBCBA3D5BD1A}" srcOrd="9" destOrd="0" presId="urn:microsoft.com/office/officeart/2005/8/layout/vList2"/>
    <dgm:cxn modelId="{3AC5CF4E-B197-4E77-B8B8-71B15F31AB32}" type="presParOf" srcId="{D48F49C6-6381-414B-BEE5-92F579938441}" destId="{A70135E6-0833-4903-8E07-EA7EC449AA5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9885C-56D7-4B0B-BF33-73AB265BD2F3}">
      <dsp:nvSpPr>
        <dsp:cNvPr id="0" name=""/>
        <dsp:cNvSpPr/>
      </dsp:nvSpPr>
      <dsp:spPr>
        <a:xfrm rot="16200000">
          <a:off x="-4778" y="5654"/>
          <a:ext cx="2287394" cy="2276085"/>
        </a:xfrm>
        <a:prstGeom prst="flowChartManualOperati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chemeClr val="tx1"/>
              </a:solidFill>
              <a:latin typeface="Hind Regular"/>
            </a:rPr>
            <a:t>Příspěvek na živobytí</a:t>
          </a:r>
        </a:p>
      </dsp:txBody>
      <dsp:txXfrm rot="5400000">
        <a:off x="877" y="457478"/>
        <a:ext cx="2276085" cy="1372436"/>
      </dsp:txXfrm>
    </dsp:sp>
    <dsp:sp modelId="{361BAF0F-9840-4ACB-89B9-7096B332D4AD}">
      <dsp:nvSpPr>
        <dsp:cNvPr id="0" name=""/>
        <dsp:cNvSpPr/>
      </dsp:nvSpPr>
      <dsp:spPr>
        <a:xfrm rot="16200000">
          <a:off x="2442013" y="5654"/>
          <a:ext cx="2287394" cy="2276085"/>
        </a:xfrm>
        <a:prstGeom prst="flowChartManualOperation">
          <a:avLst/>
        </a:prstGeom>
        <a:solidFill>
          <a:schemeClr val="accent3">
            <a:shade val="80000"/>
            <a:hueOff val="109454"/>
            <a:satOff val="-716"/>
            <a:lumOff val="12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>
              <a:solidFill>
                <a:schemeClr val="tx1"/>
              </a:solidFill>
              <a:latin typeface="Hind Regular"/>
            </a:rPr>
            <a:t>Doplatek na bydlení</a:t>
          </a:r>
        </a:p>
      </dsp:txBody>
      <dsp:txXfrm rot="5400000">
        <a:off x="2447668" y="457478"/>
        <a:ext cx="2276085" cy="1372436"/>
      </dsp:txXfrm>
    </dsp:sp>
    <dsp:sp modelId="{12288F3D-B421-4DC8-A119-B54424D91B44}">
      <dsp:nvSpPr>
        <dsp:cNvPr id="0" name=""/>
        <dsp:cNvSpPr/>
      </dsp:nvSpPr>
      <dsp:spPr>
        <a:xfrm rot="16200000">
          <a:off x="4888804" y="5654"/>
          <a:ext cx="2287394" cy="2276085"/>
        </a:xfrm>
        <a:prstGeom prst="flowChartManualOperation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>
              <a:solidFill>
                <a:schemeClr val="tx1"/>
              </a:solidFill>
              <a:latin typeface="Hind Regular"/>
            </a:rPr>
            <a:t>Mimořádná okamžitá pomoc</a:t>
          </a:r>
        </a:p>
      </dsp:txBody>
      <dsp:txXfrm rot="5400000">
        <a:off x="4894459" y="457478"/>
        <a:ext cx="2276085" cy="13724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A79F7-5C17-4E68-8C87-5B30C3A18F20}">
      <dsp:nvSpPr>
        <dsp:cNvPr id="0" name=""/>
        <dsp:cNvSpPr/>
      </dsp:nvSpPr>
      <dsp:spPr>
        <a:xfrm>
          <a:off x="582501" y="0"/>
          <a:ext cx="6601682" cy="2233032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81F9B4-7197-4329-98FC-561B3A0C6902}">
      <dsp:nvSpPr>
        <dsp:cNvPr id="0" name=""/>
        <dsp:cNvSpPr/>
      </dsp:nvSpPr>
      <dsp:spPr>
        <a:xfrm>
          <a:off x="1774800" y="648070"/>
          <a:ext cx="3959844" cy="8932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dirty="0">
              <a:solidFill>
                <a:schemeClr val="tx1"/>
              </a:solidFill>
              <a:latin typeface="Hind Regular"/>
            </a:rPr>
            <a:t>Existenční minimum: 2 490 Kč</a:t>
          </a:r>
        </a:p>
      </dsp:txBody>
      <dsp:txXfrm>
        <a:off x="1818403" y="691673"/>
        <a:ext cx="3872638" cy="806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3CA9F-CF44-4C18-9339-8CBC776689FE}">
      <dsp:nvSpPr>
        <dsp:cNvPr id="0" name=""/>
        <dsp:cNvSpPr/>
      </dsp:nvSpPr>
      <dsp:spPr>
        <a:xfrm>
          <a:off x="0" y="7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Jednotlivec: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3 860 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35407"/>
        <a:ext cx="8514121" cy="506770"/>
      </dsp:txXfrm>
    </dsp:sp>
    <dsp:sp modelId="{4B0C0111-4038-48EF-8544-8A9C39422583}">
      <dsp:nvSpPr>
        <dsp:cNvPr id="0" name=""/>
        <dsp:cNvSpPr/>
      </dsp:nvSpPr>
      <dsp:spPr>
        <a:xfrm>
          <a:off x="0" y="655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První osoba v domácnosti: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3 550 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683407"/>
        <a:ext cx="8514121" cy="506770"/>
      </dsp:txXfrm>
    </dsp:sp>
    <dsp:sp modelId="{AC615EB9-9D89-4D49-BE8B-213B66081FAB}">
      <dsp:nvSpPr>
        <dsp:cNvPr id="0" name=""/>
        <dsp:cNvSpPr/>
      </dsp:nvSpPr>
      <dsp:spPr>
        <a:xfrm>
          <a:off x="0" y="1303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Další osoba v domácnosti, která není nezaopatřeným dítětem: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3 200 Kč</a:t>
          </a:r>
        </a:p>
      </dsp:txBody>
      <dsp:txXfrm>
        <a:off x="27415" y="1331407"/>
        <a:ext cx="8514121" cy="506770"/>
      </dsp:txXfrm>
    </dsp:sp>
    <dsp:sp modelId="{0C270FE3-98B2-495F-BC91-A2076C04A659}">
      <dsp:nvSpPr>
        <dsp:cNvPr id="0" name=""/>
        <dsp:cNvSpPr/>
      </dsp:nvSpPr>
      <dsp:spPr>
        <a:xfrm>
          <a:off x="0" y="1951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Hind Regular"/>
            </a:rPr>
            <a:t>Nezaopatřené dítě do 6 let: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1 970 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1979407"/>
        <a:ext cx="8514121" cy="506770"/>
      </dsp:txXfrm>
    </dsp:sp>
    <dsp:sp modelId="{14292C05-8EA6-417A-99B5-1F2A8B395A8D}">
      <dsp:nvSpPr>
        <dsp:cNvPr id="0" name=""/>
        <dsp:cNvSpPr/>
      </dsp:nvSpPr>
      <dsp:spPr>
        <a:xfrm>
          <a:off x="0" y="2643627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kern="1200" dirty="0">
              <a:solidFill>
                <a:schemeClr val="tx1"/>
              </a:solidFill>
              <a:latin typeface="Hind Regular"/>
            </a:rPr>
            <a:t>. dítě od 6 do 15 let: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2 420 Kč</a:t>
          </a:r>
          <a:endParaRPr lang="cs-CZ" sz="2000" kern="1200" dirty="0">
            <a:solidFill>
              <a:schemeClr val="tx1"/>
            </a:solidFill>
            <a:latin typeface="Hind Regular"/>
          </a:endParaRPr>
        </a:p>
      </dsp:txBody>
      <dsp:txXfrm>
        <a:off x="27415" y="2671042"/>
        <a:ext cx="8514121" cy="506770"/>
      </dsp:txXfrm>
    </dsp:sp>
    <dsp:sp modelId="{A70135E6-0833-4903-8E07-EA7EC449AA58}">
      <dsp:nvSpPr>
        <dsp:cNvPr id="0" name=""/>
        <dsp:cNvSpPr/>
      </dsp:nvSpPr>
      <dsp:spPr>
        <a:xfrm>
          <a:off x="0" y="3247992"/>
          <a:ext cx="8568951" cy="561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 err="1">
              <a:solidFill>
                <a:schemeClr val="tx1"/>
              </a:solidFill>
              <a:latin typeface="Hind Regular"/>
            </a:rPr>
            <a:t>Nezaop</a:t>
          </a:r>
          <a:r>
            <a:rPr lang="cs-CZ" sz="2000" kern="1200" dirty="0">
              <a:solidFill>
                <a:schemeClr val="tx1"/>
              </a:solidFill>
              <a:latin typeface="Hind Regular"/>
            </a:rPr>
            <a:t>. dítě od 15 do 26 let: </a:t>
          </a:r>
          <a:r>
            <a:rPr lang="cs-CZ" sz="2000" b="1" kern="1200" dirty="0">
              <a:solidFill>
                <a:schemeClr val="tx1"/>
              </a:solidFill>
              <a:latin typeface="Hind Regular"/>
            </a:rPr>
            <a:t>2 770 Kč</a:t>
          </a:r>
          <a:r>
            <a:rPr lang="cs-CZ" sz="2000" kern="1200" dirty="0">
              <a:solidFill>
                <a:schemeClr val="tx1"/>
              </a:solidFill>
              <a:latin typeface="Hind Regular"/>
            </a:rPr>
            <a:t> </a:t>
          </a:r>
        </a:p>
      </dsp:txBody>
      <dsp:txXfrm>
        <a:off x="27415" y="3275407"/>
        <a:ext cx="8514121" cy="506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22.10.2020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22.10.2020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52453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449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958FF7-4AA4-42DC-A184-EC5BB2AA5D2A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96411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3AE3434-64AD-432E-A9F4-A35272486F12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48658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DEB6DCD-A1FC-42C2-A0D2-FF44A7D9DBFD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3097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5622BD-554E-4116-BFB6-B6C54EDEF9FE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16EE82E5-11AF-4781-BB49-004B105C5098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03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DAB204-8428-49EB-BB27-5FA4206A2336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1949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C334ED2-7BB3-4D79-B922-A4C00BDDF011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83C6B39-2D4D-4377-9916-B5DB66140D28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1783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C4F7FBD-7974-4DD9-8A02-77C00ABB6AED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116E9DC-66F6-4FAF-9A38-F095C22EE8C3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6731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FC4DFB5-E2C6-48F6-A5D3-986B181ADD2D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4220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AEBF33-6D01-4AF9-9BD9-421D6CF9B9AE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444D4F4-52C4-49BA-B87A-F677698DE161}" type="slidenum">
              <a:rPr lang="cs-CZ" altLang="cs-CZ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cs-CZ" altLang="cs-CZ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altLang="cs-CZ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9961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9610AE-3A3B-4570-A6D0-5E863B0820A7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48002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BB9B6C-9499-4226-B709-E89A6BA977D5}" type="slidenum">
              <a:rPr lang="cs-CZ" altLang="cs-CZ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243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22.10.2020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22.10.2020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psv.cz/web/cz/davky-a-prispevky#davky-ve-financni-nouzi" TargetMode="External"/><Relationship Id="rId2" Type="http://schemas.openxmlformats.org/officeDocument/2006/relationships/hyperlink" Target="https://www.mpsv.cz/zivotni-a-existencni-minimum-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cs/photos/pen%C3%ADze-pen%C3%ADze-tower-mince-euro-218033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b="1" dirty="0"/>
              <a:t>10. Dávky v hmotné nouzi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Sociální politika 2</a:t>
            </a:r>
          </a:p>
          <a:p>
            <a:endParaRPr lang="cs-CZ" dirty="0"/>
          </a:p>
          <a:p>
            <a:r>
              <a:rPr lang="cs-CZ" sz="2400" dirty="0"/>
              <a:t>Iva Poláčková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55903" y="1628800"/>
            <a:ext cx="8464569" cy="305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Výše příspěvku na živobytí se stanoví jako </a:t>
            </a:r>
            <a:r>
              <a:rPr lang="cs-CZ" altLang="cs-CZ" sz="2200" b="1" dirty="0">
                <a:latin typeface="Hind Regular"/>
              </a:rPr>
              <a:t>rozdíl mezi živobytím osoby/společně posuzovaných osob a příjmem osoby/společně posuzovaných osob, který je snížený o přiměřené náklady na bydlení</a:t>
            </a:r>
            <a:r>
              <a:rPr lang="cs-CZ" altLang="cs-CZ" sz="2200" dirty="0">
                <a:latin typeface="Hind Regular"/>
              </a:rPr>
              <a:t>.</a:t>
            </a:r>
          </a:p>
          <a:p>
            <a:pPr marL="136525" indent="0" algn="just" eaLnBrk="1" hangingPunct="1">
              <a:spcBef>
                <a:spcPts val="600"/>
              </a:spcBef>
              <a:buSzPct val="65000"/>
              <a:buNone/>
            </a:pPr>
            <a:endParaRPr lang="cs-CZ" altLang="cs-CZ" sz="2200" dirty="0">
              <a:latin typeface="Hind Regular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17327" y="404664"/>
            <a:ext cx="8392478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Výše příspěvku na živobytí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20765" y="3415866"/>
            <a:ext cx="3789040" cy="25260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ovéPole 2"/>
          <p:cNvSpPr txBox="1"/>
          <p:nvPr/>
        </p:nvSpPr>
        <p:spPr>
          <a:xfrm>
            <a:off x="5004048" y="350100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latin typeface="Hind Regular"/>
              </a:rPr>
              <a:t>Obr. 1</a:t>
            </a:r>
          </a:p>
        </p:txBody>
      </p:sp>
    </p:spTree>
    <p:extLst>
      <p:ext uri="{BB962C8B-B14F-4D97-AF65-F5344CB8AC3E}">
        <p14:creationId xmlns:p14="http://schemas.microsoft.com/office/powerpoint/2010/main" val="3083156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4F1C1C-F6A0-48B4-A435-A40E9247F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309" y="332656"/>
            <a:ext cx="8297561" cy="753515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Snížení výše příspěvku na živobytí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41590E-575D-4440-9DBF-D67C31079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799" y="1556792"/>
            <a:ext cx="8297562" cy="4176464"/>
          </a:xfrm>
        </p:spPr>
        <p:txBody>
          <a:bodyPr>
            <a:normAutofit/>
          </a:bodyPr>
          <a:lstStyle/>
          <a:p>
            <a:pPr algn="just"/>
            <a:r>
              <a:rPr lang="cs-CZ" sz="2200" dirty="0">
                <a:latin typeface="Hind Regular"/>
                <a:cs typeface="Arial" panose="020B0604020202020204" pitchFamily="34" charset="0"/>
              </a:rPr>
              <a:t>Po šesti měsících pobírání se snižuje částka na živobytí z životního minima na existenční minimum. Zvýšení je možné jen po vykonání veřejné služby. Veřejná služba zvedne částku na živobytí o:</a:t>
            </a:r>
          </a:p>
          <a:p>
            <a:pPr lvl="1" algn="just">
              <a:buFontTx/>
              <a:buChar char="-"/>
            </a:pPr>
            <a:r>
              <a:rPr lang="cs-CZ" sz="2000" i="1" dirty="0">
                <a:latin typeface="Hind Regular"/>
                <a:cs typeface="Arial" panose="020B0604020202020204" pitchFamily="34" charset="0"/>
              </a:rPr>
              <a:t>40 procent rozdílu mezi životním minimem jednotlivce a existenčním minimem při výkonu veřejné služby minimálně 20 hodin měsíčně – tedy o 484 korun,</a:t>
            </a:r>
          </a:p>
          <a:p>
            <a:pPr lvl="1" algn="just">
              <a:buFontTx/>
              <a:buChar char="-"/>
            </a:pPr>
            <a:r>
              <a:rPr lang="cs-CZ" sz="2000" i="1" dirty="0">
                <a:latin typeface="Hind Regular"/>
                <a:cs typeface="Arial" panose="020B0604020202020204" pitchFamily="34" charset="0"/>
              </a:rPr>
              <a:t>polovinu rozdílu mezi životním minimem jednotlivce a existenčním minimem, pokud odpracuje alespoň 30 hodin měsíčně – tedy o 605 korun.</a:t>
            </a:r>
          </a:p>
          <a:p>
            <a:pPr algn="just">
              <a:spcBef>
                <a:spcPts val="600"/>
              </a:spcBef>
              <a:buSzPct val="100000"/>
            </a:pPr>
            <a:r>
              <a:rPr lang="cs-CZ" altLang="cs-CZ" sz="2200" dirty="0">
                <a:latin typeface="Hind Regular"/>
                <a:cs typeface="Arial" panose="020B0604020202020204" pitchFamily="34" charset="0"/>
              </a:rPr>
              <a:t>Část příspěvku na živobytí se vyplácí v poukázkách.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0467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323528" y="1628800"/>
            <a:ext cx="8507627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Doplatek na bydlení je dávka pomoci v hmotné nouzi, která společně s vlastními příjmy občana a příspěvkem na bydlení ze systému státní sociální podpory pomáhá uhradit odůvodněné náklady na bydlení. </a:t>
            </a:r>
          </a:p>
          <a:p>
            <a:pPr algn="just" eaLnBrk="1" hangingPunct="1">
              <a:lnSpc>
                <a:spcPct val="80000"/>
              </a:lnSpc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200" b="1" dirty="0">
              <a:latin typeface="Hind Regular"/>
            </a:endParaRPr>
          </a:p>
          <a:p>
            <a:pPr algn="just" eaLnBrk="1" hangingPunct="1">
              <a:lnSpc>
                <a:spcPct val="80000"/>
              </a:lnSpc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b="1" dirty="0">
                <a:latin typeface="Hind Regular"/>
              </a:rPr>
              <a:t>Výše doplatku na bydlení je stanovena tak, aby po zaplacení odůvodněných nákladů na bydlení </a:t>
            </a:r>
            <a:r>
              <a:rPr lang="cs-CZ" altLang="cs-CZ" sz="2200" dirty="0">
                <a:latin typeface="Hind Regular"/>
              </a:rPr>
              <a:t>(tj. nájmu, služeb s bydlením spojených a nákladů za dodávku energií) </a:t>
            </a:r>
            <a:r>
              <a:rPr lang="cs-CZ" altLang="cs-CZ" sz="2200" b="1" dirty="0">
                <a:latin typeface="Hind Regular"/>
              </a:rPr>
              <a:t>zůstala osobě/společně posuzovaným osobám částka živobytí</a:t>
            </a:r>
            <a:r>
              <a:rPr lang="cs-CZ" altLang="cs-CZ" sz="2200" dirty="0">
                <a:latin typeface="Hind Regular"/>
              </a:rPr>
              <a:t>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547664" y="332656"/>
            <a:ext cx="6172200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Doplatek na bydlení</a:t>
            </a:r>
          </a:p>
        </p:txBody>
      </p:sp>
    </p:spTree>
    <p:extLst>
      <p:ext uri="{BB962C8B-B14F-4D97-AF65-F5344CB8AC3E}">
        <p14:creationId xmlns:p14="http://schemas.microsoft.com/office/powerpoint/2010/main" val="8168961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317090" y="1340768"/>
            <a:ext cx="8437811" cy="3008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Nárok na doplatek na bydlení má vlastník nebo nájemce bytu, který užívá byt, a jehož příjem/příjem společně posuzovaných osob je po úhradě odůvodněných nákladů na bydlení nižší než částka jeho živobytí/částka živobytí společně posuzovaných osob. 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Podmínkou nároku na doplatek na bydlení je získání nároku na příspěvek na živobytí a nárok na příspěvek na bydlení ze systému státní sociální podpory. 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V případech hodných zvláštního zřetele lze doplatek na bydlení přiznat i na ubytovny, do pobytových sociálních služeb, do prostor, které nejsou zkolaudovány jako bytový apod.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b="1" dirty="0">
                <a:latin typeface="Hind Regular"/>
              </a:rPr>
              <a:t>Doplatek na bydlení lze přiznat (s přihlédnutím k celkovým sociálním a majetkovým poměrům), i osobě, které příspěvek na živobytí nebyl přiznán, protože její příjem/příjem společně posuzovaných osob přesáhl částku živobytí osoby/společně posuzovaných osob, ale nepřesáhl 1,3násobek této částky.</a:t>
            </a:r>
          </a:p>
          <a:p>
            <a:pPr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000" dirty="0">
              <a:latin typeface="Hind Regular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395536" y="332656"/>
            <a:ext cx="8280920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Nárok na výplatu doplatku na bydlení</a:t>
            </a:r>
          </a:p>
        </p:txBody>
      </p:sp>
    </p:spTree>
    <p:extLst>
      <p:ext uri="{BB962C8B-B14F-4D97-AF65-F5344CB8AC3E}">
        <p14:creationId xmlns:p14="http://schemas.microsoft.com/office/powerpoint/2010/main" val="2812875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241999" y="1556792"/>
            <a:ext cx="8577134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Prostřednictvím mimořádné okamžité pomoci může být poskytnuta pomoc v situacích nepříznivého a mimořádného charakteru, kdy není osoba v hmotné nouzi, ale je jí vhodné bezprostředně poskytnout pomoc. Zákon o pomoci v hmotné nouzi </a:t>
            </a:r>
            <a:r>
              <a:rPr lang="cs-CZ" altLang="cs-CZ" sz="2200" b="1" dirty="0">
                <a:latin typeface="Hind Regular"/>
              </a:rPr>
              <a:t>stanoví několik situací</a:t>
            </a:r>
            <a:r>
              <a:rPr lang="cs-CZ" altLang="cs-CZ" sz="2200" dirty="0">
                <a:latin typeface="Hind Regular"/>
              </a:rPr>
              <a:t>, v nichž lze tuto dávku pomoci v hmotné nouzi poskytnout.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17182" y="332656"/>
            <a:ext cx="8426768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Mimořádná okamžitá pomoc</a:t>
            </a:r>
          </a:p>
        </p:txBody>
      </p:sp>
    </p:spTree>
    <p:extLst>
      <p:ext uri="{BB962C8B-B14F-4D97-AF65-F5344CB8AC3E}">
        <p14:creationId xmlns:p14="http://schemas.microsoft.com/office/powerpoint/2010/main" val="26337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251520" y="1556792"/>
            <a:ext cx="8640960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b="1" dirty="0">
                <a:latin typeface="Hind Regular"/>
              </a:rPr>
              <a:t>Hrozící vážná újma na zdraví </a:t>
            </a:r>
            <a:r>
              <a:rPr lang="cs-CZ" altLang="cs-CZ" sz="1800" dirty="0">
                <a:latin typeface="Hind Regular"/>
              </a:rPr>
              <a:t>(u nezaopatřených dětí až do výše částky ŽM, u ostatních osob až do výše částky EM).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b="1" dirty="0">
                <a:latin typeface="Hind Regular"/>
              </a:rPr>
              <a:t>Vážná mimořádná událost, </a:t>
            </a:r>
            <a:r>
              <a:rPr lang="cs-CZ" altLang="cs-CZ" sz="1800" dirty="0">
                <a:latin typeface="Hind Regular"/>
              </a:rPr>
              <a:t>např. živelní pohroma (max. do výše 57 900 Kč).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Hind Regular"/>
              </a:rPr>
              <a:t>Člověk nemá dostatek prostředků na </a:t>
            </a:r>
            <a:r>
              <a:rPr lang="cs-CZ" altLang="cs-CZ" sz="1800" b="1" dirty="0">
                <a:latin typeface="Hind Regular"/>
              </a:rPr>
              <a:t>pořízení nezbytného jednorázového výdaje, </a:t>
            </a:r>
            <a:r>
              <a:rPr lang="cs-CZ" altLang="cs-CZ" sz="1800" dirty="0">
                <a:latin typeface="Hind Regular"/>
              </a:rPr>
              <a:t>např. doklady výše určí podle vynaložených nákladů).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b="1" dirty="0">
                <a:latin typeface="Hind Regular"/>
              </a:rPr>
              <a:t>Pořízení nebo oprava nezbytných předmětů dlouhodobé potřeby</a:t>
            </a:r>
            <a:r>
              <a:rPr lang="cs-CZ" altLang="cs-CZ" sz="1800" dirty="0">
                <a:latin typeface="Hind Regular"/>
              </a:rPr>
              <a:t>, např. lednice, pračka (max. do výše 38 600 Kč/rok).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Hind Regular"/>
              </a:rPr>
              <a:t>Odůvodněné </a:t>
            </a:r>
            <a:r>
              <a:rPr lang="cs-CZ" altLang="cs-CZ" sz="1800" b="1" dirty="0">
                <a:latin typeface="Hind Regular"/>
              </a:rPr>
              <a:t>náklady spojené se vzděláváním nebo mimoškolní výchovou dětí </a:t>
            </a:r>
            <a:r>
              <a:rPr lang="cs-CZ" altLang="cs-CZ" sz="1800" dirty="0">
                <a:latin typeface="Hind Regular"/>
              </a:rPr>
              <a:t>(max. do výše 38 600 Kč/rok).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Hind Regular"/>
              </a:rPr>
              <a:t>Lidé, kteří nesplňují podmínky hmotné nouze, ale kteří nemohou v daném čase, s ohledem na neuspokojivé sociální zázemí a nedostatek finančních prostředků úspěšně řešit svoji situaci a jsou </a:t>
            </a:r>
            <a:r>
              <a:rPr lang="cs-CZ" altLang="cs-CZ" sz="1800" b="1" dirty="0">
                <a:latin typeface="Hind Regular"/>
              </a:rPr>
              <a:t>ohroženi sociálním vyloučením</a:t>
            </a:r>
            <a:r>
              <a:rPr lang="cs-CZ" altLang="cs-CZ" sz="1800" dirty="0">
                <a:latin typeface="Hind Regular"/>
              </a:rPr>
              <a:t> (až do výše 1000 Kč, lze i opakovaně, max. do výše 15 440 Kč/rok).</a:t>
            </a:r>
          </a:p>
          <a:p>
            <a:pPr algn="just" eaLnBrk="1" hangingPunct="1">
              <a:spcBef>
                <a:spcPts val="525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ts val="525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ts val="525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07504" y="332656"/>
            <a:ext cx="8950390" cy="854869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>
              <a:defRPr/>
            </a:pPr>
            <a:r>
              <a:rPr lang="cs-CZ" sz="3500" b="1" kern="0" dirty="0">
                <a:solidFill>
                  <a:schemeClr val="tx1"/>
                </a:solidFill>
                <a:latin typeface="Hind Bold"/>
              </a:rPr>
              <a:t>Typické situace pro poskytnutí dávky</a:t>
            </a:r>
          </a:p>
        </p:txBody>
      </p:sp>
    </p:spTree>
    <p:extLst>
      <p:ext uri="{BB962C8B-B14F-4D97-AF65-F5344CB8AC3E}">
        <p14:creationId xmlns:p14="http://schemas.microsoft.com/office/powerpoint/2010/main" val="42577651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Zdroje: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425355"/>
          </a:xfrm>
        </p:spPr>
        <p:txBody>
          <a:bodyPr>
            <a:normAutofit/>
          </a:bodyPr>
          <a:lstStyle/>
          <a:p>
            <a:r>
              <a:rPr lang="cs-CZ" sz="2200" dirty="0"/>
              <a:t>Zákon č. 110/2006 Sb., o životním a existenčním minimu, ve znění pozdějších předpisů</a:t>
            </a:r>
          </a:p>
          <a:p>
            <a:r>
              <a:rPr lang="cs-CZ" sz="2200" dirty="0"/>
              <a:t>Zákon č. 111/2006 Sb., o pomoci v hmotné nouzi, ve znění pozdějších předpisů</a:t>
            </a:r>
          </a:p>
          <a:p>
            <a:pPr marL="0" indent="0">
              <a:buNone/>
            </a:pPr>
            <a:endParaRPr lang="cs-CZ" sz="1000" dirty="0"/>
          </a:p>
          <a:p>
            <a:r>
              <a:rPr lang="cs-CZ" sz="2200" dirty="0">
                <a:hlinkClick r:id="rId2"/>
              </a:rPr>
              <a:t>https://www.mpsv.cz/zivotni-a-existencni-minimum-1</a:t>
            </a:r>
            <a:endParaRPr lang="cs-CZ" sz="2200" dirty="0"/>
          </a:p>
          <a:p>
            <a:r>
              <a:rPr lang="cs-CZ" sz="2200" dirty="0">
                <a:hlinkClick r:id="rId3"/>
              </a:rPr>
              <a:t>https://www.mpsv.cz/web/cz/davky-a-prispevky#davky-ve-financni-nouzi</a:t>
            </a:r>
            <a:endParaRPr lang="cs-CZ" sz="2200" dirty="0"/>
          </a:p>
          <a:p>
            <a:endParaRPr lang="cs-CZ" sz="2200" dirty="0"/>
          </a:p>
          <a:p>
            <a:r>
              <a:rPr lang="cs-CZ" sz="2200" b="1" dirty="0"/>
              <a:t>Obrazové zdroje:</a:t>
            </a:r>
          </a:p>
          <a:p>
            <a:pPr marL="0" indent="0">
              <a:buNone/>
            </a:pPr>
            <a:r>
              <a:rPr lang="cs-CZ" sz="2200" dirty="0"/>
              <a:t>Obr. 1 - </a:t>
            </a:r>
            <a:r>
              <a:rPr lang="cs-CZ" sz="2200" dirty="0">
                <a:hlinkClick r:id="rId4"/>
              </a:rPr>
              <a:t>https://pixabay.com/cs/photos/pen%C3%ADze-pen%C3%ADze-tower-mince-euro-2180330/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46979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Struktura prezentace: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/>
              <a:t>Dávky v hmotné nouzi – stručná charakteristika, podmínky pro výplatu, výše dávky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6126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Nadpis 1"/>
          <p:cNvSpPr>
            <a:spLocks noGrp="1"/>
          </p:cNvSpPr>
          <p:nvPr>
            <p:ph type="title"/>
          </p:nvPr>
        </p:nvSpPr>
        <p:spPr>
          <a:xfrm>
            <a:off x="444613" y="260648"/>
            <a:ext cx="8401050" cy="85725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cs-CZ" altLang="cs-CZ" b="1" dirty="0"/>
              <a:t>Systém pomoci v hmotné nouzi</a:t>
            </a:r>
          </a:p>
        </p:txBody>
      </p:sp>
      <p:sp>
        <p:nvSpPr>
          <p:cNvPr id="4098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340461" cy="30861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altLang="cs-CZ" sz="2200" b="1" dirty="0">
                <a:latin typeface="Hind Regular"/>
              </a:rPr>
              <a:t>Dnem 1. ledna 2007 nabyl účinnosti zákon č. 111/2006 Sb., o pomoci v hmotné nouzi</a:t>
            </a:r>
            <a:r>
              <a:rPr lang="cs-CZ" altLang="cs-CZ" sz="2200" dirty="0">
                <a:latin typeface="Hind Regular"/>
              </a:rPr>
              <a:t>, a došlo tak k řadě změn v původní oblasti dávek sociální péče.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altLang="cs-CZ" sz="2200" dirty="0">
                <a:latin typeface="Hind Regular"/>
              </a:rPr>
              <a:t>Zákon o pomoci v hmotné nouzi zrušil zákon č. 482/1991 Sb., o sociální potřebnosti, podle kterého byly poskytovány některé dávky sociální péče. </a:t>
            </a:r>
          </a:p>
          <a:p>
            <a:pPr algn="just" eaLnBrk="1" hangingPunct="1">
              <a:lnSpc>
                <a:spcPct val="80000"/>
              </a:lnSpc>
            </a:pPr>
            <a:endParaRPr lang="cs-CZ" altLang="cs-CZ" sz="2200" dirty="0">
              <a:latin typeface="Hind Regular"/>
            </a:endParaRPr>
          </a:p>
          <a:p>
            <a:pPr algn="just" eaLnBrk="1" hangingPunct="1">
              <a:lnSpc>
                <a:spcPct val="80000"/>
              </a:lnSpc>
            </a:pPr>
            <a:endParaRPr lang="cs-CZ" altLang="cs-CZ" sz="2200" dirty="0">
              <a:latin typeface="Hind Regular"/>
            </a:endParaRPr>
          </a:p>
          <a:p>
            <a:pPr eaLnBrk="1" hangingPunct="1"/>
            <a:endParaRPr lang="cs-CZ" altLang="cs-CZ" sz="2625" dirty="0"/>
          </a:p>
        </p:txBody>
      </p:sp>
    </p:spTree>
    <p:extLst>
      <p:ext uri="{BB962C8B-B14F-4D97-AF65-F5344CB8AC3E}">
        <p14:creationId xmlns:p14="http://schemas.microsoft.com/office/powerpoint/2010/main" val="2758489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79512" y="1484784"/>
            <a:ext cx="8470556" cy="2789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Zákon o pomoci v hmotné nouzi stanovuje </a:t>
            </a:r>
            <a:r>
              <a:rPr lang="cs-CZ" altLang="cs-CZ" sz="2200" b="1" dirty="0">
                <a:latin typeface="Hind Regular"/>
              </a:rPr>
              <a:t>situace spojené s nedostatečným zabezpečením základní obživy, bydlení a mimořádnými událostmi</a:t>
            </a:r>
            <a:r>
              <a:rPr lang="cs-CZ" altLang="cs-CZ" sz="2200" dirty="0">
                <a:latin typeface="Hind Regular"/>
              </a:rPr>
              <a:t>, tyto situace nazývá </a:t>
            </a:r>
            <a:r>
              <a:rPr lang="cs-CZ" altLang="cs-CZ" sz="2200" b="1" u="sng" dirty="0">
                <a:latin typeface="Hind Regular"/>
              </a:rPr>
              <a:t>hmotnou nouzí</a:t>
            </a:r>
            <a:r>
              <a:rPr lang="cs-CZ" altLang="cs-CZ" sz="2200" dirty="0">
                <a:latin typeface="Hind Regular"/>
              </a:rPr>
              <a:t>. </a:t>
            </a:r>
          </a:p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1000" dirty="0">
              <a:latin typeface="Hind Regular"/>
            </a:endParaRPr>
          </a:p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Nedostatečný příjem a ostatní majetkové a sociální poměry neumožňují osobě/osobám uspokojovat základní životní potřeby. </a:t>
            </a:r>
          </a:p>
          <a:p>
            <a:pPr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1000" dirty="0">
              <a:latin typeface="Hind Regular"/>
            </a:endParaRPr>
          </a:p>
          <a:p>
            <a:pPr marL="445294" indent="-342900" algn="just"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Hind Regular"/>
              </a:rPr>
              <a:t>Existuje předpoklad, že si tento příjem nemohou z objektivních důvodů zvýšit.</a:t>
            </a:r>
          </a:p>
          <a:p>
            <a:pPr eaLnBrk="1" hangingPunct="1">
              <a:spcBef>
                <a:spcPts val="525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200" dirty="0">
              <a:latin typeface="Hind Regular"/>
            </a:endParaRPr>
          </a:p>
        </p:txBody>
      </p:sp>
      <p:sp>
        <p:nvSpPr>
          <p:cNvPr id="6147" name="Nadpis 3"/>
          <p:cNvSpPr>
            <a:spLocks noGrp="1"/>
          </p:cNvSpPr>
          <p:nvPr>
            <p:ph type="title"/>
          </p:nvPr>
        </p:nvSpPr>
        <p:spPr>
          <a:xfrm>
            <a:off x="339811" y="260648"/>
            <a:ext cx="8512493" cy="8572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Zákon o pomoci v hmotné nouzi</a:t>
            </a:r>
          </a:p>
        </p:txBody>
      </p:sp>
    </p:spTree>
    <p:extLst>
      <p:ext uri="{BB962C8B-B14F-4D97-AF65-F5344CB8AC3E}">
        <p14:creationId xmlns:p14="http://schemas.microsoft.com/office/powerpoint/2010/main" val="230748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503920" cy="857250"/>
          </a:xfrm>
        </p:spPr>
        <p:txBody>
          <a:bodyPr anchor="ctr">
            <a:normAutofit/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cs-CZ" altLang="cs-CZ" b="1" dirty="0"/>
              <a:t>V hmotné nouzi není osoba: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464379" cy="3052646"/>
          </a:xfrm>
        </p:spPr>
        <p:txBody>
          <a:bodyPr>
            <a:noAutofit/>
          </a:bodyPr>
          <a:lstStyle/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prokazatelně neprojevuje snahu zvýšit si příjem vlastním přičiněním,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není v pracovním nebo obdobném vztahu, nevykonává samostatnou výdělečnou činnost a není vedena v evidenci uchazečů o zaměstnání,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je vedena v evidenci uchazečů o zaměstnání a bez vážných důvodů odmítla vykonávat krátkodobé zaměstnání nebo účastnit se v cíleném programu k řešení zaměstnání,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je osobou samostatně výdělečně činnou a její příjem po odečtení přiměřených nákladů na bydlení nedosahuje částky živobytí proto, že se nepřihlásila k nemocenskému pojištění,</a:t>
            </a:r>
          </a:p>
          <a:p>
            <a:pPr marL="409575" indent="-307181" algn="just">
              <a:buSzPct val="65000"/>
              <a:buFont typeface="Wingdings" panose="05000000000000000000" pitchFamily="2" charset="2"/>
              <a:buChar char="§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které za neplnění povinností zákonného zástupce dítěte spojených s řádným plněním povinné školní docházky byla uložena sankce,</a:t>
            </a:r>
          </a:p>
          <a:p>
            <a:pPr marL="409575" indent="-307181" algn="just"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tabLst>
                <a:tab pos="683419" algn="l"/>
                <a:tab pos="1369219" algn="l"/>
                <a:tab pos="2055019" algn="l"/>
                <a:tab pos="2740819" algn="l"/>
                <a:tab pos="3426619" algn="l"/>
                <a:tab pos="4112419" algn="l"/>
                <a:tab pos="4798219" algn="l"/>
                <a:tab pos="5484019" algn="l"/>
                <a:tab pos="6169819" algn="l"/>
                <a:tab pos="6855619" algn="l"/>
                <a:tab pos="7541419" algn="l"/>
              </a:tabLst>
            </a:pPr>
            <a:r>
              <a:rPr lang="cs-CZ" altLang="cs-CZ" sz="1800" dirty="0">
                <a:latin typeface="Hind Regular"/>
              </a:rPr>
              <a:t>která nastoupila výkon zabezpečovací detence nebo trestu odnětí svobody nebo byla vzata do vazby.</a:t>
            </a:r>
          </a:p>
        </p:txBody>
      </p:sp>
    </p:spTree>
    <p:extLst>
      <p:ext uri="{BB962C8B-B14F-4D97-AF65-F5344CB8AC3E}">
        <p14:creationId xmlns:p14="http://schemas.microsoft.com/office/powerpoint/2010/main" val="3748365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974547" y="2483935"/>
          <a:ext cx="7171420" cy="2287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267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09623" cy="70733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Dávky v hmotné nouzi</a:t>
            </a:r>
          </a:p>
        </p:txBody>
      </p:sp>
    </p:spTree>
    <p:extLst>
      <p:ext uri="{BB962C8B-B14F-4D97-AF65-F5344CB8AC3E}">
        <p14:creationId xmlns:p14="http://schemas.microsoft.com/office/powerpoint/2010/main" val="28526387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71486736"/>
              </p:ext>
            </p:extLst>
          </p:nvPr>
        </p:nvGraphicFramePr>
        <p:xfrm>
          <a:off x="637557" y="3861048"/>
          <a:ext cx="7766685" cy="2233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93337" y="404664"/>
            <a:ext cx="864096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500" b="1" dirty="0">
                <a:latin typeface="Hind Regular"/>
              </a:rPr>
              <a:t>Zákon o životním a existenčním minimu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93337" y="1484784"/>
            <a:ext cx="84551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S dávkami v hmotné nouzi velmi úzce souvisí existenční a životní minimum.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Existenční minimum je částka, resp. minimální hranice příjmů, která má sloužit k uspokojení základních životních potřeb </a:t>
            </a:r>
            <a:r>
              <a:rPr lang="cs-CZ" sz="2200" u="sng" dirty="0">
                <a:latin typeface="Hind Regular"/>
              </a:rPr>
              <a:t>na úrovni přežití</a:t>
            </a:r>
            <a:r>
              <a:rPr lang="cs-CZ" sz="2200" dirty="0">
                <a:latin typeface="Hind Regular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Životní minimum je minimální společensky uznaná hranice příjmů sloužící k zajištění výživy a dalších základních životních potřeb.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006876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32095836"/>
              </p:ext>
            </p:extLst>
          </p:nvPr>
        </p:nvGraphicFramePr>
        <p:xfrm>
          <a:off x="323528" y="2059687"/>
          <a:ext cx="8568951" cy="3817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5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521065" cy="6730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Životní minimum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75557" y="1484784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>
                <a:latin typeface="Hind Regular"/>
              </a:rPr>
              <a:t>Viz také prezentace „Dávky státní sociální podpory“</a:t>
            </a:r>
          </a:p>
        </p:txBody>
      </p:sp>
    </p:spTree>
    <p:extLst>
      <p:ext uri="{BB962C8B-B14F-4D97-AF65-F5344CB8AC3E}">
        <p14:creationId xmlns:p14="http://schemas.microsoft.com/office/powerpoint/2010/main" val="8721975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56783" y="1412776"/>
            <a:ext cx="8482913" cy="353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5100" rIns="67500" bIns="35100"/>
          <a:lstStyle>
            <a:lvl1pPr marL="546100" indent="-409575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100" b="1" dirty="0">
                <a:latin typeface="Hind Regular"/>
                <a:cs typeface="Arial" panose="020B0604020202020204" pitchFamily="34" charset="0"/>
              </a:rPr>
              <a:t>Příspěvek na živobytí je základní dávka pomoci v hmotné nouzi, která řeší nedostatečný příjem osoby/společně posuzovaných osob.</a:t>
            </a:r>
          </a:p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100" dirty="0">
                <a:latin typeface="Hind Regular"/>
              </a:rPr>
              <a:t>Živobytí osoby/společně posuzovaných osob je stanoveno s ohledem na příjem, možnost jeho zvýšení, majetkové poměry a další okolnosti (jako je např. nákladné dietní stravování, délka setrvání ve stavu hmotné nouze, aktivní přístup k hledání zaměstnání apod.). </a:t>
            </a:r>
            <a:r>
              <a:rPr lang="cs-CZ" altLang="cs-CZ" sz="2100" b="1" dirty="0">
                <a:latin typeface="Hind Regular"/>
              </a:rPr>
              <a:t>Částka živobytí se odvíjí od výše existenčního a životního minima a stanoví se individuálně pro každou osobu na základě zhodnocení její snahy, možností a potřeb.</a:t>
            </a:r>
          </a:p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cs-CZ" altLang="cs-CZ" sz="2000" dirty="0">
                <a:latin typeface="Hind Regular"/>
              </a:rPr>
              <a:t>Nárok nevznikne v kalendářním měsíci, pokud průměrný měsíční příjem za předchozí 3 kalendářní měsíce byl vyšší než</a:t>
            </a:r>
            <a:r>
              <a:rPr lang="cs-CZ" altLang="cs-CZ" sz="2000" dirty="0">
                <a:latin typeface="Hind Regular"/>
                <a:cs typeface="Arial" panose="020B0604020202020204" pitchFamily="34" charset="0"/>
              </a:rPr>
              <a:t> </a:t>
            </a:r>
            <a:r>
              <a:rPr lang="cs-CZ" altLang="cs-CZ" sz="2000" dirty="0">
                <a:latin typeface="Hind Regular"/>
              </a:rPr>
              <a:t>trojnásobek životního minima osoby nebo společně posuzovaných osob</a:t>
            </a:r>
            <a:r>
              <a:rPr lang="cs-CZ" altLang="cs-CZ" sz="2400" dirty="0">
                <a:latin typeface="Arial" panose="020B0604020202020204" pitchFamily="34" charset="0"/>
              </a:rPr>
              <a:t>. </a:t>
            </a:r>
          </a:p>
          <a:p>
            <a:pPr marL="445294" indent="-342900" algn="just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endParaRPr lang="cs-CZ" altLang="cs-CZ" sz="2100" dirty="0">
              <a:latin typeface="Hind Regular"/>
              <a:cs typeface="Arial" panose="020B0604020202020204" pitchFamily="34" charset="0"/>
            </a:endParaRPr>
          </a:p>
        </p:txBody>
      </p:sp>
      <p:sp>
        <p:nvSpPr>
          <p:cNvPr id="14339" name="Nadpis 1"/>
          <p:cNvSpPr>
            <a:spLocks noGrp="1"/>
          </p:cNvSpPr>
          <p:nvPr>
            <p:ph type="title"/>
          </p:nvPr>
        </p:nvSpPr>
        <p:spPr>
          <a:xfrm>
            <a:off x="463862" y="260648"/>
            <a:ext cx="8366760" cy="8572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/>
              <a:t>Příspěvek na živobytí</a:t>
            </a:r>
          </a:p>
        </p:txBody>
      </p:sp>
    </p:spTree>
    <p:extLst>
      <p:ext uri="{BB962C8B-B14F-4D97-AF65-F5344CB8AC3E}">
        <p14:creationId xmlns:p14="http://schemas.microsoft.com/office/powerpoint/2010/main" val="22297377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143</TotalTime>
  <Words>1254</Words>
  <Application>Microsoft Macintosh PowerPoint</Application>
  <PresentationFormat>Předvádění na obrazovce (4:3)</PresentationFormat>
  <Paragraphs>96</Paragraphs>
  <Slides>16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4" baseType="lpstr">
      <vt:lpstr>Microsoft YaHei</vt:lpstr>
      <vt:lpstr>Arial</vt:lpstr>
      <vt:lpstr>Calibri</vt:lpstr>
      <vt:lpstr>Hind Bold</vt:lpstr>
      <vt:lpstr>Hind Regular</vt:lpstr>
      <vt:lpstr>Wingdings</vt:lpstr>
      <vt:lpstr>Wingdings 2</vt:lpstr>
      <vt:lpstr>Prezentace01</vt:lpstr>
      <vt:lpstr>10. Dávky v hmotné nouzi</vt:lpstr>
      <vt:lpstr>Struktura prezentace:</vt:lpstr>
      <vt:lpstr>Systém pomoci v hmotné nouzi</vt:lpstr>
      <vt:lpstr>Zákon o pomoci v hmotné nouzi</vt:lpstr>
      <vt:lpstr>V hmotné nouzi není osoba:</vt:lpstr>
      <vt:lpstr>Dávky v hmotné nouzi</vt:lpstr>
      <vt:lpstr>Prezentace aplikace PowerPoint</vt:lpstr>
      <vt:lpstr>Životní minimum</vt:lpstr>
      <vt:lpstr>Příspěvek na živobytí</vt:lpstr>
      <vt:lpstr>Prezentace aplikace PowerPoint</vt:lpstr>
      <vt:lpstr>Snížení výše příspěvku na živobytí</vt:lpstr>
      <vt:lpstr>Prezentace aplikace PowerPoint</vt:lpstr>
      <vt:lpstr>Prezentace aplikace PowerPoint</vt:lpstr>
      <vt:lpstr>Prezentace aplikace PowerPoint</vt:lpstr>
      <vt:lpstr>Prezentace aplikace PowerPoint</vt:lpstr>
      <vt:lpstr>Zdroje: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Microsoft Office User</cp:lastModifiedBy>
  <cp:revision>11</cp:revision>
  <dcterms:created xsi:type="dcterms:W3CDTF">2019-01-27T17:04:57Z</dcterms:created>
  <dcterms:modified xsi:type="dcterms:W3CDTF">2020-10-22T08:00:52Z</dcterms:modified>
</cp:coreProperties>
</file>