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5"/>
  </p:notesMasterIdLst>
  <p:handoutMasterIdLst>
    <p:handoutMasterId r:id="rId26"/>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AF"/>
    <a:srgbClr val="FFEA93"/>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291" autoAdjust="0"/>
  </p:normalViewPr>
  <p:slideViewPr>
    <p:cSldViewPr>
      <p:cViewPr varScale="1">
        <p:scale>
          <a:sx n="66" d="100"/>
          <a:sy n="66" d="100"/>
        </p:scale>
        <p:origin x="1268"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957388-18A6-4CEE-87C0-B4D9C2F0D52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cs-CZ"/>
        </a:p>
      </dgm:t>
    </dgm:pt>
    <dgm:pt modelId="{14DA4E06-B7F4-423A-9BAC-B92943D81D38}">
      <dgm:prSet custT="1"/>
      <dgm:spPr>
        <a:solidFill>
          <a:srgbClr val="FFCC00"/>
        </a:solidFill>
        <a:ln>
          <a:noFill/>
        </a:ln>
      </dgm:spPr>
      <dgm:t>
        <a:bodyPr/>
        <a:lstStyle/>
        <a:p>
          <a:pPr algn="ctr" rtl="0"/>
          <a:r>
            <a:rPr lang="cs-CZ" sz="2200" b="0" dirty="0" smtClean="0">
              <a:solidFill>
                <a:schemeClr val="tx1"/>
              </a:solidFill>
              <a:latin typeface="Hind Regular"/>
            </a:rPr>
            <a:t>Ve veřejné správě a v jejím výkonu se uplatňují tyto organizační principy:</a:t>
          </a:r>
          <a:endParaRPr lang="cs-CZ" sz="2200" b="0" dirty="0">
            <a:solidFill>
              <a:schemeClr val="tx1"/>
            </a:solidFill>
            <a:latin typeface="Hind Regular"/>
          </a:endParaRPr>
        </a:p>
      </dgm:t>
    </dgm:pt>
    <dgm:pt modelId="{EE8B4B9B-55F1-4841-A20B-CBDB89D52677}" type="parTrans" cxnId="{8FAE8812-ED8F-4ECC-891E-FBA6B66FE307}">
      <dgm:prSet/>
      <dgm:spPr/>
      <dgm:t>
        <a:bodyPr/>
        <a:lstStyle/>
        <a:p>
          <a:endParaRPr lang="cs-CZ"/>
        </a:p>
      </dgm:t>
    </dgm:pt>
    <dgm:pt modelId="{A13D64C4-B481-4AEA-B19C-84B43BD6397E}" type="sibTrans" cxnId="{8FAE8812-ED8F-4ECC-891E-FBA6B66FE307}">
      <dgm:prSet/>
      <dgm:spPr/>
      <dgm:t>
        <a:bodyPr/>
        <a:lstStyle/>
        <a:p>
          <a:endParaRPr lang="cs-CZ"/>
        </a:p>
      </dgm:t>
    </dgm:pt>
    <dgm:pt modelId="{434BDD82-8253-44A5-B132-E8505092D44E}">
      <dgm:prSet custT="1"/>
      <dgm:spPr>
        <a:solidFill>
          <a:srgbClr val="FFF0AF">
            <a:alpha val="90000"/>
          </a:srgbClr>
        </a:solidFill>
        <a:ln>
          <a:noFill/>
        </a:ln>
      </dgm:spPr>
      <dgm:t>
        <a:bodyPr/>
        <a:lstStyle/>
        <a:p>
          <a:pPr rtl="0"/>
          <a:r>
            <a:rPr lang="cs-CZ" sz="2200" i="1" dirty="0" smtClean="0">
              <a:latin typeface="Hind Regular"/>
            </a:rPr>
            <a:t>princip územní, věcný a funkční</a:t>
          </a:r>
          <a:endParaRPr lang="cs-CZ" sz="2200" i="1" dirty="0">
            <a:latin typeface="Hind Regular"/>
          </a:endParaRPr>
        </a:p>
      </dgm:t>
    </dgm:pt>
    <dgm:pt modelId="{8D4E6B24-2E13-4FB0-971C-2239135E7B6A}" type="parTrans" cxnId="{66D10A19-82A5-402A-A36A-F843101EB433}">
      <dgm:prSet/>
      <dgm:spPr/>
      <dgm:t>
        <a:bodyPr/>
        <a:lstStyle/>
        <a:p>
          <a:endParaRPr lang="cs-CZ"/>
        </a:p>
      </dgm:t>
    </dgm:pt>
    <dgm:pt modelId="{A82F1C04-62D2-4483-A33A-B83A4B700E7D}" type="sibTrans" cxnId="{66D10A19-82A5-402A-A36A-F843101EB433}">
      <dgm:prSet/>
      <dgm:spPr/>
      <dgm:t>
        <a:bodyPr/>
        <a:lstStyle/>
        <a:p>
          <a:endParaRPr lang="cs-CZ"/>
        </a:p>
      </dgm:t>
    </dgm:pt>
    <dgm:pt modelId="{CD973EC6-5B06-442D-96DC-3C105DD06BF8}">
      <dgm:prSet custT="1"/>
      <dgm:spPr>
        <a:solidFill>
          <a:srgbClr val="FFF0AF">
            <a:alpha val="90000"/>
          </a:srgbClr>
        </a:solidFill>
        <a:ln>
          <a:noFill/>
        </a:ln>
      </dgm:spPr>
      <dgm:t>
        <a:bodyPr/>
        <a:lstStyle/>
        <a:p>
          <a:pPr rtl="0"/>
          <a:r>
            <a:rPr lang="cs-CZ" sz="2200" i="1" dirty="0" smtClean="0">
              <a:latin typeface="Hind Regular"/>
            </a:rPr>
            <a:t>princip centralizace a decentralizace</a:t>
          </a:r>
          <a:endParaRPr lang="cs-CZ" sz="2200" i="1" dirty="0">
            <a:latin typeface="Hind Regular"/>
          </a:endParaRPr>
        </a:p>
      </dgm:t>
    </dgm:pt>
    <dgm:pt modelId="{96F02F52-D988-4717-A7DB-27E6FD12EF7B}" type="parTrans" cxnId="{D77EA2DC-BF35-43C7-9BAE-42C93EF0CEA5}">
      <dgm:prSet/>
      <dgm:spPr/>
      <dgm:t>
        <a:bodyPr/>
        <a:lstStyle/>
        <a:p>
          <a:endParaRPr lang="cs-CZ"/>
        </a:p>
      </dgm:t>
    </dgm:pt>
    <dgm:pt modelId="{0AA868FF-2C9C-45B0-9A9F-597208429381}" type="sibTrans" cxnId="{D77EA2DC-BF35-43C7-9BAE-42C93EF0CEA5}">
      <dgm:prSet/>
      <dgm:spPr/>
      <dgm:t>
        <a:bodyPr/>
        <a:lstStyle/>
        <a:p>
          <a:endParaRPr lang="cs-CZ"/>
        </a:p>
      </dgm:t>
    </dgm:pt>
    <dgm:pt modelId="{5C34B47A-19F5-4D46-97C2-89041095C582}">
      <dgm:prSet custT="1"/>
      <dgm:spPr>
        <a:solidFill>
          <a:srgbClr val="FFF0AF">
            <a:alpha val="90000"/>
          </a:srgbClr>
        </a:solidFill>
        <a:ln>
          <a:noFill/>
        </a:ln>
      </dgm:spPr>
      <dgm:t>
        <a:bodyPr/>
        <a:lstStyle/>
        <a:p>
          <a:pPr rtl="0"/>
          <a:r>
            <a:rPr lang="cs-CZ" sz="2200" i="1" dirty="0" smtClean="0">
              <a:latin typeface="Hind Regular"/>
            </a:rPr>
            <a:t>princip koncentrace a dekoncentrace</a:t>
          </a:r>
          <a:endParaRPr lang="cs-CZ" sz="2200" i="1" dirty="0">
            <a:latin typeface="Hind Regular"/>
          </a:endParaRPr>
        </a:p>
      </dgm:t>
    </dgm:pt>
    <dgm:pt modelId="{8630CA11-C8F9-410B-BEB9-E9C79D30A0CF}" type="parTrans" cxnId="{B6E43AF0-D728-4230-AFD8-FCFC0924FE8C}">
      <dgm:prSet/>
      <dgm:spPr/>
      <dgm:t>
        <a:bodyPr/>
        <a:lstStyle/>
        <a:p>
          <a:endParaRPr lang="cs-CZ"/>
        </a:p>
      </dgm:t>
    </dgm:pt>
    <dgm:pt modelId="{093DBBD4-5255-46DD-B3B4-EE238E56B2BB}" type="sibTrans" cxnId="{B6E43AF0-D728-4230-AFD8-FCFC0924FE8C}">
      <dgm:prSet/>
      <dgm:spPr/>
      <dgm:t>
        <a:bodyPr/>
        <a:lstStyle/>
        <a:p>
          <a:endParaRPr lang="cs-CZ"/>
        </a:p>
      </dgm:t>
    </dgm:pt>
    <dgm:pt modelId="{441CE978-0D0B-4EDE-BC64-3F8982988CCB}">
      <dgm:prSet custT="1"/>
      <dgm:spPr>
        <a:solidFill>
          <a:srgbClr val="FFF0AF">
            <a:alpha val="90000"/>
          </a:srgbClr>
        </a:solidFill>
        <a:ln>
          <a:noFill/>
        </a:ln>
      </dgm:spPr>
      <dgm:t>
        <a:bodyPr/>
        <a:lstStyle/>
        <a:p>
          <a:pPr rtl="0"/>
          <a:r>
            <a:rPr lang="cs-CZ" sz="2200" i="1" dirty="0" smtClean="0">
              <a:latin typeface="Hind Regular"/>
            </a:rPr>
            <a:t>princip monokratický a kolegiální</a:t>
          </a:r>
          <a:endParaRPr lang="cs-CZ" sz="2200" i="1" dirty="0">
            <a:latin typeface="Hind Regular"/>
          </a:endParaRPr>
        </a:p>
      </dgm:t>
    </dgm:pt>
    <dgm:pt modelId="{1CAD63CB-400C-4EE6-990D-36982C992313}" type="parTrans" cxnId="{5F8C5713-74C5-4AD7-B7EE-FC98F186204B}">
      <dgm:prSet/>
      <dgm:spPr/>
      <dgm:t>
        <a:bodyPr/>
        <a:lstStyle/>
        <a:p>
          <a:endParaRPr lang="cs-CZ"/>
        </a:p>
      </dgm:t>
    </dgm:pt>
    <dgm:pt modelId="{9F9CB35F-A8B8-44EF-9722-29A28B7D6863}" type="sibTrans" cxnId="{5F8C5713-74C5-4AD7-B7EE-FC98F186204B}">
      <dgm:prSet/>
      <dgm:spPr/>
      <dgm:t>
        <a:bodyPr/>
        <a:lstStyle/>
        <a:p>
          <a:endParaRPr lang="cs-CZ"/>
        </a:p>
      </dgm:t>
    </dgm:pt>
    <dgm:pt modelId="{AB74E53C-2A37-4787-B36C-B9467541E084}">
      <dgm:prSet custT="1"/>
      <dgm:spPr>
        <a:solidFill>
          <a:srgbClr val="FFF0AF">
            <a:alpha val="90000"/>
          </a:srgbClr>
        </a:solidFill>
        <a:ln>
          <a:noFill/>
        </a:ln>
      </dgm:spPr>
      <dgm:t>
        <a:bodyPr/>
        <a:lstStyle/>
        <a:p>
          <a:pPr rtl="0"/>
          <a:r>
            <a:rPr lang="cs-CZ" sz="2200" i="1" dirty="0" smtClean="0">
              <a:latin typeface="Hind Regular"/>
            </a:rPr>
            <a:t>princip volební a jmenovací</a:t>
          </a:r>
          <a:endParaRPr lang="cs-CZ" sz="2200" i="1" dirty="0">
            <a:latin typeface="Hind Regular"/>
          </a:endParaRPr>
        </a:p>
      </dgm:t>
    </dgm:pt>
    <dgm:pt modelId="{9E37AA21-6554-4CA4-94B5-892A8C82912D}" type="parTrans" cxnId="{A4872AEF-4165-47EF-A345-79FDE2DA4027}">
      <dgm:prSet/>
      <dgm:spPr/>
      <dgm:t>
        <a:bodyPr/>
        <a:lstStyle/>
        <a:p>
          <a:endParaRPr lang="cs-CZ"/>
        </a:p>
      </dgm:t>
    </dgm:pt>
    <dgm:pt modelId="{73F108EF-2B3C-4674-B2F0-EE38EBA2ABBA}" type="sibTrans" cxnId="{A4872AEF-4165-47EF-A345-79FDE2DA4027}">
      <dgm:prSet/>
      <dgm:spPr/>
      <dgm:t>
        <a:bodyPr/>
        <a:lstStyle/>
        <a:p>
          <a:endParaRPr lang="cs-CZ"/>
        </a:p>
      </dgm:t>
    </dgm:pt>
    <dgm:pt modelId="{7969B63A-E38E-4FBB-BA8C-E34D38184D93}" type="pres">
      <dgm:prSet presAssocID="{B8957388-18A6-4CEE-87C0-B4D9C2F0D526}" presName="Name0" presStyleCnt="0">
        <dgm:presLayoutVars>
          <dgm:dir/>
          <dgm:animLvl val="lvl"/>
          <dgm:resizeHandles val="exact"/>
        </dgm:presLayoutVars>
      </dgm:prSet>
      <dgm:spPr/>
      <dgm:t>
        <a:bodyPr/>
        <a:lstStyle/>
        <a:p>
          <a:endParaRPr lang="cs-CZ"/>
        </a:p>
      </dgm:t>
    </dgm:pt>
    <dgm:pt modelId="{E26B2D48-E86A-4867-9B2F-B8BD02286789}" type="pres">
      <dgm:prSet presAssocID="{14DA4E06-B7F4-423A-9BAC-B92943D81D38}" presName="linNode" presStyleCnt="0"/>
      <dgm:spPr/>
    </dgm:pt>
    <dgm:pt modelId="{52567C8D-FF7C-4D6B-AF38-25C98182FDB8}" type="pres">
      <dgm:prSet presAssocID="{14DA4E06-B7F4-423A-9BAC-B92943D81D38}" presName="parentText" presStyleLbl="node1" presStyleIdx="0" presStyleCnt="1">
        <dgm:presLayoutVars>
          <dgm:chMax val="1"/>
          <dgm:bulletEnabled val="1"/>
        </dgm:presLayoutVars>
      </dgm:prSet>
      <dgm:spPr/>
      <dgm:t>
        <a:bodyPr/>
        <a:lstStyle/>
        <a:p>
          <a:endParaRPr lang="cs-CZ"/>
        </a:p>
      </dgm:t>
    </dgm:pt>
    <dgm:pt modelId="{EA587ACB-F0BD-4976-BC11-17365E85CB4E}" type="pres">
      <dgm:prSet presAssocID="{14DA4E06-B7F4-423A-9BAC-B92943D81D38}" presName="descendantText" presStyleLbl="alignAccFollowNode1" presStyleIdx="0" presStyleCnt="1" custScaleY="121796" custLinFactNeighborY="0">
        <dgm:presLayoutVars>
          <dgm:bulletEnabled val="1"/>
        </dgm:presLayoutVars>
      </dgm:prSet>
      <dgm:spPr/>
      <dgm:t>
        <a:bodyPr/>
        <a:lstStyle/>
        <a:p>
          <a:endParaRPr lang="cs-CZ"/>
        </a:p>
      </dgm:t>
    </dgm:pt>
  </dgm:ptLst>
  <dgm:cxnLst>
    <dgm:cxn modelId="{C95E0F90-BCED-44E0-A86A-C53B0245CC84}" type="presOf" srcId="{434BDD82-8253-44A5-B132-E8505092D44E}" destId="{EA587ACB-F0BD-4976-BC11-17365E85CB4E}" srcOrd="0" destOrd="0" presId="urn:microsoft.com/office/officeart/2005/8/layout/vList5"/>
    <dgm:cxn modelId="{1C9ED131-F22E-4E04-9260-E25D495199F0}" type="presOf" srcId="{14DA4E06-B7F4-423A-9BAC-B92943D81D38}" destId="{52567C8D-FF7C-4D6B-AF38-25C98182FDB8}" srcOrd="0" destOrd="0" presId="urn:microsoft.com/office/officeart/2005/8/layout/vList5"/>
    <dgm:cxn modelId="{6CF7DECF-71DD-46A7-BF90-A704A215B2AF}" type="presOf" srcId="{CD973EC6-5B06-442D-96DC-3C105DD06BF8}" destId="{EA587ACB-F0BD-4976-BC11-17365E85CB4E}" srcOrd="0" destOrd="1" presId="urn:microsoft.com/office/officeart/2005/8/layout/vList5"/>
    <dgm:cxn modelId="{B6E43AF0-D728-4230-AFD8-FCFC0924FE8C}" srcId="{14DA4E06-B7F4-423A-9BAC-B92943D81D38}" destId="{5C34B47A-19F5-4D46-97C2-89041095C582}" srcOrd="2" destOrd="0" parTransId="{8630CA11-C8F9-410B-BEB9-E9C79D30A0CF}" sibTransId="{093DBBD4-5255-46DD-B3B4-EE238E56B2BB}"/>
    <dgm:cxn modelId="{A4872AEF-4165-47EF-A345-79FDE2DA4027}" srcId="{14DA4E06-B7F4-423A-9BAC-B92943D81D38}" destId="{AB74E53C-2A37-4787-B36C-B9467541E084}" srcOrd="4" destOrd="0" parTransId="{9E37AA21-6554-4CA4-94B5-892A8C82912D}" sibTransId="{73F108EF-2B3C-4674-B2F0-EE38EBA2ABBA}"/>
    <dgm:cxn modelId="{87FE2658-CB1E-459C-8F84-A5EF1BBCDE01}" type="presOf" srcId="{441CE978-0D0B-4EDE-BC64-3F8982988CCB}" destId="{EA587ACB-F0BD-4976-BC11-17365E85CB4E}" srcOrd="0" destOrd="3" presId="urn:microsoft.com/office/officeart/2005/8/layout/vList5"/>
    <dgm:cxn modelId="{D77EA2DC-BF35-43C7-9BAE-42C93EF0CEA5}" srcId="{14DA4E06-B7F4-423A-9BAC-B92943D81D38}" destId="{CD973EC6-5B06-442D-96DC-3C105DD06BF8}" srcOrd="1" destOrd="0" parTransId="{96F02F52-D988-4717-A7DB-27E6FD12EF7B}" sibTransId="{0AA868FF-2C9C-45B0-9A9F-597208429381}"/>
    <dgm:cxn modelId="{7346F43A-839D-4646-9987-A1A02B4F4B5A}" type="presOf" srcId="{5C34B47A-19F5-4D46-97C2-89041095C582}" destId="{EA587ACB-F0BD-4976-BC11-17365E85CB4E}" srcOrd="0" destOrd="2" presId="urn:microsoft.com/office/officeart/2005/8/layout/vList5"/>
    <dgm:cxn modelId="{66D10A19-82A5-402A-A36A-F843101EB433}" srcId="{14DA4E06-B7F4-423A-9BAC-B92943D81D38}" destId="{434BDD82-8253-44A5-B132-E8505092D44E}" srcOrd="0" destOrd="0" parTransId="{8D4E6B24-2E13-4FB0-971C-2239135E7B6A}" sibTransId="{A82F1C04-62D2-4483-A33A-B83A4B700E7D}"/>
    <dgm:cxn modelId="{8FAE8812-ED8F-4ECC-891E-FBA6B66FE307}" srcId="{B8957388-18A6-4CEE-87C0-B4D9C2F0D526}" destId="{14DA4E06-B7F4-423A-9BAC-B92943D81D38}" srcOrd="0" destOrd="0" parTransId="{EE8B4B9B-55F1-4841-A20B-CBDB89D52677}" sibTransId="{A13D64C4-B481-4AEA-B19C-84B43BD6397E}"/>
    <dgm:cxn modelId="{29412FC0-2292-4006-8DDD-253A712FC890}" type="presOf" srcId="{AB74E53C-2A37-4787-B36C-B9467541E084}" destId="{EA587ACB-F0BD-4976-BC11-17365E85CB4E}" srcOrd="0" destOrd="4" presId="urn:microsoft.com/office/officeart/2005/8/layout/vList5"/>
    <dgm:cxn modelId="{5F8C5713-74C5-4AD7-B7EE-FC98F186204B}" srcId="{14DA4E06-B7F4-423A-9BAC-B92943D81D38}" destId="{441CE978-0D0B-4EDE-BC64-3F8982988CCB}" srcOrd="3" destOrd="0" parTransId="{1CAD63CB-400C-4EE6-990D-36982C992313}" sibTransId="{9F9CB35F-A8B8-44EF-9722-29A28B7D6863}"/>
    <dgm:cxn modelId="{81049644-214E-4E29-B008-3BB0040A7E97}" type="presOf" srcId="{B8957388-18A6-4CEE-87C0-B4D9C2F0D526}" destId="{7969B63A-E38E-4FBB-BA8C-E34D38184D93}" srcOrd="0" destOrd="0" presId="urn:microsoft.com/office/officeart/2005/8/layout/vList5"/>
    <dgm:cxn modelId="{76B687B0-99C3-4876-A167-B7F9EDAAFE1B}" type="presParOf" srcId="{7969B63A-E38E-4FBB-BA8C-E34D38184D93}" destId="{E26B2D48-E86A-4867-9B2F-B8BD02286789}" srcOrd="0" destOrd="0" presId="urn:microsoft.com/office/officeart/2005/8/layout/vList5"/>
    <dgm:cxn modelId="{6842B679-AEC3-4F41-B0D4-0901D0578244}" type="presParOf" srcId="{E26B2D48-E86A-4867-9B2F-B8BD02286789}" destId="{52567C8D-FF7C-4D6B-AF38-25C98182FDB8}" srcOrd="0" destOrd="0" presId="urn:microsoft.com/office/officeart/2005/8/layout/vList5"/>
    <dgm:cxn modelId="{83735EAB-EBED-4CE0-B5A2-6EB2A78C8F0D}" type="presParOf" srcId="{E26B2D48-E86A-4867-9B2F-B8BD02286789}" destId="{EA587ACB-F0BD-4976-BC11-17365E85CB4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587ACB-F0BD-4976-BC11-17365E85CB4E}">
      <dsp:nvSpPr>
        <dsp:cNvPr id="0" name=""/>
        <dsp:cNvSpPr/>
      </dsp:nvSpPr>
      <dsp:spPr>
        <a:xfrm rot="5400000">
          <a:off x="4190278" y="-1061039"/>
          <a:ext cx="3278123" cy="5486438"/>
        </a:xfrm>
        <a:prstGeom prst="round2SameRect">
          <a:avLst/>
        </a:prstGeom>
        <a:solidFill>
          <a:srgbClr val="FFF0AF">
            <a:alpha val="90000"/>
          </a:srgb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977900" rtl="0">
            <a:lnSpc>
              <a:spcPct val="90000"/>
            </a:lnSpc>
            <a:spcBef>
              <a:spcPct val="0"/>
            </a:spcBef>
            <a:spcAft>
              <a:spcPct val="15000"/>
            </a:spcAft>
            <a:buChar char="••"/>
          </a:pPr>
          <a:r>
            <a:rPr lang="cs-CZ" sz="2200" i="1" kern="1200" dirty="0" smtClean="0">
              <a:latin typeface="Hind Regular"/>
            </a:rPr>
            <a:t>princip územní, věcný a funkční</a:t>
          </a:r>
          <a:endParaRPr lang="cs-CZ" sz="2200" i="1" kern="1200" dirty="0">
            <a:latin typeface="Hind Regular"/>
          </a:endParaRPr>
        </a:p>
        <a:p>
          <a:pPr marL="228600" lvl="1" indent="-228600" algn="l" defTabSz="977900" rtl="0">
            <a:lnSpc>
              <a:spcPct val="90000"/>
            </a:lnSpc>
            <a:spcBef>
              <a:spcPct val="0"/>
            </a:spcBef>
            <a:spcAft>
              <a:spcPct val="15000"/>
            </a:spcAft>
            <a:buChar char="••"/>
          </a:pPr>
          <a:r>
            <a:rPr lang="cs-CZ" sz="2200" i="1" kern="1200" dirty="0" smtClean="0">
              <a:latin typeface="Hind Regular"/>
            </a:rPr>
            <a:t>princip centralizace a decentralizace</a:t>
          </a:r>
          <a:endParaRPr lang="cs-CZ" sz="2200" i="1" kern="1200" dirty="0">
            <a:latin typeface="Hind Regular"/>
          </a:endParaRPr>
        </a:p>
        <a:p>
          <a:pPr marL="228600" lvl="1" indent="-228600" algn="l" defTabSz="977900" rtl="0">
            <a:lnSpc>
              <a:spcPct val="90000"/>
            </a:lnSpc>
            <a:spcBef>
              <a:spcPct val="0"/>
            </a:spcBef>
            <a:spcAft>
              <a:spcPct val="15000"/>
            </a:spcAft>
            <a:buChar char="••"/>
          </a:pPr>
          <a:r>
            <a:rPr lang="cs-CZ" sz="2200" i="1" kern="1200" dirty="0" smtClean="0">
              <a:latin typeface="Hind Regular"/>
            </a:rPr>
            <a:t>princip koncentrace a dekoncentrace</a:t>
          </a:r>
          <a:endParaRPr lang="cs-CZ" sz="2200" i="1" kern="1200" dirty="0">
            <a:latin typeface="Hind Regular"/>
          </a:endParaRPr>
        </a:p>
        <a:p>
          <a:pPr marL="228600" lvl="1" indent="-228600" algn="l" defTabSz="977900" rtl="0">
            <a:lnSpc>
              <a:spcPct val="90000"/>
            </a:lnSpc>
            <a:spcBef>
              <a:spcPct val="0"/>
            </a:spcBef>
            <a:spcAft>
              <a:spcPct val="15000"/>
            </a:spcAft>
            <a:buChar char="••"/>
          </a:pPr>
          <a:r>
            <a:rPr lang="cs-CZ" sz="2200" i="1" kern="1200" dirty="0" smtClean="0">
              <a:latin typeface="Hind Regular"/>
            </a:rPr>
            <a:t>princip monokratický a kolegiální</a:t>
          </a:r>
          <a:endParaRPr lang="cs-CZ" sz="2200" i="1" kern="1200" dirty="0">
            <a:latin typeface="Hind Regular"/>
          </a:endParaRPr>
        </a:p>
        <a:p>
          <a:pPr marL="228600" lvl="1" indent="-228600" algn="l" defTabSz="977900" rtl="0">
            <a:lnSpc>
              <a:spcPct val="90000"/>
            </a:lnSpc>
            <a:spcBef>
              <a:spcPct val="0"/>
            </a:spcBef>
            <a:spcAft>
              <a:spcPct val="15000"/>
            </a:spcAft>
            <a:buChar char="••"/>
          </a:pPr>
          <a:r>
            <a:rPr lang="cs-CZ" sz="2200" i="1" kern="1200" dirty="0" smtClean="0">
              <a:latin typeface="Hind Regular"/>
            </a:rPr>
            <a:t>princip volební a jmenovací</a:t>
          </a:r>
          <a:endParaRPr lang="cs-CZ" sz="2200" i="1" kern="1200" dirty="0">
            <a:latin typeface="Hind Regular"/>
          </a:endParaRPr>
        </a:p>
      </dsp:txBody>
      <dsp:txXfrm rot="-5400000">
        <a:off x="3086121" y="203143"/>
        <a:ext cx="5326413" cy="2958073"/>
      </dsp:txXfrm>
    </dsp:sp>
    <dsp:sp modelId="{52567C8D-FF7C-4D6B-AF38-25C98182FDB8}">
      <dsp:nvSpPr>
        <dsp:cNvPr id="0" name=""/>
        <dsp:cNvSpPr/>
      </dsp:nvSpPr>
      <dsp:spPr>
        <a:xfrm>
          <a:off x="0" y="0"/>
          <a:ext cx="3086121" cy="3364359"/>
        </a:xfrm>
        <a:prstGeom prst="roundRect">
          <a:avLst/>
        </a:prstGeom>
        <a:solidFill>
          <a:srgbClr val="FFCC00"/>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cs-CZ" sz="2200" b="0" kern="1200" dirty="0" smtClean="0">
              <a:solidFill>
                <a:schemeClr val="tx1"/>
              </a:solidFill>
              <a:latin typeface="Hind Regular"/>
            </a:rPr>
            <a:t>Ve veřejné správě a v jejím výkonu se uplatňují tyto organizační principy:</a:t>
          </a:r>
          <a:endParaRPr lang="cs-CZ" sz="2200" b="0" kern="1200" dirty="0">
            <a:solidFill>
              <a:schemeClr val="tx1"/>
            </a:solidFill>
            <a:latin typeface="Hind Regular"/>
          </a:endParaRPr>
        </a:p>
      </dsp:txBody>
      <dsp:txXfrm>
        <a:off x="150652" y="150652"/>
        <a:ext cx="2784817" cy="306305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xmlns="" id="{4DBB545F-9D43-4AAA-90C9-33072A0929B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a:extLst>
              <a:ext uri="{FF2B5EF4-FFF2-40B4-BE49-F238E27FC236}">
                <a16:creationId xmlns:a16="http://schemas.microsoft.com/office/drawing/2014/main" xmlns="" id="{4C0251D1-7C28-4985-806A-8E5EC5B23A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D0CC4A-17F4-454B-81F2-75DF69D343DB}" type="datetimeFigureOut">
              <a:rPr lang="cs-CZ" smtClean="0"/>
              <a:pPr/>
              <a:t>21.12.2019</a:t>
            </a:fld>
            <a:endParaRPr lang="cs-CZ"/>
          </a:p>
        </p:txBody>
      </p:sp>
      <p:sp>
        <p:nvSpPr>
          <p:cNvPr id="4" name="Zástupný symbol pro zápatí 3">
            <a:extLst>
              <a:ext uri="{FF2B5EF4-FFF2-40B4-BE49-F238E27FC236}">
                <a16:creationId xmlns:a16="http://schemas.microsoft.com/office/drawing/2014/main" xmlns="" id="{F45AD217-ABA7-44FD-ACCB-EF9029DE805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xmlns="" id="{AFC37F96-D703-4CC7-ADDF-F1775070E9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A4DA88-02AF-4FC5-889B-98F23C351BA7}" type="slidenum">
              <a:rPr lang="cs-CZ" smtClean="0"/>
              <a:pPr/>
              <a:t>‹#›</a:t>
            </a:fld>
            <a:endParaRPr lang="cs-CZ"/>
          </a:p>
        </p:txBody>
      </p:sp>
    </p:spTree>
    <p:extLst>
      <p:ext uri="{BB962C8B-B14F-4D97-AF65-F5344CB8AC3E}">
        <p14:creationId xmlns:p14="http://schemas.microsoft.com/office/powerpoint/2010/main" val="85187847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D55BB9-894C-40C9-86A7-F2C95FCBA8BC}" type="datetimeFigureOut">
              <a:rPr lang="cs-CZ" smtClean="0"/>
              <a:pPr/>
              <a:t>21.12.2019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AA4E33-8944-489A-9842-0B217D5C3D34}" type="slidenum">
              <a:rPr lang="cs-CZ" smtClean="0"/>
              <a:pPr/>
              <a:t>‹#›</a:t>
            </a:fld>
            <a:endParaRPr lang="cs-CZ"/>
          </a:p>
        </p:txBody>
      </p:sp>
    </p:spTree>
    <p:extLst>
      <p:ext uri="{BB962C8B-B14F-4D97-AF65-F5344CB8AC3E}">
        <p14:creationId xmlns:p14="http://schemas.microsoft.com/office/powerpoint/2010/main" val="324853924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fld id="{BBAA4E33-8944-489A-9842-0B217D5C3D34}" type="slidenum">
              <a:rPr lang="cs-CZ" smtClean="0"/>
              <a:pPr/>
              <a:t>1</a:t>
            </a:fld>
            <a:endParaRPr lang="cs-CZ"/>
          </a:p>
        </p:txBody>
      </p:sp>
      <p:sp>
        <p:nvSpPr>
          <p:cNvPr id="5" name="Zástupný symbol pro zápatí 4">
            <a:extLst>
              <a:ext uri="{FF2B5EF4-FFF2-40B4-BE49-F238E27FC236}">
                <a16:creationId xmlns:a16="http://schemas.microsoft.com/office/drawing/2014/main" xmlns="" id="{9D3F4AFC-3055-4F81-BECD-8850152D2CFF}"/>
              </a:ext>
            </a:extLst>
          </p:cNvPr>
          <p:cNvSpPr>
            <a:spLocks noGrp="1"/>
          </p:cNvSpPr>
          <p:nvPr>
            <p:ph type="ftr" sz="quarter" idx="4"/>
          </p:nvPr>
        </p:nvSpPr>
        <p:spPr/>
        <p:txBody>
          <a:bodyPr/>
          <a:lstStyle/>
          <a:p>
            <a:endParaRPr lang="cs-CZ"/>
          </a:p>
        </p:txBody>
      </p:sp>
      <p:sp>
        <p:nvSpPr>
          <p:cNvPr id="6" name="Zástupný symbol pro záhlaví 5">
            <a:extLst>
              <a:ext uri="{FF2B5EF4-FFF2-40B4-BE49-F238E27FC236}">
                <a16:creationId xmlns:a16="http://schemas.microsoft.com/office/drawing/2014/main" xmlns="" id="{39AB3988-575A-4524-969C-0E5353804CC2}"/>
              </a:ext>
            </a:extLst>
          </p:cNvPr>
          <p:cNvSpPr>
            <a:spLocks noGrp="1"/>
          </p:cNvSpPr>
          <p:nvPr>
            <p:ph type="hdr" sz="quarter"/>
          </p:nvPr>
        </p:nvSpPr>
        <p:spPr/>
        <p:txBody>
          <a:bodyPr/>
          <a:lstStyle/>
          <a:p>
            <a:endParaRPr lang="cs-CZ"/>
          </a:p>
        </p:txBody>
      </p:sp>
    </p:spTree>
    <p:extLst>
      <p:ext uri="{BB962C8B-B14F-4D97-AF65-F5344CB8AC3E}">
        <p14:creationId xmlns:p14="http://schemas.microsoft.com/office/powerpoint/2010/main" val="30803867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9" name="Obdélník 8"/>
          <p:cNvSpPr/>
          <p:nvPr userDrawn="1"/>
        </p:nvSpPr>
        <p:spPr>
          <a:xfrm>
            <a:off x="0" y="0"/>
            <a:ext cx="9144000" cy="180000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FE6E9C0D-A831-4BF3-AF29-E7747B954159}" type="datetime1">
              <a:rPr lang="cs-CZ" smtClean="0"/>
              <a:pPr/>
              <a:t>21.12.2019</a:t>
            </a:fld>
            <a:endParaRPr lang="cs-CZ"/>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lvl1pPr>
              <a:defRPr baseline="0"/>
            </a:lvl1pPr>
          </a:lstStyle>
          <a:p>
            <a:fld id="{62E37861-9CFB-4DB0-8326-6C6A95B08EB6}" type="slidenum">
              <a:rPr lang="cs-CZ" smtClean="0"/>
              <a:pPr/>
              <a:t>‹#›</a:t>
            </a:fld>
            <a:endParaRPr lang="cs-CZ" dirty="0"/>
          </a:p>
        </p:txBody>
      </p:sp>
      <p:sp>
        <p:nvSpPr>
          <p:cNvPr id="7" name="TextovéPole 6"/>
          <p:cNvSpPr txBox="1"/>
          <p:nvPr userDrawn="1"/>
        </p:nvSpPr>
        <p:spPr>
          <a:xfrm>
            <a:off x="2123728" y="404664"/>
            <a:ext cx="6480720" cy="1077218"/>
          </a:xfrm>
          <a:prstGeom prst="rect">
            <a:avLst/>
          </a:prstGeom>
          <a:noFill/>
        </p:spPr>
        <p:txBody>
          <a:bodyPr wrap="square" rtlCol="0">
            <a:spAutoFit/>
          </a:bodyPr>
          <a:lstStyle/>
          <a:p>
            <a:r>
              <a:rPr lang="cs-CZ" sz="3200" b="1" dirty="0">
                <a:ln>
                  <a:noFill/>
                </a:ln>
                <a:latin typeface="Hind Regular" pitchFamily="2" charset="-18"/>
                <a:cs typeface="Hind Regular" pitchFamily="2" charset="-18"/>
              </a:rPr>
              <a:t>Jabok – Vyšší odborná škola</a:t>
            </a:r>
          </a:p>
          <a:p>
            <a:r>
              <a:rPr lang="cs-CZ" sz="3200" b="1" dirty="0">
                <a:ln>
                  <a:noFill/>
                </a:ln>
                <a:latin typeface="Hind Regular" pitchFamily="2" charset="-18"/>
                <a:cs typeface="Hind Regular" pitchFamily="2" charset="-18"/>
              </a:rPr>
              <a:t>sociálně pedagogická a teologická</a:t>
            </a:r>
          </a:p>
        </p:txBody>
      </p:sp>
      <p:pic>
        <p:nvPicPr>
          <p:cNvPr id="8" name="Obrázek 7" descr="ostre kraje 04 - oranzova-bila - hind.jpg"/>
          <p:cNvPicPr>
            <a:picLocks noChangeAspect="1"/>
          </p:cNvPicPr>
          <p:nvPr userDrawn="1"/>
        </p:nvPicPr>
        <p:blipFill>
          <a:blip r:embed="rId2" cstate="print"/>
          <a:stretch>
            <a:fillRect/>
          </a:stretch>
        </p:blipFill>
        <p:spPr>
          <a:xfrm>
            <a:off x="107504" y="116632"/>
            <a:ext cx="1622606" cy="15590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p>
            <a:r>
              <a:rPr lang="cs-CZ"/>
              <a:t>Kliknutím lze upravit styl.</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E2183DCA-BA36-4FE1-A845-4F213541F8FD}" type="datetime1">
              <a:rPr lang="cs-CZ" smtClean="0"/>
              <a:pPr/>
              <a:t>21.12.2019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F37238-A390-436A-AD29-DB5321681A2F}" type="datetime1">
              <a:rPr lang="cs-CZ" smtClean="0"/>
              <a:pPr/>
              <a:t>21.12.2019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65304"/>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67544" y="125760"/>
            <a:ext cx="8229600" cy="1143000"/>
          </a:xfrm>
        </p:spPr>
        <p:txBody>
          <a:bodyPr/>
          <a:lstStyle/>
          <a:p>
            <a:r>
              <a:rPr lang="cs-CZ"/>
              <a:t>Kliknutím lze upravit styl.</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fld id="{1C155C81-6840-4EA5-B321-54D6ABBBB49A}" type="datetime1">
              <a:rPr lang="cs-CZ" smtClean="0"/>
              <a:pPr/>
              <a:t>21.12.2019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9" name="TextovéPole 8"/>
          <p:cNvSpPr txBox="1"/>
          <p:nvPr userDrawn="1"/>
        </p:nvSpPr>
        <p:spPr>
          <a:xfrm>
            <a:off x="782486" y="6254480"/>
            <a:ext cx="7488832" cy="646331"/>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+420 211 222 440</a:t>
            </a:r>
          </a:p>
          <a:p>
            <a:r>
              <a:rPr lang="cs-CZ" sz="1200" kern="1200" dirty="0">
                <a:ln>
                  <a:noFill/>
                </a:ln>
                <a:solidFill>
                  <a:schemeClr val="tx1"/>
                </a:solidFill>
                <a:latin typeface="+mn-lt"/>
                <a:ea typeface="+mn-ea"/>
                <a:cs typeface="+mn-cs"/>
              </a:rPr>
              <a:t>e-mail: </a:t>
            </a:r>
            <a:r>
              <a:rPr lang="cs-CZ" sz="1200" u="none" kern="1200" dirty="0">
                <a:ln>
                  <a:noFill/>
                </a:ln>
                <a:solidFill>
                  <a:schemeClr val="tx1"/>
                </a:solidFill>
                <a:latin typeface="+mn-lt"/>
                <a:ea typeface="+mn-ea"/>
                <a:cs typeface="+mn-cs"/>
              </a:rPr>
              <a:t>jabok@jabok.cz</a:t>
            </a:r>
            <a:r>
              <a:rPr lang="cs-CZ" sz="1200" kern="1200" dirty="0">
                <a:ln>
                  <a:noFill/>
                </a:ln>
                <a:solidFill>
                  <a:schemeClr val="tx1"/>
                </a:solidFill>
                <a:latin typeface="+mn-lt"/>
                <a:ea typeface="+mn-ea"/>
                <a:cs typeface="+mn-cs"/>
              </a:rPr>
              <a:t>, www.jabok.cz</a:t>
            </a:r>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913A3077-5DF7-413D-8223-B3A10273BD38}" type="datetime1">
              <a:rPr lang="cs-CZ" smtClean="0"/>
              <a:pPr/>
              <a:t>21.12.2019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62E37861-9CFB-4DB0-8326-6C6A95B08EB6}" type="slidenum">
              <a:rPr lang="cs-CZ" smtClean="0"/>
              <a:pPr/>
              <a:t>‹#›</a:t>
            </a:fld>
            <a:endParaRPr lang="cs-CZ"/>
          </a:p>
        </p:txBody>
      </p:sp>
      <p:sp>
        <p:nvSpPr>
          <p:cNvPr id="7" name="Obdélník 6"/>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1" name="Obrázek 10"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2" name="TextovéPole 11"/>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a:ln>
                  <a:noFill/>
                </a:ln>
                <a:solidFill>
                  <a:schemeClr val="tx1"/>
                </a:solidFill>
                <a:latin typeface="+mn-lt"/>
                <a:ea typeface="+mn-ea"/>
                <a:cs typeface="+mn-cs"/>
              </a:rPr>
              <a:t>Salmovská 8, 120 00 Praha 2, tel.: +420 211 222 </a:t>
            </a:r>
            <a:r>
              <a:rPr lang="cs-CZ" sz="1200" kern="1200" dirty="0" smtClean="0">
                <a:ln>
                  <a:noFill/>
                </a:ln>
                <a:solidFill>
                  <a:schemeClr val="tx1"/>
                </a:solidFill>
                <a:latin typeface="+mn-lt"/>
                <a:ea typeface="+mn-ea"/>
                <a:cs typeface="+mn-cs"/>
              </a:rPr>
              <a:t>440</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CC0A2F39-4E20-4709-AF12-84A6FE6F96FC}" type="datetime1">
              <a:rPr lang="cs-CZ" smtClean="0"/>
              <a:pPr/>
              <a:t>21.12.2019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a:t>
            </a:r>
            <a:r>
              <a:rPr lang="cs-CZ" sz="1200" kern="1200" baseline="0" dirty="0">
                <a:ln>
                  <a:noFill/>
                </a:ln>
                <a:solidFill>
                  <a:schemeClr val="tx1"/>
                </a:solidFill>
                <a:latin typeface="+mn-lt"/>
                <a:ea typeface="+mn-ea"/>
                <a:cs typeface="+mn-cs"/>
              </a:rPr>
              <a:t> 211 222 441</a:t>
            </a:r>
            <a:r>
              <a:rPr lang="cs-CZ" sz="1200" kern="1200" dirty="0">
                <a:ln>
                  <a:noFill/>
                </a:ln>
                <a:solidFill>
                  <a:schemeClr val="tx1"/>
                </a:solidFill>
                <a:latin typeface="+mn-lt"/>
                <a:ea typeface="+mn-ea"/>
                <a:cs typeface="+mn-cs"/>
              </a:rPr>
              <a:t>,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7" name="Zástupný symbol pro datum 6"/>
          <p:cNvSpPr>
            <a:spLocks noGrp="1"/>
          </p:cNvSpPr>
          <p:nvPr>
            <p:ph type="dt" sz="half" idx="10"/>
          </p:nvPr>
        </p:nvSpPr>
        <p:spPr/>
        <p:txBody>
          <a:bodyPr/>
          <a:lstStyle/>
          <a:p>
            <a:fld id="{776D39CA-F613-461D-BE69-4653088F021D}" type="datetime1">
              <a:rPr lang="cs-CZ" smtClean="0"/>
              <a:pPr/>
              <a:t>21.12.2019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62E37861-9CFB-4DB0-8326-6C6A95B08EB6}" type="slidenum">
              <a:rPr lang="cs-CZ" smtClean="0"/>
              <a:pPr/>
              <a:t>‹#›</a:t>
            </a:fld>
            <a:endParaRPr lang="cs-CZ"/>
          </a:p>
        </p:txBody>
      </p:sp>
      <p:sp>
        <p:nvSpPr>
          <p:cNvPr id="10" name="Obdélník 9"/>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3"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4" name="Obrázek 13"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5" name="TextovéPole 14"/>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a:t>Kliknutím lze upravit styl.</a:t>
            </a:r>
            <a:endParaRPr lang="cs-CZ" dirty="0"/>
          </a:p>
        </p:txBody>
      </p:sp>
      <p:sp>
        <p:nvSpPr>
          <p:cNvPr id="3" name="Zástupný symbol pro datum 2"/>
          <p:cNvSpPr>
            <a:spLocks noGrp="1"/>
          </p:cNvSpPr>
          <p:nvPr>
            <p:ph type="dt" sz="half" idx="10"/>
          </p:nvPr>
        </p:nvSpPr>
        <p:spPr/>
        <p:txBody>
          <a:bodyPr/>
          <a:lstStyle/>
          <a:p>
            <a:fld id="{C28BC22E-EDDF-4C73-9EEC-E2277EB4D253}" type="datetime1">
              <a:rPr lang="cs-CZ" smtClean="0"/>
              <a:pPr/>
              <a:t>21.12.2019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62E37861-9CFB-4DB0-8326-6C6A95B08EB6}" type="slidenum">
              <a:rPr lang="cs-CZ" smtClean="0"/>
              <a:pPr/>
              <a:t>‹#›</a:t>
            </a:fld>
            <a:endParaRPr lang="cs-CZ"/>
          </a:p>
        </p:txBody>
      </p:sp>
      <p:sp>
        <p:nvSpPr>
          <p:cNvPr id="6" name="Obdélník 5"/>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0" name="Obrázek 9"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1" name="TextovéPole 10"/>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190679F-FFC8-458A-A2F4-EB614CCDDA21}" type="datetime1">
              <a:rPr lang="cs-CZ" smtClean="0"/>
              <a:pPr/>
              <a:t>21.12.2019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62E37861-9CFB-4DB0-8326-6C6A95B08EB6}" type="slidenum">
              <a:rPr lang="cs-CZ" smtClean="0"/>
              <a:pPr/>
              <a:t>‹#›</a:t>
            </a:fld>
            <a:endParaRPr lang="cs-CZ"/>
          </a:p>
        </p:txBody>
      </p:sp>
      <p:sp>
        <p:nvSpPr>
          <p:cNvPr id="5" name="Obdélník 4"/>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Zástupný symbol pro číslo snímku 5"/>
          <p:cNvSpPr txBox="1">
            <a:spLocks/>
          </p:cNvSpPr>
          <p:nvPr userDrawn="1"/>
        </p:nvSpPr>
        <p:spPr>
          <a:xfrm>
            <a:off x="8468816" y="6376243"/>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9" name="Obrázek 8" descr="ostre kraje 04 - oranzova-bila - hind.jpg"/>
          <p:cNvPicPr>
            <a:picLocks noChangeAspect="1"/>
          </p:cNvPicPr>
          <p:nvPr userDrawn="1"/>
        </p:nvPicPr>
        <p:blipFill>
          <a:blip r:embed="rId2" cstate="print"/>
          <a:stretch>
            <a:fillRect/>
          </a:stretch>
        </p:blipFill>
        <p:spPr>
          <a:xfrm>
            <a:off x="107504" y="6228850"/>
            <a:ext cx="683299" cy="656534"/>
          </a:xfrm>
          <a:prstGeom prst="rect">
            <a:avLst/>
          </a:prstGeom>
        </p:spPr>
      </p:pic>
      <p:sp>
        <p:nvSpPr>
          <p:cNvPr id="10" name="TextovéPole 9"/>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A7897D60-CBC2-48F8-A517-02E8AF517480}" type="datetime1">
              <a:rPr lang="cs-CZ" smtClean="0"/>
              <a:pPr/>
              <a:t>21.12.2019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1988839"/>
            <a:ext cx="5486400" cy="2738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467F6508-F70E-41B4-B9ED-A7003E895728}" type="datetime1">
              <a:rPr lang="cs-CZ" smtClean="0"/>
              <a:pPr/>
              <a:t>21.12.2019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62E37861-9CFB-4DB0-8326-6C6A95B08EB6}" type="slidenum">
              <a:rPr lang="cs-CZ" smtClean="0"/>
              <a:pPr/>
              <a:t>‹#›</a:t>
            </a:fld>
            <a:endParaRPr lang="cs-CZ"/>
          </a:p>
        </p:txBody>
      </p:sp>
      <p:sp>
        <p:nvSpPr>
          <p:cNvPr id="8" name="Obdélník 7"/>
          <p:cNvSpPr/>
          <p:nvPr userDrawn="1"/>
        </p:nvSpPr>
        <p:spPr>
          <a:xfrm>
            <a:off x="0" y="6192688"/>
            <a:ext cx="9144000" cy="692696"/>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Zástupný symbol pro číslo snímku 5"/>
          <p:cNvSpPr txBox="1">
            <a:spLocks/>
          </p:cNvSpPr>
          <p:nvPr userDrawn="1"/>
        </p:nvSpPr>
        <p:spPr>
          <a:xfrm>
            <a:off x="8468816" y="6381328"/>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5633A1-5521-476C-9400-8F170BE21740}" type="slidenum">
              <a:rPr kumimoji="0" lang="cs-CZ" sz="1200" b="0" i="0" u="none" strike="noStrike" kern="1200" cap="none" spc="0" normalizeH="0" baseline="0" noProof="0" smtClean="0">
                <a:ln>
                  <a:noFill/>
                </a:ln>
                <a:solidFill>
                  <a:schemeClr val="tx1"/>
                </a:solidFill>
                <a:effectLst/>
                <a:uLnTx/>
                <a:uFillTx/>
                <a:latin typeface="Hind Regular" pitchFamily="2" charset="-18"/>
                <a:ea typeface="+mn-ea"/>
                <a:cs typeface="Hind Regular" pitchFamily="2" charset="-18"/>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cs-CZ" sz="1200" b="0" i="0" u="none" strike="noStrike" kern="1200" cap="none" spc="0" normalizeH="0" baseline="0" noProof="0" dirty="0">
              <a:ln>
                <a:noFill/>
              </a:ln>
              <a:solidFill>
                <a:schemeClr val="tx1"/>
              </a:solidFill>
              <a:effectLst/>
              <a:uLnTx/>
              <a:uFillTx/>
              <a:latin typeface="Hind Regular" pitchFamily="2" charset="-18"/>
              <a:ea typeface="+mn-ea"/>
              <a:cs typeface="Hind Regular" pitchFamily="2" charset="-18"/>
            </a:endParaRPr>
          </a:p>
        </p:txBody>
      </p:sp>
      <p:pic>
        <p:nvPicPr>
          <p:cNvPr id="12" name="Obrázek 11" descr="ostre kraje 04 - oranzova-bila - hind.jpg"/>
          <p:cNvPicPr>
            <a:picLocks noChangeAspect="1"/>
          </p:cNvPicPr>
          <p:nvPr userDrawn="1"/>
        </p:nvPicPr>
        <p:blipFill>
          <a:blip r:embed="rId2" cstate="print"/>
          <a:stretch>
            <a:fillRect/>
          </a:stretch>
        </p:blipFill>
        <p:spPr>
          <a:xfrm>
            <a:off x="107504" y="6201466"/>
            <a:ext cx="683299" cy="656534"/>
          </a:xfrm>
          <a:prstGeom prst="rect">
            <a:avLst/>
          </a:prstGeom>
        </p:spPr>
      </p:pic>
      <p:sp>
        <p:nvSpPr>
          <p:cNvPr id="13" name="TextovéPole 12"/>
          <p:cNvSpPr txBox="1"/>
          <p:nvPr userDrawn="1"/>
        </p:nvSpPr>
        <p:spPr>
          <a:xfrm>
            <a:off x="827584" y="6279703"/>
            <a:ext cx="7488832" cy="461665"/>
          </a:xfrm>
          <a:prstGeom prst="rect">
            <a:avLst/>
          </a:prstGeom>
          <a:noFill/>
        </p:spPr>
        <p:txBody>
          <a:bodyPr wrap="square" rtlCol="0">
            <a:spAutoFit/>
          </a:bodyPr>
          <a:lstStyle/>
          <a:p>
            <a:r>
              <a:rPr lang="cs-CZ" sz="1200" b="1" kern="1200" dirty="0">
                <a:ln>
                  <a:noFill/>
                </a:ln>
                <a:solidFill>
                  <a:schemeClr val="tx1"/>
                </a:solidFill>
                <a:latin typeface="+mn-lt"/>
                <a:ea typeface="+mn-ea"/>
                <a:cs typeface="+mn-cs"/>
              </a:rPr>
              <a:t>Jabok – Vyšší odborná škola sociálně pedagogická a teologická</a:t>
            </a:r>
            <a:endParaRPr lang="cs-CZ" sz="1200" kern="1200" dirty="0">
              <a:ln>
                <a:noFill/>
              </a:ln>
              <a:solidFill>
                <a:schemeClr val="tx1"/>
              </a:solidFill>
              <a:latin typeface="+mn-lt"/>
              <a:ea typeface="+mn-ea"/>
              <a:cs typeface="+mn-cs"/>
            </a:endParaRPr>
          </a:p>
          <a:p>
            <a:r>
              <a:rPr lang="cs-CZ" sz="1200" kern="1200" dirty="0" err="1">
                <a:ln>
                  <a:noFill/>
                </a:ln>
                <a:solidFill>
                  <a:schemeClr val="tx1"/>
                </a:solidFill>
                <a:latin typeface="+mn-lt"/>
                <a:ea typeface="+mn-ea"/>
                <a:cs typeface="+mn-cs"/>
              </a:rPr>
              <a:t>Salmovská</a:t>
            </a:r>
            <a:r>
              <a:rPr lang="cs-CZ" sz="1200" kern="1200" dirty="0">
                <a:ln>
                  <a:noFill/>
                </a:ln>
                <a:solidFill>
                  <a:schemeClr val="tx1"/>
                </a:solidFill>
                <a:latin typeface="+mn-lt"/>
                <a:ea typeface="+mn-ea"/>
                <a:cs typeface="+mn-cs"/>
              </a:rPr>
              <a:t> 8, 120 00 Praha 2, tel.: +420 211 222 440, fax: 211 222 441, e-mail: </a:t>
            </a:r>
            <a:r>
              <a:rPr lang="cs-CZ" sz="1200" u="none" kern="1200" dirty="0">
                <a:ln>
                  <a:noFill/>
                </a:ln>
                <a:solidFill>
                  <a:schemeClr val="tx1"/>
                </a:solidFill>
                <a:latin typeface="+mn-lt"/>
                <a:ea typeface="+mn-ea"/>
                <a:cs typeface="+mn-cs"/>
              </a:rPr>
              <a:t>jabok@</a:t>
            </a:r>
            <a:r>
              <a:rPr lang="cs-CZ" sz="1200" u="none" kern="1200" dirty="0" err="1">
                <a:ln>
                  <a:noFill/>
                </a:ln>
                <a:solidFill>
                  <a:schemeClr val="tx1"/>
                </a:solidFill>
                <a:latin typeface="+mn-lt"/>
                <a:ea typeface="+mn-ea"/>
                <a:cs typeface="+mn-cs"/>
              </a:rPr>
              <a:t>jabok.cz</a:t>
            </a:r>
            <a:r>
              <a:rPr lang="cs-CZ" sz="1200" kern="1200" dirty="0">
                <a:ln>
                  <a:noFill/>
                </a:ln>
                <a:solidFill>
                  <a:schemeClr val="tx1"/>
                </a:solidFill>
                <a:latin typeface="+mn-lt"/>
                <a:ea typeface="+mn-ea"/>
                <a:cs typeface="+mn-cs"/>
              </a:rPr>
              <a:t>, www.</a:t>
            </a:r>
            <a:r>
              <a:rPr lang="cs-CZ" sz="1200" kern="1200" dirty="0" err="1">
                <a:ln>
                  <a:noFill/>
                </a:ln>
                <a:solidFill>
                  <a:schemeClr val="tx1"/>
                </a:solidFill>
                <a:latin typeface="+mn-lt"/>
                <a:ea typeface="+mn-ea"/>
                <a:cs typeface="+mn-cs"/>
              </a:rPr>
              <a:t>jabok.cz</a:t>
            </a:r>
            <a:endParaRPr lang="cs-CZ" sz="1200" kern="1200" dirty="0">
              <a:ln>
                <a:noFill/>
              </a:ln>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p:nvSpPr>
        <p:spPr>
          <a:xfrm>
            <a:off x="0" y="0"/>
            <a:ext cx="9144000" cy="134076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Obdélník 9"/>
          <p:cNvSpPr/>
          <p:nvPr/>
        </p:nvSpPr>
        <p:spPr>
          <a:xfrm>
            <a:off x="0" y="1340768"/>
            <a:ext cx="1800000" cy="551723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539552" y="125760"/>
            <a:ext cx="8229600" cy="1143000"/>
          </a:xfrm>
          <a:prstGeom prst="rect">
            <a:avLst/>
          </a:prstGeom>
        </p:spPr>
        <p:txBody>
          <a:bodyPr vert="horz" lIns="91440" tIns="45720" rIns="91440" bIns="45720" rtlCol="0" anchor="ctr">
            <a:noAutofit/>
          </a:bodyPr>
          <a:lstStyle/>
          <a:p>
            <a:r>
              <a:rPr lang="cs-CZ" dirty="0"/>
              <a:t>Klepnutím lze upravit styl předlohy nadpisů.</a:t>
            </a:r>
          </a:p>
        </p:txBody>
      </p:sp>
      <p:sp>
        <p:nvSpPr>
          <p:cNvPr id="3" name="Zástupný symbol pro text 2"/>
          <p:cNvSpPr>
            <a:spLocks noGrp="1"/>
          </p:cNvSpPr>
          <p:nvPr>
            <p:ph type="body" idx="1"/>
          </p:nvPr>
        </p:nvSpPr>
        <p:spPr>
          <a:xfrm>
            <a:off x="755576" y="1628800"/>
            <a:ext cx="7931224" cy="4497363"/>
          </a:xfrm>
          <a:prstGeom prst="rect">
            <a:avLst/>
          </a:prstGeom>
        </p:spPr>
        <p:txBody>
          <a:bodyPr vert="horz" lIns="91440" tIns="45720" rIns="91440" bIns="45720" rtlCol="0">
            <a:normAutofit/>
          </a:bodyPr>
          <a:lstStyle/>
          <a:p>
            <a:pPr lvl="0"/>
            <a:r>
              <a:rPr lang="cs-CZ" dirty="0"/>
              <a:t>Klepnutím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ind Regular" pitchFamily="2" charset="-18"/>
                <a:cs typeface="Hind Regular" pitchFamily="2" charset="-18"/>
              </a:defRPr>
            </a:lvl1pPr>
          </a:lstStyle>
          <a:p>
            <a:fld id="{CB0D5FD9-3C04-44DA-9D63-B7598933CB24}" type="datetime1">
              <a:rPr lang="cs-CZ" smtClean="0"/>
              <a:pPr/>
              <a:t>21.12.2019</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ind Regular" pitchFamily="2" charset="-18"/>
                <a:cs typeface="Hind Regular" pitchFamily="2" charset="-18"/>
              </a:defRPr>
            </a:lvl1pPr>
          </a:lstStyle>
          <a:p>
            <a:endParaRPr lang="cs-CZ" dirty="0"/>
          </a:p>
        </p:txBody>
      </p:sp>
      <p:sp>
        <p:nvSpPr>
          <p:cNvPr id="6" name="Zástupný symbol pro číslo snímku 5"/>
          <p:cNvSpPr>
            <a:spLocks noGrp="1"/>
          </p:cNvSpPr>
          <p:nvPr>
            <p:ph type="sldNum" sz="quarter" idx="4"/>
          </p:nvPr>
        </p:nvSpPr>
        <p:spPr>
          <a:xfrm>
            <a:off x="8316416" y="6356350"/>
            <a:ext cx="576064" cy="365125"/>
          </a:xfrm>
          <a:prstGeom prst="rect">
            <a:avLst/>
          </a:prstGeom>
        </p:spPr>
        <p:txBody>
          <a:bodyPr vert="horz" lIns="91440" tIns="45720" rIns="91440" bIns="45720" rtlCol="0" anchor="ctr"/>
          <a:lstStyle>
            <a:lvl1pPr algn="r">
              <a:defRPr sz="1200" baseline="0">
                <a:solidFill>
                  <a:schemeClr val="tx1"/>
                </a:solidFill>
                <a:latin typeface="Hind Regular" pitchFamily="2" charset="-18"/>
                <a:cs typeface="Hind Regular" pitchFamily="2" charset="-18"/>
              </a:defRPr>
            </a:lvl1pPr>
          </a:lstStyle>
          <a:p>
            <a:fld id="{6A5633A1-5521-476C-9400-8F170BE2174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spcBef>
          <a:spcPct val="0"/>
        </a:spcBef>
        <a:buNone/>
        <a:defRPr sz="3500" kern="1200" baseline="0">
          <a:solidFill>
            <a:schemeClr val="tx1"/>
          </a:solidFill>
          <a:latin typeface="Hind Bold" pitchFamily="2" charset="-18"/>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tx1"/>
          </a:solidFill>
          <a:latin typeface="Hind Regular" pitchFamily="2" charset="-18"/>
          <a:ea typeface="+mn-ea"/>
          <a:cs typeface="Hind Regular" pitchFamily="2" charset="-18"/>
        </a:defRPr>
      </a:lvl1pPr>
      <a:lvl2pPr marL="742950" indent="-285750" algn="l" defTabSz="914400" rtl="0" eaLnBrk="1" latinLnBrk="0" hangingPunct="1">
        <a:spcBef>
          <a:spcPct val="20000"/>
        </a:spcBef>
        <a:buFont typeface="Arial" pitchFamily="34" charset="0"/>
        <a:buChar char="–"/>
        <a:defRPr sz="2800" kern="1200" baseline="0">
          <a:solidFill>
            <a:schemeClr val="tx1"/>
          </a:solidFill>
          <a:latin typeface="Hind Regular" pitchFamily="2" charset="-18"/>
          <a:ea typeface="+mn-ea"/>
          <a:cs typeface="Hind Regular" pitchFamily="2" charset="-18"/>
        </a:defRPr>
      </a:lvl2pPr>
      <a:lvl3pPr marL="1143000" indent="-228600" algn="l" defTabSz="914400" rtl="0" eaLnBrk="1" latinLnBrk="0" hangingPunct="1">
        <a:spcBef>
          <a:spcPct val="20000"/>
        </a:spcBef>
        <a:buFont typeface="Arial" pitchFamily="34" charset="0"/>
        <a:buChar char="•"/>
        <a:defRPr sz="2400" kern="1200" baseline="0">
          <a:solidFill>
            <a:schemeClr val="tx1"/>
          </a:solidFill>
          <a:latin typeface="Hind Regular" pitchFamily="2" charset="-18"/>
          <a:ea typeface="+mn-ea"/>
          <a:cs typeface="Hind Regular" pitchFamily="2" charset="-18"/>
        </a:defRPr>
      </a:lvl3pPr>
      <a:lvl4pPr marL="16002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4pPr>
      <a:lvl5pPr marL="2057400" indent="-228600" algn="l" defTabSz="914400" rtl="0" eaLnBrk="1" latinLnBrk="0" hangingPunct="1">
        <a:spcBef>
          <a:spcPct val="20000"/>
        </a:spcBef>
        <a:buFont typeface="Arial" pitchFamily="34" charset="0"/>
        <a:buChar char="»"/>
        <a:defRPr sz="2000" kern="1200" baseline="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Úvod do </a:t>
            </a:r>
            <a:r>
              <a:rPr lang="cs-CZ" b="1" smtClean="0"/>
              <a:t>sociální správy I</a:t>
            </a:r>
            <a:endParaRPr lang="cs-CZ" dirty="0"/>
          </a:p>
        </p:txBody>
      </p:sp>
      <p:sp>
        <p:nvSpPr>
          <p:cNvPr id="3" name="Podnadpis 2"/>
          <p:cNvSpPr>
            <a:spLocks noGrp="1"/>
          </p:cNvSpPr>
          <p:nvPr>
            <p:ph type="subTitle" idx="1"/>
          </p:nvPr>
        </p:nvSpPr>
        <p:spPr/>
        <p:txBody>
          <a:bodyPr/>
          <a:lstStyle/>
          <a:p>
            <a:r>
              <a:rPr lang="cs-CZ" dirty="0" smtClean="0"/>
              <a:t>Sociální politika 2</a:t>
            </a:r>
          </a:p>
          <a:p>
            <a:endParaRPr lang="cs-CZ" dirty="0"/>
          </a:p>
          <a:p>
            <a:r>
              <a:rPr lang="cs-CZ" sz="2400" dirty="0" smtClean="0"/>
              <a:t>Iva Poláčková</a:t>
            </a:r>
            <a:endParaRPr lang="cs-CZ" sz="2400" dirty="0"/>
          </a:p>
        </p:txBody>
      </p:sp>
      <p:pic>
        <p:nvPicPr>
          <p:cNvPr id="4" name="Obrázek 3">
            <a:extLst>
              <a:ext uri="{FF2B5EF4-FFF2-40B4-BE49-F238E27FC236}">
                <a16:creationId xmlns:a16="http://schemas.microsoft.com/office/drawing/2014/main" xmlns="" id="{C4566E1C-67A8-4FCF-85C7-157F13081D45}"/>
              </a:ext>
            </a:extLst>
          </p:cNvPr>
          <p:cNvPicPr>
            <a:picLocks noChangeAspect="1"/>
          </p:cNvPicPr>
          <p:nvPr/>
        </p:nvPicPr>
        <p:blipFill>
          <a:blip r:embed="rId3"/>
          <a:stretch>
            <a:fillRect/>
          </a:stretch>
        </p:blipFill>
        <p:spPr>
          <a:xfrm>
            <a:off x="5652120" y="5783763"/>
            <a:ext cx="3181350" cy="962025"/>
          </a:xfrm>
          <a:prstGeom prst="rect">
            <a:avLst/>
          </a:prstGeom>
        </p:spPr>
      </p:pic>
      <p:pic>
        <p:nvPicPr>
          <p:cNvPr id="6" name="Obrázek 5">
            <a:extLst>
              <a:ext uri="{FF2B5EF4-FFF2-40B4-BE49-F238E27FC236}">
                <a16:creationId xmlns:a16="http://schemas.microsoft.com/office/drawing/2014/main" xmlns="" id="{6F156362-A53D-44EC-BE5A-EC2DE35A4A90}"/>
              </a:ext>
            </a:extLst>
          </p:cNvPr>
          <p:cNvPicPr>
            <a:picLocks noChangeAspect="1"/>
          </p:cNvPicPr>
          <p:nvPr/>
        </p:nvPicPr>
        <p:blipFill>
          <a:blip r:embed="rId4"/>
          <a:stretch>
            <a:fillRect/>
          </a:stretch>
        </p:blipFill>
        <p:spPr>
          <a:xfrm>
            <a:off x="1907704" y="5834270"/>
            <a:ext cx="3879521" cy="861010"/>
          </a:xfrm>
          <a:prstGeom prst="rect">
            <a:avLst/>
          </a:prstGeom>
        </p:spPr>
      </p:pic>
    </p:spTree>
    <p:extLst>
      <p:ext uri="{BB962C8B-B14F-4D97-AF65-F5344CB8AC3E}">
        <p14:creationId xmlns:p14="http://schemas.microsoft.com/office/powerpoint/2010/main" val="2733381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Státní (sociální) správa</a:t>
            </a:r>
            <a:endParaRPr lang="cs-CZ" b="1" dirty="0"/>
          </a:p>
        </p:txBody>
      </p:sp>
      <p:sp>
        <p:nvSpPr>
          <p:cNvPr id="3" name="Zástupný symbol pro obsah 2"/>
          <p:cNvSpPr>
            <a:spLocks noGrp="1"/>
          </p:cNvSpPr>
          <p:nvPr>
            <p:ph idx="1"/>
          </p:nvPr>
        </p:nvSpPr>
        <p:spPr>
          <a:xfrm>
            <a:off x="285720" y="1556792"/>
            <a:ext cx="8572560" cy="4425355"/>
          </a:xfrm>
        </p:spPr>
        <p:txBody>
          <a:bodyPr>
            <a:normAutofit/>
          </a:bodyPr>
          <a:lstStyle/>
          <a:p>
            <a:pPr lvl="0" algn="just"/>
            <a:r>
              <a:rPr lang="cs-CZ" sz="2200" dirty="0" smtClean="0"/>
              <a:t>Je zajišťována vrcholnými, ústředními a územními orgány státní správy – vláda, ministerstva, místní orgány, příp. další pověřené orgány.</a:t>
            </a:r>
          </a:p>
          <a:p>
            <a:pPr lvl="0" algn="just"/>
            <a:r>
              <a:rPr lang="cs-CZ" sz="2200" dirty="0" smtClean="0"/>
              <a:t>Je zde uplatňována tzv. vertikální hierarchie, tzn., že pravomoc je soustředěna na vrcholné orgány státní správy.</a:t>
            </a:r>
          </a:p>
          <a:p>
            <a:pPr lvl="0" algn="just"/>
            <a:r>
              <a:rPr lang="cs-CZ" sz="2200" dirty="0" smtClean="0"/>
              <a:t>Mezi úkoly státní správy patří především aplikace zákona, rozhodování o právech a povinnostech právnických a fyzických osob v rámci výkonu veřejní správy, realizace státní politiky a sledování státních zájmů.</a:t>
            </a:r>
          </a:p>
          <a:p>
            <a:pPr lvl="0" algn="just"/>
            <a:r>
              <a:rPr lang="cs-CZ" sz="2200" dirty="0"/>
              <a:t>V</a:t>
            </a:r>
            <a:r>
              <a:rPr lang="cs-CZ" sz="2200" dirty="0" smtClean="0"/>
              <a:t>ydává </a:t>
            </a:r>
            <a:r>
              <a:rPr lang="cs-CZ" sz="2200" dirty="0"/>
              <a:t>obecné a individuální právní akty, uzavírá </a:t>
            </a:r>
            <a:r>
              <a:rPr lang="cs-CZ" sz="2200" dirty="0" smtClean="0"/>
              <a:t>veřejnoprávní </a:t>
            </a:r>
            <a:r>
              <a:rPr lang="cs-CZ" sz="2200" dirty="0"/>
              <a:t>dohody, provádí výkon </a:t>
            </a:r>
            <a:r>
              <a:rPr lang="cs-CZ" sz="2200" dirty="0" smtClean="0"/>
              <a:t>rozhodnutí.</a:t>
            </a:r>
          </a:p>
          <a:p>
            <a:pPr lvl="0" algn="just"/>
            <a:endParaRPr lang="cs-CZ" sz="2200" dirty="0"/>
          </a:p>
        </p:txBody>
      </p:sp>
    </p:spTree>
    <p:extLst>
      <p:ext uri="{BB962C8B-B14F-4D97-AF65-F5344CB8AC3E}">
        <p14:creationId xmlns:p14="http://schemas.microsoft.com/office/powerpoint/2010/main" val="3960913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Veřejná (sociální) samospráva</a:t>
            </a:r>
            <a:endParaRPr lang="cs-CZ" b="1" dirty="0"/>
          </a:p>
        </p:txBody>
      </p:sp>
      <p:sp>
        <p:nvSpPr>
          <p:cNvPr id="3" name="Zástupný symbol pro obsah 2"/>
          <p:cNvSpPr>
            <a:spLocks noGrp="1"/>
          </p:cNvSpPr>
          <p:nvPr>
            <p:ph idx="1"/>
          </p:nvPr>
        </p:nvSpPr>
        <p:spPr>
          <a:xfrm>
            <a:off x="285720" y="1556792"/>
            <a:ext cx="8572560" cy="4425355"/>
          </a:xfrm>
        </p:spPr>
        <p:txBody>
          <a:bodyPr>
            <a:normAutofit/>
          </a:bodyPr>
          <a:lstStyle/>
          <a:p>
            <a:pPr marL="452437" algn="just">
              <a:lnSpc>
                <a:spcPct val="80000"/>
              </a:lnSpc>
            </a:pPr>
            <a:r>
              <a:rPr lang="cs-CZ" sz="2200" dirty="0" smtClean="0"/>
              <a:t>Jedná se o druh veřejné sociální správy, </a:t>
            </a:r>
            <a:r>
              <a:rPr lang="cs-CZ" sz="2200" dirty="0"/>
              <a:t>kterou vykonávají jiné subjekty než </a:t>
            </a:r>
            <a:r>
              <a:rPr lang="cs-CZ" sz="2200" dirty="0" smtClean="0"/>
              <a:t>stát (kraje, obce, veřejnoprávní fondy apod.).</a:t>
            </a:r>
          </a:p>
          <a:p>
            <a:pPr marL="452437" algn="just">
              <a:lnSpc>
                <a:spcPct val="80000"/>
              </a:lnSpc>
            </a:pPr>
            <a:r>
              <a:rPr lang="cs-CZ" sz="2200" dirty="0"/>
              <a:t>P</a:t>
            </a:r>
            <a:r>
              <a:rPr lang="cs-CZ" sz="2200" dirty="0" smtClean="0"/>
              <a:t>odíl </a:t>
            </a:r>
            <a:r>
              <a:rPr lang="cs-CZ" sz="2200" dirty="0"/>
              <a:t>občanů na řízení věcí veřejných, bezplatný a čestný výkon </a:t>
            </a:r>
            <a:r>
              <a:rPr lang="cs-CZ" sz="2200" dirty="0" smtClean="0"/>
              <a:t>funkcí.</a:t>
            </a:r>
          </a:p>
          <a:p>
            <a:pPr marL="452437" algn="just">
              <a:lnSpc>
                <a:spcPct val="80000"/>
              </a:lnSpc>
            </a:pPr>
            <a:r>
              <a:rPr lang="cs-CZ" sz="2200" dirty="0" smtClean="0"/>
              <a:t>Je zde uplatňován princip subsidiarity. </a:t>
            </a:r>
          </a:p>
          <a:p>
            <a:pPr marL="109537" indent="0" algn="just">
              <a:lnSpc>
                <a:spcPct val="80000"/>
              </a:lnSpc>
              <a:buNone/>
            </a:pPr>
            <a:endParaRPr lang="cs-CZ" sz="2200" b="1" dirty="0" smtClean="0"/>
          </a:p>
          <a:p>
            <a:pPr marL="452437" algn="just">
              <a:lnSpc>
                <a:spcPct val="80000"/>
              </a:lnSpc>
            </a:pPr>
            <a:r>
              <a:rPr lang="cs-CZ" sz="2200" b="1" dirty="0" smtClean="0"/>
              <a:t>Územní</a:t>
            </a:r>
            <a:r>
              <a:rPr lang="cs-CZ" sz="2200" dirty="0" smtClean="0"/>
              <a:t> </a:t>
            </a:r>
            <a:r>
              <a:rPr lang="cs-CZ" sz="2200" b="1" dirty="0" smtClean="0"/>
              <a:t>samospráva</a:t>
            </a:r>
            <a:r>
              <a:rPr lang="cs-CZ" sz="2200" dirty="0" smtClean="0"/>
              <a:t> – </a:t>
            </a:r>
            <a:r>
              <a:rPr lang="cs-CZ" sz="2200" dirty="0"/>
              <a:t>právo samostatně rozhodovat o svých záležitostech (obce x </a:t>
            </a:r>
            <a:r>
              <a:rPr lang="cs-CZ" sz="2200" dirty="0" smtClean="0"/>
              <a:t>kraje)</a:t>
            </a:r>
          </a:p>
          <a:p>
            <a:pPr marL="452437" algn="just">
              <a:lnSpc>
                <a:spcPct val="80000"/>
              </a:lnSpc>
            </a:pPr>
            <a:r>
              <a:rPr lang="cs-CZ" sz="2200" b="1" dirty="0" smtClean="0"/>
              <a:t>Zájmová </a:t>
            </a:r>
            <a:r>
              <a:rPr lang="cs-CZ" sz="2200" b="1" dirty="0"/>
              <a:t>/ Profesní </a:t>
            </a:r>
            <a:r>
              <a:rPr lang="cs-CZ" sz="2200" b="1" dirty="0" smtClean="0"/>
              <a:t>samospráva </a:t>
            </a:r>
            <a:r>
              <a:rPr lang="cs-CZ" sz="2200" dirty="0" smtClean="0"/>
              <a:t>– </a:t>
            </a:r>
            <a:r>
              <a:rPr lang="cs-CZ" sz="2200" dirty="0"/>
              <a:t>subjekty se sdružují za účelem společného zájmu, který sledují (typicky profesní </a:t>
            </a:r>
            <a:r>
              <a:rPr lang="cs-CZ" sz="2200" dirty="0" smtClean="0"/>
              <a:t>komory)</a:t>
            </a:r>
            <a:endParaRPr lang="cs-CZ" sz="2200" dirty="0"/>
          </a:p>
          <a:p>
            <a:pPr marL="452437" algn="just">
              <a:lnSpc>
                <a:spcPct val="80000"/>
              </a:lnSpc>
            </a:pPr>
            <a:r>
              <a:rPr lang="cs-CZ" sz="2200" i="1" dirty="0"/>
              <a:t>Příp. věcná – dobrovolné sdružování (např. svazky obcí)</a:t>
            </a:r>
          </a:p>
          <a:p>
            <a:pPr lvl="0" algn="just"/>
            <a:endParaRPr lang="cs-CZ" sz="2200" dirty="0"/>
          </a:p>
        </p:txBody>
      </p:sp>
    </p:spTree>
    <p:extLst>
      <p:ext uri="{BB962C8B-B14F-4D97-AF65-F5344CB8AC3E}">
        <p14:creationId xmlns:p14="http://schemas.microsoft.com/office/powerpoint/2010/main" val="5866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Organizační principy veřejné správy</a:t>
            </a:r>
            <a:endParaRPr lang="cs-CZ" b="1" dirty="0"/>
          </a:p>
        </p:txBody>
      </p:sp>
      <p:sp>
        <p:nvSpPr>
          <p:cNvPr id="3" name="Zástupný symbol pro obsah 2"/>
          <p:cNvSpPr>
            <a:spLocks noGrp="1"/>
          </p:cNvSpPr>
          <p:nvPr>
            <p:ph idx="1"/>
          </p:nvPr>
        </p:nvSpPr>
        <p:spPr>
          <a:xfrm>
            <a:off x="285720" y="1556792"/>
            <a:ext cx="8572560" cy="4425355"/>
          </a:xfrm>
        </p:spPr>
        <p:txBody>
          <a:bodyPr>
            <a:normAutofit/>
          </a:bodyPr>
          <a:lstStyle/>
          <a:p>
            <a:pPr marL="109537" indent="0" algn="just">
              <a:lnSpc>
                <a:spcPct val="80000"/>
              </a:lnSpc>
              <a:buNone/>
            </a:pPr>
            <a:endParaRPr lang="cs-CZ" sz="2200" i="1" dirty="0"/>
          </a:p>
          <a:p>
            <a:pPr marL="109537" indent="0" algn="just">
              <a:lnSpc>
                <a:spcPct val="80000"/>
              </a:lnSpc>
              <a:buNone/>
            </a:pPr>
            <a:endParaRPr lang="cs-CZ" sz="2200" i="1" dirty="0"/>
          </a:p>
          <a:p>
            <a:pPr lvl="0" algn="just"/>
            <a:endParaRPr lang="cs-CZ" sz="2200" dirty="0"/>
          </a:p>
        </p:txBody>
      </p:sp>
      <p:graphicFrame>
        <p:nvGraphicFramePr>
          <p:cNvPr id="4" name="Zástupný symbol pro obsah 6"/>
          <p:cNvGraphicFramePr>
            <a:graphicFrameLocks/>
          </p:cNvGraphicFramePr>
          <p:nvPr>
            <p:extLst/>
          </p:nvPr>
        </p:nvGraphicFramePr>
        <p:xfrm>
          <a:off x="285720" y="2060848"/>
          <a:ext cx="8572560" cy="33643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41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Princip územní, věcný a funkční</a:t>
            </a:r>
            <a:endParaRPr lang="cs-CZ" b="1" dirty="0"/>
          </a:p>
        </p:txBody>
      </p:sp>
      <p:sp>
        <p:nvSpPr>
          <p:cNvPr id="3" name="Zástupný symbol pro obsah 2"/>
          <p:cNvSpPr>
            <a:spLocks noGrp="1"/>
          </p:cNvSpPr>
          <p:nvPr>
            <p:ph idx="1"/>
          </p:nvPr>
        </p:nvSpPr>
        <p:spPr>
          <a:xfrm>
            <a:off x="285720" y="1556792"/>
            <a:ext cx="8572560" cy="4425355"/>
          </a:xfrm>
        </p:spPr>
        <p:txBody>
          <a:bodyPr>
            <a:normAutofit lnSpcReduction="10000"/>
          </a:bodyPr>
          <a:lstStyle/>
          <a:p>
            <a:pPr algn="just"/>
            <a:r>
              <a:rPr lang="cs-CZ" sz="2400" b="1" dirty="0"/>
              <a:t>Územní princip </a:t>
            </a:r>
            <a:r>
              <a:rPr lang="cs-CZ" sz="2400" dirty="0"/>
              <a:t>vymezuje působnost veřejné správy vzhledem k teritoriu, oblasti, regionu. Platí obecně, že určení takového vymezení je podle administrativního členění státu. </a:t>
            </a:r>
            <a:endParaRPr lang="cs-CZ" sz="2400" dirty="0" smtClean="0"/>
          </a:p>
          <a:p>
            <a:pPr algn="just"/>
            <a:r>
              <a:rPr lang="cs-CZ" sz="2400" b="1" dirty="0" smtClean="0"/>
              <a:t>Věcný </a:t>
            </a:r>
            <a:r>
              <a:rPr lang="cs-CZ" sz="2400" b="1" dirty="0"/>
              <a:t>princip </a:t>
            </a:r>
            <a:r>
              <a:rPr lang="cs-CZ" sz="2400" dirty="0"/>
              <a:t>prosazuje při organizaci veřejné správy homogenitu agend, které jsou vykonávány. Působnost orgánů veřejné správy je tak stanovena podle záležitostí, které jsou jim svěřeny např</a:t>
            </a:r>
            <a:r>
              <a:rPr lang="cs-CZ" sz="2400" dirty="0" smtClean="0"/>
              <a:t>. sociální věci, zdravotnictví, školství.</a:t>
            </a:r>
            <a:endParaRPr lang="cs-CZ" sz="2400" dirty="0"/>
          </a:p>
          <a:p>
            <a:pPr algn="just"/>
            <a:r>
              <a:rPr lang="cs-CZ" sz="2400" b="1" dirty="0"/>
              <a:t>Funkční princip </a:t>
            </a:r>
            <a:r>
              <a:rPr lang="cs-CZ" sz="2400" dirty="0"/>
              <a:t>se prosazuje při budování tzv. průřezových orgánů veřejné správy, to jest takových, které mají za úkol koordinovat činnost různých orgánů v případě, že objekt veřejné správy spadá svojí náplní činnosti do několika oblastí správy</a:t>
            </a:r>
            <a:r>
              <a:rPr lang="cs-CZ" sz="2400" dirty="0" smtClean="0"/>
              <a:t>.</a:t>
            </a:r>
          </a:p>
          <a:p>
            <a:pPr marL="0" indent="0" algn="r">
              <a:buNone/>
            </a:pPr>
            <a:r>
              <a:rPr lang="cs-CZ" sz="2400" dirty="0" smtClean="0"/>
              <a:t>(Tomeš, 2009)</a:t>
            </a:r>
            <a:endParaRPr lang="cs-CZ" sz="2400" dirty="0"/>
          </a:p>
          <a:p>
            <a:pPr lvl="0" algn="just"/>
            <a:endParaRPr lang="cs-CZ" sz="2200" dirty="0"/>
          </a:p>
        </p:txBody>
      </p:sp>
    </p:spTree>
    <p:extLst>
      <p:ext uri="{BB962C8B-B14F-4D97-AF65-F5344CB8AC3E}">
        <p14:creationId xmlns:p14="http://schemas.microsoft.com/office/powerpoint/2010/main" val="79231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Princip centralizace a decentralizace</a:t>
            </a:r>
            <a:endParaRPr lang="cs-CZ" b="1" dirty="0"/>
          </a:p>
        </p:txBody>
      </p:sp>
      <p:sp>
        <p:nvSpPr>
          <p:cNvPr id="3" name="Zástupný symbol pro obsah 2"/>
          <p:cNvSpPr>
            <a:spLocks noGrp="1"/>
          </p:cNvSpPr>
          <p:nvPr>
            <p:ph idx="1"/>
          </p:nvPr>
        </p:nvSpPr>
        <p:spPr>
          <a:xfrm>
            <a:off x="285720" y="1556792"/>
            <a:ext cx="8572560" cy="4425355"/>
          </a:xfrm>
        </p:spPr>
        <p:txBody>
          <a:bodyPr>
            <a:normAutofit fontScale="92500"/>
          </a:bodyPr>
          <a:lstStyle/>
          <a:p>
            <a:pPr lvl="0" algn="just"/>
            <a:r>
              <a:rPr lang="cs-CZ" sz="2400" dirty="0"/>
              <a:t>Tento princip úzce souvisí se stylem řízení, s delegací rozhodovacích pravomocí a o odpovědnosti ve vertikálním směru. </a:t>
            </a:r>
            <a:endParaRPr lang="cs-CZ" sz="2400" dirty="0" smtClean="0"/>
          </a:p>
          <a:p>
            <a:pPr algn="just"/>
            <a:r>
              <a:rPr lang="cs-CZ" sz="2400" b="1" dirty="0"/>
              <a:t>Centralizace </a:t>
            </a:r>
            <a:r>
              <a:rPr lang="cs-CZ" sz="2400" dirty="0"/>
              <a:t>ve veřejné správě znamená soustředění rozhodovacích procesů do ústředních orgánů. Centrální orgán buď sám rozhoduje a provádí i rozhodnutí, nebo výkon správy může delegovat na složky nižší, ovšem bez pravomocí odpovědnosti. Nižší složka je pak pouze výkonnou složkou.</a:t>
            </a:r>
          </a:p>
          <a:p>
            <a:pPr algn="just"/>
            <a:r>
              <a:rPr lang="cs-CZ" sz="2400" b="1" dirty="0"/>
              <a:t>Decentralizace</a:t>
            </a:r>
            <a:r>
              <a:rPr lang="cs-CZ" sz="2400" dirty="0"/>
              <a:t> je takový princip organizace, kdy spolu s výkonem činností je na nižší složky delegována i pravomoc a odpovědnost. V tomto případě jsou nižší složky nezávislé na ústředních orgánech a jsou pouze v určitém daném rozsahu kontrolovány </a:t>
            </a:r>
            <a:r>
              <a:rPr lang="cs-CZ" sz="2400" dirty="0" smtClean="0"/>
              <a:t>centrálním orgánem.</a:t>
            </a:r>
            <a:endParaRPr lang="cs-CZ" sz="2400" dirty="0"/>
          </a:p>
          <a:p>
            <a:pPr marL="0" lvl="0" indent="0" algn="r">
              <a:buNone/>
            </a:pPr>
            <a:r>
              <a:rPr lang="cs-CZ" sz="2400" dirty="0" smtClean="0"/>
              <a:t>							(Tomeš, 2009)</a:t>
            </a:r>
            <a:endParaRPr lang="cs-CZ" sz="2400" dirty="0"/>
          </a:p>
        </p:txBody>
      </p:sp>
    </p:spTree>
    <p:extLst>
      <p:ext uri="{BB962C8B-B14F-4D97-AF65-F5344CB8AC3E}">
        <p14:creationId xmlns:p14="http://schemas.microsoft.com/office/powerpoint/2010/main" val="175276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Princip koncentrace a dekoncentrace</a:t>
            </a:r>
            <a:endParaRPr lang="cs-CZ" b="1" dirty="0"/>
          </a:p>
        </p:txBody>
      </p:sp>
      <p:sp>
        <p:nvSpPr>
          <p:cNvPr id="5" name="Obdélník 4"/>
          <p:cNvSpPr/>
          <p:nvPr/>
        </p:nvSpPr>
        <p:spPr>
          <a:xfrm>
            <a:off x="395536" y="1556792"/>
            <a:ext cx="8424936" cy="4901586"/>
          </a:xfrm>
          <a:prstGeom prst="rect">
            <a:avLst/>
          </a:prstGeom>
        </p:spPr>
        <p:txBody>
          <a:bodyPr/>
          <a:lstStyle/>
          <a:p>
            <a:pPr marL="342900" lvl="0" indent="-342900" algn="just" rtl="0">
              <a:buFont typeface="Arial" panose="020B0604020202020204" pitchFamily="34" charset="0"/>
              <a:buChar char="•"/>
            </a:pPr>
            <a:r>
              <a:rPr lang="cs-CZ" sz="2200" b="1" dirty="0" smtClean="0">
                <a:latin typeface="Hind Regular"/>
              </a:rPr>
              <a:t>Princip koncentrace a dekoncentrace</a:t>
            </a:r>
            <a:r>
              <a:rPr lang="cs-CZ" sz="2200" dirty="0">
                <a:latin typeface="Hind Regular"/>
              </a:rPr>
              <a:t> </a:t>
            </a:r>
            <a:r>
              <a:rPr lang="cs-CZ" sz="2200" dirty="0" smtClean="0">
                <a:latin typeface="Hind Regular"/>
              </a:rPr>
              <a:t>– v horizontální rovině vypovídá koncentrace, případně dekoncentrace o tom, zda jsou agendy svěřeny jednomu či více orgánům, mezi nimiž není vztah podřízenosti (např.: při slučování či dělení ministerstev).</a:t>
            </a:r>
          </a:p>
          <a:p>
            <a:pPr marL="342900" lvl="0" indent="-342900" algn="just" rtl="0">
              <a:buFont typeface="Arial" panose="020B0604020202020204" pitchFamily="34" charset="0"/>
              <a:buChar char="•"/>
            </a:pPr>
            <a:r>
              <a:rPr lang="cs-CZ" sz="2200" dirty="0" smtClean="0">
                <a:latin typeface="Hind Regular"/>
              </a:rPr>
              <a:t>Základem vertikální dekoncentrace je vždy delegovaná působnost, ale zachovává se podřízenost orgánům centrální státní správy. </a:t>
            </a:r>
            <a:endParaRPr lang="cs-CZ" sz="2200" dirty="0">
              <a:latin typeface="Hind Regular"/>
            </a:endParaRPr>
          </a:p>
        </p:txBody>
      </p:sp>
      <p:sp>
        <p:nvSpPr>
          <p:cNvPr id="3" name="Obdélník 2"/>
          <p:cNvSpPr/>
          <p:nvPr/>
        </p:nvSpPr>
        <p:spPr>
          <a:xfrm>
            <a:off x="6771617" y="4007585"/>
            <a:ext cx="1925527" cy="430887"/>
          </a:xfrm>
          <a:prstGeom prst="rect">
            <a:avLst/>
          </a:prstGeom>
        </p:spPr>
        <p:txBody>
          <a:bodyPr wrap="none">
            <a:spAutoFit/>
          </a:bodyPr>
          <a:lstStyle/>
          <a:p>
            <a:pPr lvl="0" algn="r"/>
            <a:r>
              <a:rPr lang="cs-CZ" sz="2200" dirty="0">
                <a:latin typeface="Hind Regular"/>
              </a:rPr>
              <a:t>(Tomeš, 2009)</a:t>
            </a:r>
          </a:p>
        </p:txBody>
      </p:sp>
    </p:spTree>
    <p:extLst>
      <p:ext uri="{BB962C8B-B14F-4D97-AF65-F5344CB8AC3E}">
        <p14:creationId xmlns:p14="http://schemas.microsoft.com/office/powerpoint/2010/main" val="2999813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Princip kolegiální a monokratický</a:t>
            </a:r>
            <a:br>
              <a:rPr lang="cs-CZ" b="1" dirty="0" smtClean="0"/>
            </a:br>
            <a:r>
              <a:rPr lang="cs-CZ" b="1" dirty="0" smtClean="0"/>
              <a:t>Princip jmenovací a volební</a:t>
            </a:r>
            <a:endParaRPr lang="cs-CZ" b="1" dirty="0"/>
          </a:p>
        </p:txBody>
      </p:sp>
      <p:sp>
        <p:nvSpPr>
          <p:cNvPr id="5" name="Obdélník 4"/>
          <p:cNvSpPr/>
          <p:nvPr/>
        </p:nvSpPr>
        <p:spPr>
          <a:xfrm>
            <a:off x="323528" y="1484784"/>
            <a:ext cx="8496944" cy="4464496"/>
          </a:xfrm>
          <a:prstGeom prst="rect">
            <a:avLst/>
          </a:prstGeom>
        </p:spPr>
        <p:txBody>
          <a:bodyPr/>
          <a:lstStyle/>
          <a:p>
            <a:pPr marL="342900" lvl="0" indent="-342900" algn="just" rtl="0">
              <a:buFont typeface="Arial" panose="020B0604020202020204" pitchFamily="34" charset="0"/>
              <a:buChar char="•"/>
            </a:pPr>
            <a:r>
              <a:rPr lang="cs-CZ" sz="2200" b="1" dirty="0" smtClean="0">
                <a:latin typeface="Hind Regular"/>
              </a:rPr>
              <a:t>Princip kolegiální a monokratický</a:t>
            </a:r>
            <a:r>
              <a:rPr lang="cs-CZ" sz="2200" dirty="0">
                <a:latin typeface="Hind Regular"/>
              </a:rPr>
              <a:t> </a:t>
            </a:r>
            <a:r>
              <a:rPr lang="cs-CZ" sz="2200" dirty="0" smtClean="0">
                <a:latin typeface="Hind Regular"/>
              </a:rPr>
              <a:t>- pro kolegiální orgán je charakteristické, že jej tvoří větší počet členů schvalujících rozhodnutí hlasováním. Monokratický orgán je reprezentován jednou osobou, jejíž rozhodnutí zastupuje vůli celého orgánu (v případě hejtmana krajského úřadu, ministra).</a:t>
            </a:r>
          </a:p>
          <a:p>
            <a:pPr lvl="0" algn="just" rtl="0"/>
            <a:endParaRPr lang="cs-CZ" sz="1000" dirty="0" smtClean="0">
              <a:latin typeface="Hind Regular"/>
            </a:endParaRPr>
          </a:p>
          <a:p>
            <a:pPr marL="342900" lvl="0" indent="-342900" algn="just" rtl="0">
              <a:buFont typeface="Arial" panose="020B0604020202020204" pitchFamily="34" charset="0"/>
              <a:buChar char="•"/>
            </a:pPr>
            <a:r>
              <a:rPr lang="cs-CZ" sz="2200" b="1" dirty="0" smtClean="0">
                <a:latin typeface="Hind Regular"/>
              </a:rPr>
              <a:t>Princip jmenovací a volební</a:t>
            </a:r>
            <a:r>
              <a:rPr lang="cs-CZ" sz="2200" dirty="0">
                <a:latin typeface="Hind Regular"/>
              </a:rPr>
              <a:t> </a:t>
            </a:r>
            <a:r>
              <a:rPr lang="cs-CZ" sz="2200" dirty="0" smtClean="0">
                <a:latin typeface="Hind Regular"/>
              </a:rPr>
              <a:t>- tento princip má úzký vztah k obsazování míst ve veřejné správě. Jmenovací princip ve veřejné správě je pravidlem, volební princip je uplatňován zejména v oblasti samosprávy.</a:t>
            </a:r>
          </a:p>
          <a:p>
            <a:pPr marL="342900" lvl="0" indent="-342900" algn="just" rtl="0">
              <a:buFont typeface="Arial" panose="020B0604020202020204" pitchFamily="34" charset="0"/>
              <a:buChar char="•"/>
            </a:pPr>
            <a:endParaRPr lang="cs-CZ" sz="2200" dirty="0">
              <a:latin typeface="Hind Regular"/>
            </a:endParaRPr>
          </a:p>
          <a:p>
            <a:pPr algn="r"/>
            <a:r>
              <a:rPr lang="cs-CZ" sz="2200" dirty="0">
                <a:latin typeface="Hind Regular"/>
              </a:rPr>
              <a:t>(Tomeš, 2009)</a:t>
            </a:r>
          </a:p>
          <a:p>
            <a:pPr lvl="0" algn="just" rtl="0"/>
            <a:endParaRPr lang="cs-CZ" sz="2200" dirty="0">
              <a:latin typeface="Hind Regular"/>
            </a:endParaRPr>
          </a:p>
        </p:txBody>
      </p:sp>
    </p:spTree>
    <p:extLst>
      <p:ext uri="{BB962C8B-B14F-4D97-AF65-F5344CB8AC3E}">
        <p14:creationId xmlns:p14="http://schemas.microsoft.com/office/powerpoint/2010/main" val="973720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Soukromá správa</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Vztahuje se k oblasti </a:t>
            </a:r>
            <a:r>
              <a:rPr lang="cs-CZ" altLang="cs-CZ" sz="2200" b="1" dirty="0"/>
              <a:t>soukromoprávních vztahů</a:t>
            </a:r>
            <a:r>
              <a:rPr lang="cs-CZ" altLang="cs-CZ" sz="2200" dirty="0"/>
              <a:t>, tzn., že může zavazovat pouze osoby, které jsou ve specifickém (dobrovolném) vztahu k dané správě (členové spolku, zaměstnanci podniku apod</a:t>
            </a:r>
            <a:r>
              <a:rPr lang="cs-CZ" altLang="cs-CZ" sz="2200" dirty="0" smtClean="0"/>
              <a:t>.)</a:t>
            </a:r>
            <a:endParaRPr lang="cs-CZ" altLang="cs-CZ" sz="2200" dirty="0"/>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Poměry v soukromé správě se řídí právním řádem (zákon je závazný i pro instituce vykonávající správu), tak i vlastními právními akty, k jejichž vydání není třeba předchozí právní úpravy (např. vnitřní řády, stanovy, organizační řády apod</a:t>
            </a:r>
            <a:r>
              <a:rPr lang="cs-CZ" altLang="cs-CZ" sz="2200" dirty="0" smtClean="0"/>
              <a:t>.).</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Soukromá správa je zisková </a:t>
            </a:r>
            <a:r>
              <a:rPr lang="cs-CZ" altLang="cs-CZ" sz="2200" dirty="0"/>
              <a:t>(komerční</a:t>
            </a:r>
            <a:r>
              <a:rPr lang="cs-CZ" altLang="cs-CZ" sz="2200" dirty="0" smtClean="0"/>
              <a:t>) a </a:t>
            </a:r>
            <a:r>
              <a:rPr lang="cs-CZ" altLang="cs-CZ" sz="2200" dirty="0"/>
              <a:t>nezisková (občanská</a:t>
            </a:r>
            <a:r>
              <a:rPr lang="cs-CZ" altLang="cs-CZ" sz="2200" dirty="0" smtClean="0"/>
              <a:t>).</a:t>
            </a:r>
            <a:endParaRPr lang="cs-CZ" altLang="cs-CZ" sz="2200" dirty="0"/>
          </a:p>
          <a:p>
            <a:pPr marL="0" indent="0">
              <a:buNone/>
            </a:pPr>
            <a:endParaRPr lang="cs-CZ" sz="2200" dirty="0"/>
          </a:p>
        </p:txBody>
      </p:sp>
    </p:spTree>
    <p:extLst>
      <p:ext uri="{BB962C8B-B14F-4D97-AF65-F5344CB8AC3E}">
        <p14:creationId xmlns:p14="http://schemas.microsoft.com/office/powerpoint/2010/main" val="4163512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Pojetí (modely) sociální správy</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Liberální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Korporativní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Institucionální model</a:t>
            </a:r>
          </a:p>
          <a:p>
            <a:pPr marL="457200" indent="-457200" algn="just">
              <a:buFont typeface="+mj-lt"/>
              <a:buAutoNum type="arabicPeriod"/>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Totalitní model</a:t>
            </a:r>
            <a:endParaRPr lang="cs-CZ" altLang="cs-CZ" sz="2200" dirty="0"/>
          </a:p>
          <a:p>
            <a:pPr marL="0" indent="0">
              <a:buNone/>
            </a:pPr>
            <a:endParaRPr lang="cs-CZ" sz="2200" dirty="0"/>
          </a:p>
        </p:txBody>
      </p:sp>
    </p:spTree>
    <p:extLst>
      <p:ext uri="{BB962C8B-B14F-4D97-AF65-F5344CB8AC3E}">
        <p14:creationId xmlns:p14="http://schemas.microsoft.com/office/powerpoint/2010/main" val="3766895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Liberální model</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Důraz na regulaci </a:t>
            </a:r>
            <a:r>
              <a:rPr lang="cs-CZ" altLang="cs-CZ" sz="2200" dirty="0">
                <a:ea typeface="Verdana" panose="020B0604030504040204" pitchFamily="34" charset="0"/>
                <a:cs typeface="Verdana" panose="020B0604030504040204" pitchFamily="34" charset="0"/>
              </a:rPr>
              <a:t>vztahů mezi občany a jejich </a:t>
            </a:r>
            <a:r>
              <a:rPr lang="cs-CZ" altLang="cs-CZ" sz="2200" dirty="0" smtClean="0">
                <a:ea typeface="Verdana" panose="020B0604030504040204" pitchFamily="34" charset="0"/>
                <a:cs typeface="Verdana" panose="020B0604030504040204" pitchFamily="34" charset="0"/>
              </a:rPr>
              <a:t>ochranou.</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Minimální sociální transfery. </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Dávky </a:t>
            </a:r>
            <a:r>
              <a:rPr lang="cs-CZ" altLang="cs-CZ" sz="2200" dirty="0">
                <a:ea typeface="Verdana" panose="020B0604030504040204" pitchFamily="34" charset="0"/>
                <a:cs typeface="Verdana" panose="020B0604030504040204" pitchFamily="34" charset="0"/>
              </a:rPr>
              <a:t>a služby </a:t>
            </a:r>
            <a:r>
              <a:rPr lang="cs-CZ" altLang="cs-CZ" sz="2200" dirty="0" smtClean="0">
                <a:ea typeface="Verdana" panose="020B0604030504040204" pitchFamily="34" charset="0"/>
                <a:cs typeface="Verdana" panose="020B0604030504040204" pitchFamily="34" charset="0"/>
              </a:rPr>
              <a:t>jsou určeny jen těm nejpotřebnější. Cílem je, aby se občané zabezpečovali sami.</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Uplatňuje se zde svépomocná solidarita, ve společnosti je zastoupeno vysoké procento soukromé správy a vysoká míra decentralizace.</a:t>
            </a:r>
            <a:endParaRPr lang="cs-CZ" altLang="cs-CZ" sz="2200" dirty="0">
              <a:ea typeface="Verdana" panose="020B0604030504040204" pitchFamily="34" charset="0"/>
              <a:cs typeface="Verdana" panose="020B0604030504040204" pitchFamily="34" charset="0"/>
            </a:endParaRPr>
          </a:p>
          <a:p>
            <a:pPr marL="0" lvl="0" indent="0" algn="r">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sz="2200" dirty="0"/>
              <a:t>(Tomeš, 2009)</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smtClean="0">
              <a:ea typeface="Verdana" panose="020B0604030504040204" pitchFamily="34" charset="0"/>
              <a:cs typeface="Verdana" panose="020B0604030504040204" pitchFamily="34" charset="0"/>
            </a:endParaRP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3803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Struktura prezentace:</a:t>
            </a:r>
            <a:endParaRPr lang="cs-CZ" b="1" dirty="0"/>
          </a:p>
        </p:txBody>
      </p:sp>
      <p:sp>
        <p:nvSpPr>
          <p:cNvPr id="3" name="Zástupný symbol pro obsah 2"/>
          <p:cNvSpPr>
            <a:spLocks noGrp="1"/>
          </p:cNvSpPr>
          <p:nvPr>
            <p:ph idx="1"/>
          </p:nvPr>
        </p:nvSpPr>
        <p:spPr>
          <a:xfrm>
            <a:off x="251520" y="1556792"/>
            <a:ext cx="8640960" cy="4425355"/>
          </a:xfrm>
        </p:spPr>
        <p:txBody>
          <a:bodyPr>
            <a:normAutofit/>
          </a:bodyPr>
          <a:lstStyle/>
          <a:p>
            <a:r>
              <a:rPr lang="cs-CZ" sz="2200" dirty="0" smtClean="0"/>
              <a:t>Základní pojmy</a:t>
            </a:r>
          </a:p>
          <a:p>
            <a:r>
              <a:rPr lang="cs-CZ" sz="2200" dirty="0" smtClean="0"/>
              <a:t>Cíle sociální správy</a:t>
            </a:r>
          </a:p>
          <a:p>
            <a:r>
              <a:rPr lang="cs-CZ" sz="2200" dirty="0" smtClean="0"/>
              <a:t>Oblasti sociální správy</a:t>
            </a:r>
          </a:p>
          <a:p>
            <a:r>
              <a:rPr lang="cs-CZ" sz="2200" dirty="0" smtClean="0"/>
              <a:t>Systémové dělení sociální správy</a:t>
            </a:r>
          </a:p>
          <a:p>
            <a:r>
              <a:rPr lang="cs-CZ" sz="2200" dirty="0" smtClean="0"/>
              <a:t>Druhy správy</a:t>
            </a:r>
          </a:p>
          <a:p>
            <a:r>
              <a:rPr lang="cs-CZ" sz="2200" dirty="0" smtClean="0"/>
              <a:t>Pojetí sociální správy</a:t>
            </a:r>
            <a:endParaRPr lang="cs-CZ" sz="2200" dirty="0"/>
          </a:p>
        </p:txBody>
      </p:sp>
    </p:spTree>
    <p:extLst>
      <p:ext uri="{BB962C8B-B14F-4D97-AF65-F5344CB8AC3E}">
        <p14:creationId xmlns:p14="http://schemas.microsoft.com/office/powerpoint/2010/main" val="911055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Korporativní model</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Stát </a:t>
            </a:r>
            <a:r>
              <a:rPr lang="cs-CZ" altLang="cs-CZ" sz="2200" dirty="0">
                <a:ea typeface="Verdana" panose="020B0604030504040204" pitchFamily="34" charset="0"/>
                <a:cs typeface="Verdana" panose="020B0604030504040204" pitchFamily="34" charset="0"/>
              </a:rPr>
              <a:t>v tomto systému nutil zaměstnavatele a občany, aby se o sebe postarali, ale také nutil obce, aby zabezpečily ty, kteří pomoc potřebovali a nebyli schopni se o sebe postarat a ve veřejném zájmu by je musel zabezpečovat stát. </a:t>
            </a:r>
            <a:endParaRPr lang="cs-CZ" altLang="cs-CZ" sz="2200" dirty="0" smtClean="0">
              <a:ea typeface="Verdana" panose="020B0604030504040204" pitchFamily="34" charset="0"/>
              <a:cs typeface="Verdana" panose="020B0604030504040204" pitchFamily="34" charset="0"/>
            </a:endParaRP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Stát organizuje povinnou solidaritu.</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ea typeface="Verdana" panose="020B0604030504040204" pitchFamily="34" charset="0"/>
                <a:cs typeface="Verdana" panose="020B0604030504040204" pitchFamily="34" charset="0"/>
              </a:rPr>
              <a:t>Uplatňuje se zde </a:t>
            </a:r>
            <a:r>
              <a:rPr lang="cs-CZ" altLang="cs-CZ" sz="2200" dirty="0">
                <a:ea typeface="Verdana" panose="020B0604030504040204" pitchFamily="34" charset="0"/>
                <a:cs typeface="Verdana" panose="020B0604030504040204" pitchFamily="34" charset="0"/>
              </a:rPr>
              <a:t>princip subsidiarity. </a:t>
            </a:r>
            <a:endParaRPr lang="cs-CZ" altLang="cs-CZ" sz="2200" dirty="0" smtClean="0">
              <a:ea typeface="Verdana" panose="020B0604030504040204" pitchFamily="34" charset="0"/>
              <a:cs typeface="Verdana" panose="020B0604030504040204" pitchFamily="34" charset="0"/>
            </a:endParaRPr>
          </a:p>
          <a:p>
            <a:pPr marL="0" lvl="0" indent="0" algn="r">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sz="2200" dirty="0"/>
              <a:t>(Tomeš, 2009)</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83674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Institucionální model</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algn="just"/>
            <a:r>
              <a:rPr lang="cs-CZ" sz="2200" dirty="0" smtClean="0"/>
              <a:t>Založen na vysoké míře solidarity, na principech </a:t>
            </a:r>
            <a:r>
              <a:rPr lang="cs-CZ" sz="2200" dirty="0"/>
              <a:t>občanské </a:t>
            </a:r>
            <a:r>
              <a:rPr lang="cs-CZ" sz="2200" dirty="0" smtClean="0"/>
              <a:t>společnosti.</a:t>
            </a:r>
          </a:p>
          <a:p>
            <a:pPr algn="just"/>
            <a:r>
              <a:rPr lang="cs-CZ" sz="2200" dirty="0" smtClean="0"/>
              <a:t>Dále je založen </a:t>
            </a:r>
            <a:r>
              <a:rPr lang="cs-CZ" sz="2200" dirty="0"/>
              <a:t>především na občanské solidaritě a transferech, které organizuje veřejnosprávní sféra na všech stupních řízení a je doplněn bohatou činností soukromoprávních institucí. </a:t>
            </a:r>
            <a:endParaRPr lang="cs-CZ" sz="2200" dirty="0" smtClean="0"/>
          </a:p>
          <a:p>
            <a:pPr algn="just"/>
            <a:r>
              <a:rPr lang="pt-BR" sz="2200" dirty="0" smtClean="0"/>
              <a:t>Úloha </a:t>
            </a:r>
            <a:r>
              <a:rPr lang="pt-BR" sz="2200" dirty="0"/>
              <a:t>státu je omezena na legislativní garance,</a:t>
            </a:r>
            <a:r>
              <a:rPr lang="cs-CZ" sz="2200" dirty="0"/>
              <a:t> rozsáhlý státní dozor a finanční redistribuci prostřednictvím daní. Daňové zatížení obyvatelstva zde bývá vyšší než je tomu u jiných modelů</a:t>
            </a:r>
            <a:r>
              <a:rPr lang="cs-CZ" sz="2200" dirty="0" smtClean="0"/>
              <a:t>.</a:t>
            </a:r>
          </a:p>
          <a:p>
            <a:pPr marL="0" lvl="0" indent="0" algn="r">
              <a:buNone/>
            </a:pPr>
            <a:r>
              <a:rPr lang="cs-CZ" sz="2000" dirty="0" smtClean="0"/>
              <a:t>		</a:t>
            </a:r>
            <a:r>
              <a:rPr lang="cs-CZ" sz="2200" dirty="0" smtClean="0"/>
              <a:t>(</a:t>
            </a:r>
            <a:r>
              <a:rPr lang="cs-CZ" sz="2200" dirty="0"/>
              <a:t>Tomeš, 2009)</a:t>
            </a:r>
          </a:p>
          <a:p>
            <a:pPr marL="0" indent="0" algn="just">
              <a:buNone/>
            </a:pPr>
            <a:endParaRPr lang="cs-CZ" sz="2200" dirty="0"/>
          </a:p>
        </p:txBody>
      </p:sp>
    </p:spTree>
    <p:extLst>
      <p:ext uri="{BB962C8B-B14F-4D97-AF65-F5344CB8AC3E}">
        <p14:creationId xmlns:p14="http://schemas.microsoft.com/office/powerpoint/2010/main" val="2984100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Totalitní model</a:t>
            </a:r>
            <a:endParaRPr lang="cs-CZ" b="1" dirty="0"/>
          </a:p>
        </p:txBody>
      </p:sp>
      <p:sp>
        <p:nvSpPr>
          <p:cNvPr id="3" name="Zástupný symbol pro obsah 2"/>
          <p:cNvSpPr>
            <a:spLocks noGrp="1"/>
          </p:cNvSpPr>
          <p:nvPr>
            <p:ph idx="1"/>
          </p:nvPr>
        </p:nvSpPr>
        <p:spPr>
          <a:xfrm>
            <a:off x="428596" y="1556792"/>
            <a:ext cx="8358246" cy="4425355"/>
          </a:xfrm>
        </p:spPr>
        <p:txBody>
          <a:bodyPr>
            <a:normAutofit/>
          </a:bodyPr>
          <a:lstStyle/>
          <a:p>
            <a:pPr algn="just"/>
            <a:r>
              <a:rPr lang="cs-CZ" sz="2200" dirty="0" smtClean="0"/>
              <a:t>Totalitní (paternalistický) model je založen na vysoké míře centralizace soustředěné do rukou státu.</a:t>
            </a:r>
          </a:p>
          <a:p>
            <a:pPr algn="just"/>
            <a:r>
              <a:rPr lang="cs-CZ" sz="2200" dirty="0" smtClean="0"/>
              <a:t>Omezení iniciativ v sociální sféře.</a:t>
            </a:r>
          </a:p>
          <a:p>
            <a:pPr algn="just"/>
            <a:r>
              <a:rPr lang="cs-CZ" altLang="cs-CZ" sz="2200" dirty="0"/>
              <a:t>Pomoc a služby jsou přidělovány v zákoně definovaným skupinám podle zákonných pravidel i vlastního uvážení. </a:t>
            </a:r>
            <a:endParaRPr lang="cs-CZ" altLang="cs-CZ" sz="2200" dirty="0" smtClean="0"/>
          </a:p>
          <a:p>
            <a:pPr algn="just"/>
            <a:r>
              <a:rPr lang="cs-CZ" altLang="cs-CZ" sz="2200" dirty="0" smtClean="0"/>
              <a:t>Vše </a:t>
            </a:r>
            <a:r>
              <a:rPr lang="cs-CZ" altLang="cs-CZ" sz="2200" dirty="0"/>
              <a:t>je hrazeno ze státního rozpočtu</a:t>
            </a:r>
            <a:r>
              <a:rPr lang="cs-CZ" altLang="cs-CZ" sz="2200" dirty="0" smtClean="0"/>
              <a:t>.</a:t>
            </a:r>
          </a:p>
          <a:p>
            <a:pPr marL="0" lvl="0" indent="0" algn="r">
              <a:buNone/>
            </a:pPr>
            <a:r>
              <a:rPr lang="cs-CZ" sz="2000" dirty="0"/>
              <a:t>(Tomeš, 2009)</a:t>
            </a:r>
          </a:p>
          <a:p>
            <a:pPr marL="0" indent="0" algn="just">
              <a:buNone/>
            </a:pPr>
            <a:endParaRPr lang="cs-CZ" altLang="cs-CZ" sz="2200" dirty="0"/>
          </a:p>
          <a:p>
            <a:pPr marL="0" indent="0" algn="just">
              <a:buNone/>
            </a:pPr>
            <a:endParaRPr lang="cs-CZ" sz="2200" dirty="0"/>
          </a:p>
        </p:txBody>
      </p:sp>
    </p:spTree>
    <p:extLst>
      <p:ext uri="{BB962C8B-B14F-4D97-AF65-F5344CB8AC3E}">
        <p14:creationId xmlns:p14="http://schemas.microsoft.com/office/powerpoint/2010/main" val="1008467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Zdroje:</a:t>
            </a:r>
            <a:endParaRPr lang="cs-CZ" b="1" dirty="0"/>
          </a:p>
        </p:txBody>
      </p:sp>
      <p:sp>
        <p:nvSpPr>
          <p:cNvPr id="3" name="Zástupný symbol pro obsah 2"/>
          <p:cNvSpPr>
            <a:spLocks noGrp="1"/>
          </p:cNvSpPr>
          <p:nvPr>
            <p:ph idx="1"/>
          </p:nvPr>
        </p:nvSpPr>
        <p:spPr>
          <a:xfrm>
            <a:off x="251520" y="1556792"/>
            <a:ext cx="8568952" cy="4425355"/>
          </a:xfrm>
        </p:spPr>
        <p:txBody>
          <a:bodyPr>
            <a:normAutofit/>
          </a:bodyPr>
          <a:lstStyle/>
          <a:p>
            <a:r>
              <a:rPr lang="cs-CZ" sz="2200" dirty="0" smtClean="0"/>
              <a:t>TOMEŠ</a:t>
            </a:r>
            <a:r>
              <a:rPr lang="cs-CZ" sz="2200" dirty="0"/>
              <a:t>, Igor. </a:t>
            </a:r>
            <a:r>
              <a:rPr lang="cs-CZ" sz="2200" i="1" dirty="0"/>
              <a:t>Sociální správa: úvod do teorie a praxe</a:t>
            </a:r>
            <a:r>
              <a:rPr lang="cs-CZ" sz="2200" dirty="0"/>
              <a:t>. Vyd. 2., </a:t>
            </a:r>
            <a:r>
              <a:rPr lang="cs-CZ" sz="2200" dirty="0" err="1"/>
              <a:t>rozš</a:t>
            </a:r>
            <a:r>
              <a:rPr lang="cs-CZ" sz="2200" dirty="0"/>
              <a:t>. a </a:t>
            </a:r>
            <a:r>
              <a:rPr lang="cs-CZ" sz="2200" dirty="0" err="1"/>
              <a:t>přeprac</a:t>
            </a:r>
            <a:r>
              <a:rPr lang="cs-CZ" sz="2200" dirty="0"/>
              <a:t>. Praha: Portál, 2009. ISBN 978-80-7367-483-0.</a:t>
            </a:r>
          </a:p>
        </p:txBody>
      </p:sp>
    </p:spTree>
    <p:extLst>
      <p:ext uri="{BB962C8B-B14F-4D97-AF65-F5344CB8AC3E}">
        <p14:creationId xmlns:p14="http://schemas.microsoft.com/office/powerpoint/2010/main" val="1718299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Co je to sociální správa</a:t>
            </a:r>
            <a:r>
              <a:rPr lang="cs-CZ" b="1" smtClean="0"/>
              <a:t>? </a:t>
            </a:r>
            <a:endParaRPr lang="cs-CZ" i="1" dirty="0"/>
          </a:p>
        </p:txBody>
      </p:sp>
      <p:sp>
        <p:nvSpPr>
          <p:cNvPr id="3" name="Zástupný symbol pro obsah 2"/>
          <p:cNvSpPr>
            <a:spLocks noGrp="1"/>
          </p:cNvSpPr>
          <p:nvPr>
            <p:ph idx="1"/>
          </p:nvPr>
        </p:nvSpPr>
        <p:spPr>
          <a:xfrm>
            <a:off x="287524" y="1412776"/>
            <a:ext cx="8568952" cy="4425355"/>
          </a:xfrm>
        </p:spPr>
        <p:txBody>
          <a:bodyPr>
            <a:no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smtClean="0"/>
              <a:t>Pod </a:t>
            </a:r>
            <a:r>
              <a:rPr lang="cs-CZ" altLang="cs-CZ" sz="2000" dirty="0"/>
              <a:t>pojmem správa je obvykle chápána určitá lidská činnost, jejímž smyslem a podstatou je zabezpečování výkonu a řízení určitých záležitostí, přičemž toto jednání je charakteristické jistou trvalostí, systematičností, organizovaností a plánovitostí a slouží k dosahování žádoucího </a:t>
            </a:r>
            <a:r>
              <a:rPr lang="cs-CZ" altLang="cs-CZ" sz="2000" dirty="0" smtClean="0"/>
              <a:t>výsledku. (</a:t>
            </a:r>
            <a:r>
              <a:rPr lang="cs-CZ" altLang="cs-CZ" sz="2000" dirty="0" err="1" smtClean="0"/>
              <a:t>Merkl</a:t>
            </a:r>
            <a:r>
              <a:rPr lang="cs-CZ" altLang="cs-CZ" sz="2000" dirty="0" smtClean="0"/>
              <a:t> in Tomeš, 2009: 20)</a:t>
            </a:r>
            <a:endParaRPr lang="cs-CZ" altLang="cs-CZ" sz="1000" i="1" dirty="0"/>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Je to činnost sledující záměrně nějaký cíl, řídící za trvalým účelem příslušné záležitosti. Činnost se pak může sledovat podle subjektů, jichž se to dotýká nebo podle objektů, které se spravují</a:t>
            </a:r>
            <a:r>
              <a:rPr lang="cs-CZ" altLang="cs-CZ" sz="2000" dirty="0" smtClean="0"/>
              <a:t>.</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Z pohledu sociologie to je </a:t>
            </a:r>
            <a:r>
              <a:rPr lang="cs-CZ" altLang="cs-CZ" sz="2000" b="1" dirty="0"/>
              <a:t>administrativa, administrace, obecné označení institucionalizované kontrolní a regulativní činnosti, týkající se především veřejných záležitostí. </a:t>
            </a:r>
            <a:endParaRPr lang="cs-CZ" altLang="cs-CZ" sz="1000" b="1" dirty="0"/>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000" dirty="0"/>
              <a:t>Patří sem však i soukromoprávní sektor /činnost dalších neziskových i ziskových subjektů/.</a:t>
            </a:r>
          </a:p>
          <a:p>
            <a:pPr marL="0" indent="0" algn="just">
              <a:buClrTx/>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000" dirty="0"/>
          </a:p>
          <a:p>
            <a:pPr marL="0" indent="0">
              <a:buNone/>
            </a:pPr>
            <a:endParaRPr lang="cs-CZ" sz="2000" dirty="0"/>
          </a:p>
        </p:txBody>
      </p:sp>
      <p:sp>
        <p:nvSpPr>
          <p:cNvPr id="4" name="Zástupný symbol pro zápatí 3"/>
          <p:cNvSpPr>
            <a:spLocks noGrp="1"/>
          </p:cNvSpPr>
          <p:nvPr>
            <p:ph type="ftr" sz="quarter" idx="11"/>
          </p:nvPr>
        </p:nvSpPr>
        <p:spPr/>
        <p:txBody>
          <a:bodyPr/>
          <a:lstStyle/>
          <a:p>
            <a:endParaRPr lang="cs-CZ" dirty="0"/>
          </a:p>
        </p:txBody>
      </p:sp>
    </p:spTree>
    <p:extLst>
      <p:ext uri="{BB962C8B-B14F-4D97-AF65-F5344CB8AC3E}">
        <p14:creationId xmlns:p14="http://schemas.microsoft.com/office/powerpoint/2010/main" val="853123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Sociální správa v užším pojetí</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b="1" dirty="0"/>
              <a:t>Souhrn orgánů a organizací konajících v sociální sféře a realizujících sociální politiku určitými nástroji, prostředky a technikami.</a:t>
            </a:r>
            <a:endParaRPr lang="cs-CZ" sz="2200" dirty="0"/>
          </a:p>
          <a:p>
            <a:pPr marL="0" indent="0" algn="just">
              <a:buNone/>
            </a:pPr>
            <a:r>
              <a:rPr lang="cs-CZ" sz="2200" dirty="0" smtClean="0"/>
              <a:t>							(Tomeš, 2009)</a:t>
            </a:r>
            <a:endParaRPr lang="cs-CZ" sz="2200" dirty="0"/>
          </a:p>
        </p:txBody>
      </p:sp>
    </p:spTree>
    <p:extLst>
      <p:ext uri="{BB962C8B-B14F-4D97-AF65-F5344CB8AC3E}">
        <p14:creationId xmlns:p14="http://schemas.microsoft.com/office/powerpoint/2010/main" val="161050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Cíle sociální správy</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a:t>zajistit lidem výdělky </a:t>
            </a:r>
          </a:p>
          <a:p>
            <a:pPr lvl="0" algn="just"/>
            <a:r>
              <a:rPr lang="cs-CZ" sz="2200" dirty="0" smtClean="0"/>
              <a:t>život </a:t>
            </a:r>
            <a:r>
              <a:rPr lang="cs-CZ" sz="2200" dirty="0"/>
              <a:t>a </a:t>
            </a:r>
            <a:r>
              <a:rPr lang="cs-CZ" sz="2200" dirty="0" smtClean="0"/>
              <a:t>práce </a:t>
            </a:r>
            <a:r>
              <a:rPr lang="cs-CZ" sz="2200" dirty="0"/>
              <a:t>ve zdravém prostředí </a:t>
            </a:r>
          </a:p>
          <a:p>
            <a:pPr lvl="0" algn="just"/>
            <a:r>
              <a:rPr lang="cs-CZ" sz="2200" dirty="0" smtClean="0"/>
              <a:t>ochrana </a:t>
            </a:r>
            <a:r>
              <a:rPr lang="cs-CZ" sz="2200" dirty="0"/>
              <a:t>v době nemoci a invaliditě </a:t>
            </a:r>
          </a:p>
          <a:p>
            <a:pPr lvl="0" algn="just"/>
            <a:r>
              <a:rPr lang="cs-CZ" sz="2200" dirty="0" smtClean="0"/>
              <a:t>důstojné </a:t>
            </a:r>
            <a:r>
              <a:rPr lang="cs-CZ" sz="2200" dirty="0"/>
              <a:t>dětství, mateřství a stáří </a:t>
            </a:r>
          </a:p>
          <a:p>
            <a:pPr lvl="0" algn="just"/>
            <a:r>
              <a:rPr lang="cs-CZ" sz="2200" dirty="0" smtClean="0"/>
              <a:t>přiměřená </a:t>
            </a:r>
            <a:r>
              <a:rPr lang="cs-CZ" sz="2200" dirty="0"/>
              <a:t>pomoc v sociální </a:t>
            </a:r>
            <a:r>
              <a:rPr lang="cs-CZ" sz="2200" dirty="0" smtClean="0"/>
              <a:t>krizi</a:t>
            </a:r>
          </a:p>
          <a:p>
            <a:pPr lvl="0" algn="just"/>
            <a:r>
              <a:rPr lang="cs-CZ" sz="2200" dirty="0" smtClean="0"/>
              <a:t>rovné zacházení</a:t>
            </a:r>
            <a:endParaRPr lang="cs-CZ" sz="2200" dirty="0"/>
          </a:p>
        </p:txBody>
      </p:sp>
    </p:spTree>
    <p:extLst>
      <p:ext uri="{BB962C8B-B14F-4D97-AF65-F5344CB8AC3E}">
        <p14:creationId xmlns:p14="http://schemas.microsoft.com/office/powerpoint/2010/main" val="660944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Oblasti sociální správy</a:t>
            </a:r>
            <a:endParaRPr lang="cs-CZ" i="1" dirty="0"/>
          </a:p>
        </p:txBody>
      </p:sp>
      <p:sp>
        <p:nvSpPr>
          <p:cNvPr id="3" name="Zástupný symbol pro obsah 2"/>
          <p:cNvSpPr>
            <a:spLocks noGrp="1"/>
          </p:cNvSpPr>
          <p:nvPr>
            <p:ph idx="1"/>
          </p:nvPr>
        </p:nvSpPr>
        <p:spPr>
          <a:xfrm>
            <a:off x="251520" y="1556792"/>
            <a:ext cx="8640960" cy="4425355"/>
          </a:xfrm>
        </p:spPr>
        <p:txBody>
          <a:bodyPr>
            <a:normAutofit/>
          </a:bodyPr>
          <a:lstStyle/>
          <a:p>
            <a:pPr lvl="0" algn="just"/>
            <a:r>
              <a:rPr lang="cs-CZ" sz="2200" dirty="0" smtClean="0"/>
              <a:t>Sociální </a:t>
            </a:r>
            <a:r>
              <a:rPr lang="cs-CZ" sz="2200" dirty="0"/>
              <a:t>pojištění a připojištění (</a:t>
            </a:r>
            <a:r>
              <a:rPr lang="cs-CZ" sz="2200" dirty="0" smtClean="0"/>
              <a:t>nemocenské pojištění, důchodové pojištění, úrazové pojištění)</a:t>
            </a:r>
          </a:p>
          <a:p>
            <a:pPr lvl="0" algn="just"/>
            <a:r>
              <a:rPr lang="cs-CZ" sz="2200" dirty="0" smtClean="0"/>
              <a:t>Sociální podpora </a:t>
            </a:r>
            <a:endParaRPr lang="cs-CZ" sz="2200" dirty="0"/>
          </a:p>
          <a:p>
            <a:pPr lvl="0" algn="just"/>
            <a:r>
              <a:rPr lang="cs-CZ" sz="2200" dirty="0" smtClean="0"/>
              <a:t>Sociální </a:t>
            </a:r>
            <a:r>
              <a:rPr lang="cs-CZ" sz="2200" dirty="0"/>
              <a:t>pomoc a služby </a:t>
            </a:r>
          </a:p>
          <a:p>
            <a:pPr lvl="0" algn="just"/>
            <a:r>
              <a:rPr lang="cs-CZ" sz="2200" dirty="0" smtClean="0"/>
              <a:t>Zaměstnanost </a:t>
            </a:r>
            <a:endParaRPr lang="cs-CZ" sz="2200" dirty="0"/>
          </a:p>
          <a:p>
            <a:pPr lvl="0" algn="just"/>
            <a:r>
              <a:rPr lang="cs-CZ" sz="2200" dirty="0"/>
              <a:t>Zdravotní správa</a:t>
            </a:r>
          </a:p>
          <a:p>
            <a:pPr lvl="0" algn="just"/>
            <a:r>
              <a:rPr lang="cs-CZ" sz="2200" dirty="0"/>
              <a:t>Š</a:t>
            </a:r>
            <a:r>
              <a:rPr lang="cs-CZ" sz="2200" dirty="0" smtClean="0"/>
              <a:t>kolství (např. sociální stipendia), </a:t>
            </a:r>
            <a:r>
              <a:rPr lang="cs-CZ" sz="2200" dirty="0"/>
              <a:t>bydlení, </a:t>
            </a:r>
            <a:r>
              <a:rPr lang="cs-CZ" sz="2200" dirty="0" smtClean="0"/>
              <a:t>migrace</a:t>
            </a:r>
            <a:endParaRPr lang="cs-CZ" sz="2200" dirty="0"/>
          </a:p>
        </p:txBody>
      </p:sp>
    </p:spTree>
    <p:extLst>
      <p:ext uri="{BB962C8B-B14F-4D97-AF65-F5344CB8AC3E}">
        <p14:creationId xmlns:p14="http://schemas.microsoft.com/office/powerpoint/2010/main" val="1774150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Systémové dělení sociální správy</a:t>
            </a:r>
            <a:endParaRPr lang="cs-CZ" i="1" dirty="0"/>
          </a:p>
        </p:txBody>
      </p:sp>
      <p:sp>
        <p:nvSpPr>
          <p:cNvPr id="3" name="Zástupný symbol pro obsah 2"/>
          <p:cNvSpPr>
            <a:spLocks noGrp="1"/>
          </p:cNvSpPr>
          <p:nvPr>
            <p:ph idx="1"/>
          </p:nvPr>
        </p:nvSpPr>
        <p:spPr>
          <a:xfrm>
            <a:off x="285720" y="1556792"/>
            <a:ext cx="8572560" cy="4425355"/>
          </a:xfrm>
        </p:spPr>
        <p:txBody>
          <a:bodyPr>
            <a:noAutofit/>
          </a:bodyPr>
          <a:lstStyle/>
          <a:p>
            <a:pPr marL="45720" indent="0" algn="just">
              <a:buNone/>
            </a:pPr>
            <a:r>
              <a:rPr lang="cs-CZ" sz="2000" b="1" dirty="0"/>
              <a:t>1. podle toho, kdo je vlastní </a:t>
            </a:r>
            <a:r>
              <a:rPr lang="cs-CZ" sz="2000" dirty="0"/>
              <a:t>– na soukromoprávní a veřejnoprávní /státní, samosprávné/</a:t>
            </a:r>
          </a:p>
          <a:p>
            <a:pPr marL="45720" indent="0" algn="just">
              <a:buNone/>
            </a:pPr>
            <a:r>
              <a:rPr lang="cs-CZ" sz="2000" b="1" dirty="0"/>
              <a:t>2. podle ekonomické povahy</a:t>
            </a:r>
            <a:r>
              <a:rPr lang="cs-CZ" sz="2000" b="1" dirty="0">
                <a:solidFill>
                  <a:schemeClr val="accent2"/>
                </a:solidFill>
              </a:rPr>
              <a:t> </a:t>
            </a:r>
            <a:r>
              <a:rPr lang="cs-CZ" sz="2000" dirty="0"/>
              <a:t>– na systémy komerční /ziskové/ a na systémy občanské /neziskové/</a:t>
            </a:r>
          </a:p>
          <a:p>
            <a:pPr marL="45720" indent="0" algn="just">
              <a:buNone/>
            </a:pPr>
            <a:r>
              <a:rPr lang="cs-CZ" sz="2000" b="1" dirty="0"/>
              <a:t>3. podle klientely, které slouží </a:t>
            </a:r>
            <a:r>
              <a:rPr lang="cs-CZ" sz="2000" dirty="0"/>
              <a:t>– na občanské a zaměstnanecké</a:t>
            </a:r>
          </a:p>
          <a:p>
            <a:pPr marL="45720" indent="0" algn="just">
              <a:buNone/>
            </a:pPr>
            <a:r>
              <a:rPr lang="pl-PL" sz="2000" b="1" dirty="0"/>
              <a:t>4. podle oboru činnosti na:</a:t>
            </a:r>
          </a:p>
          <a:p>
            <a:pPr lvl="1" algn="just"/>
            <a:r>
              <a:rPr lang="cs-CZ" sz="2000" i="1" dirty="0"/>
              <a:t>systémy práce a zaměstnání </a:t>
            </a:r>
            <a:r>
              <a:rPr lang="cs-CZ" sz="2000" dirty="0"/>
              <a:t>/úřady práce, služby zaměstnanosti, úřady bezpečnosti </a:t>
            </a:r>
            <a:r>
              <a:rPr lang="cs-CZ" sz="2000" dirty="0" smtClean="0"/>
              <a:t>práce/</a:t>
            </a:r>
          </a:p>
          <a:p>
            <a:pPr lvl="1" algn="just"/>
            <a:r>
              <a:rPr lang="cs-CZ" sz="2000" i="1" dirty="0" smtClean="0"/>
              <a:t>systémy </a:t>
            </a:r>
            <a:r>
              <a:rPr lang="cs-CZ" sz="2000" i="1" dirty="0"/>
              <a:t>sociálního zabezpečení </a:t>
            </a:r>
            <a:r>
              <a:rPr lang="cs-CZ" sz="2000" dirty="0"/>
              <a:t>/sociální pojištění, státní sociální podpora, sociální pomoc, sociální služby apod</a:t>
            </a:r>
            <a:r>
              <a:rPr lang="cs-CZ" sz="2000" dirty="0" smtClean="0"/>
              <a:t>./</a:t>
            </a:r>
          </a:p>
          <a:p>
            <a:pPr lvl="1" algn="just"/>
            <a:r>
              <a:rPr lang="cs-CZ" sz="2000" i="1" dirty="0" smtClean="0"/>
              <a:t>systémy </a:t>
            </a:r>
            <a:r>
              <a:rPr lang="cs-CZ" sz="2000" i="1" dirty="0"/>
              <a:t>zdravotnické </a:t>
            </a:r>
            <a:r>
              <a:rPr lang="cs-CZ" sz="2000" dirty="0"/>
              <a:t>/zdravotní pojištění, hygienická </a:t>
            </a:r>
            <a:r>
              <a:rPr lang="cs-CZ" sz="2000" dirty="0" smtClean="0"/>
              <a:t>ochrana/</a:t>
            </a:r>
          </a:p>
          <a:p>
            <a:pPr lvl="1" algn="just"/>
            <a:r>
              <a:rPr lang="cs-CZ" sz="2000" i="1" dirty="0" smtClean="0"/>
              <a:t>systémy </a:t>
            </a:r>
            <a:r>
              <a:rPr lang="cs-CZ" sz="2000" i="1" dirty="0"/>
              <a:t>vzdělávací nebo školské </a:t>
            </a:r>
            <a:r>
              <a:rPr lang="cs-CZ" sz="2000" dirty="0"/>
              <a:t>/povinná školní docházka, sociální stipendia</a:t>
            </a:r>
            <a:r>
              <a:rPr lang="cs-CZ" sz="2000" dirty="0" smtClean="0"/>
              <a:t>/					(Tomeš, 2009)</a:t>
            </a:r>
            <a:endParaRPr lang="cs-CZ" sz="2000" dirty="0"/>
          </a:p>
        </p:txBody>
      </p:sp>
    </p:spTree>
    <p:extLst>
      <p:ext uri="{BB962C8B-B14F-4D97-AF65-F5344CB8AC3E}">
        <p14:creationId xmlns:p14="http://schemas.microsoft.com/office/powerpoint/2010/main" val="4044409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Druhy správy</a:t>
            </a:r>
            <a:endParaRPr lang="cs-CZ" i="1" dirty="0"/>
          </a:p>
        </p:txBody>
      </p:sp>
      <p:sp>
        <p:nvSpPr>
          <p:cNvPr id="3" name="Zástupný symbol pro obsah 2"/>
          <p:cNvSpPr>
            <a:spLocks noGrp="1"/>
          </p:cNvSpPr>
          <p:nvPr>
            <p:ph idx="1"/>
          </p:nvPr>
        </p:nvSpPr>
        <p:spPr>
          <a:xfrm>
            <a:off x="357158" y="1556792"/>
            <a:ext cx="8501122" cy="4680520"/>
          </a:xfrm>
        </p:spPr>
        <p:txBody>
          <a:bodyPr>
            <a:noAutofit/>
          </a:bodyPr>
          <a:lstStyle/>
          <a:p>
            <a:pPr marL="0" indent="0" algn="just">
              <a:buClrTx/>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Podle povahy právních vztahů rozeznáváme:</a:t>
            </a:r>
          </a:p>
          <a:p>
            <a:pPr indent="-306759" algn="just">
              <a:buClrTx/>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1000" dirty="0"/>
          </a:p>
          <a:p>
            <a:pPr marL="379041" algn="just">
              <a:buSzPct val="78000"/>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správu </a:t>
            </a:r>
            <a:r>
              <a:rPr lang="cs-CZ" altLang="cs-CZ" sz="2200" b="1" dirty="0"/>
              <a:t>VEŘEJNOPRÁVNÍ</a:t>
            </a:r>
            <a:r>
              <a:rPr lang="cs-CZ" altLang="cs-CZ" sz="2200" dirty="0"/>
              <a:t> neboli </a:t>
            </a:r>
            <a:r>
              <a:rPr lang="cs-CZ" altLang="cs-CZ" sz="2200" b="1" dirty="0"/>
              <a:t>VEŘEJNOU</a:t>
            </a:r>
            <a:r>
              <a:rPr lang="cs-CZ" altLang="cs-CZ" sz="2200" dirty="0"/>
              <a:t> (státní a jiné veřejnoprávní instituce – kraje, obce, veřejnoprávní fondy, apod</a:t>
            </a:r>
            <a:r>
              <a:rPr lang="cs-CZ" altLang="cs-CZ" sz="2200" dirty="0" smtClean="0"/>
              <a:t>.);</a:t>
            </a:r>
          </a:p>
          <a:p>
            <a:pPr marL="36141" indent="0" algn="just">
              <a:buSzPct val="78000"/>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1000" dirty="0" smtClean="0"/>
          </a:p>
          <a:p>
            <a:pPr marL="379041" algn="just">
              <a:buSzPct val="78000"/>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správu </a:t>
            </a:r>
            <a:r>
              <a:rPr lang="cs-CZ" altLang="cs-CZ" sz="2200" b="1" dirty="0"/>
              <a:t>SOUKROMOPRÁVNÍ</a:t>
            </a:r>
            <a:r>
              <a:rPr lang="cs-CZ" altLang="cs-CZ" sz="2200" dirty="0"/>
              <a:t> neboli </a:t>
            </a:r>
            <a:r>
              <a:rPr lang="cs-CZ" altLang="cs-CZ" sz="2200" b="1" dirty="0"/>
              <a:t>SOUKROMOU</a:t>
            </a:r>
            <a:r>
              <a:rPr lang="cs-CZ" altLang="cs-CZ" sz="2200" dirty="0"/>
              <a:t> (např. organizace zřízené podle občanského zákoníku). </a:t>
            </a:r>
            <a:endParaRPr lang="cs-CZ" altLang="cs-CZ" sz="1000" dirty="0"/>
          </a:p>
          <a:p>
            <a:pPr marL="36141" indent="0" algn="r">
              <a:buSzPct val="78000"/>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smtClean="0"/>
              <a:t>											(Tomeš, 2009)</a:t>
            </a:r>
          </a:p>
        </p:txBody>
      </p:sp>
    </p:spTree>
    <p:extLst>
      <p:ext uri="{BB962C8B-B14F-4D97-AF65-F5344CB8AC3E}">
        <p14:creationId xmlns:p14="http://schemas.microsoft.com/office/powerpoint/2010/main" val="1427474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Veřejná správa</a:t>
            </a:r>
            <a:endParaRPr lang="cs-CZ" b="1" dirty="0"/>
          </a:p>
        </p:txBody>
      </p:sp>
      <p:sp>
        <p:nvSpPr>
          <p:cNvPr id="3" name="Zástupný symbol pro obsah 2"/>
          <p:cNvSpPr>
            <a:spLocks noGrp="1"/>
          </p:cNvSpPr>
          <p:nvPr>
            <p:ph idx="1"/>
          </p:nvPr>
        </p:nvSpPr>
        <p:spPr>
          <a:xfrm>
            <a:off x="285720" y="1556792"/>
            <a:ext cx="8572560" cy="4680520"/>
          </a:xfrm>
        </p:spPr>
        <p:txBody>
          <a:bodyPr>
            <a:normAutofit/>
          </a:bodyPr>
          <a:lstStyle/>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dirty="0"/>
              <a:t>Vztahuje se k oblasti </a:t>
            </a:r>
            <a:r>
              <a:rPr lang="cs-CZ" altLang="cs-CZ" sz="2200" b="1" dirty="0"/>
              <a:t>veřejnoprávních vztahů</a:t>
            </a:r>
            <a:r>
              <a:rPr lang="cs-CZ" altLang="cs-CZ" sz="2200" dirty="0"/>
              <a:t>; je zřizovaná státem ke správě věcí veřejných ve veřejném zájmu. Její orgány jsou zpravidla voleny občany v souladu s pravidly stanovených právním řádem</a:t>
            </a:r>
            <a:r>
              <a:rPr lang="cs-CZ" altLang="cs-CZ" sz="2200" dirty="0" smtClean="0"/>
              <a:t>.</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smtClean="0"/>
              <a:t>Mezi úkoly </a:t>
            </a:r>
            <a:r>
              <a:rPr lang="cs-CZ" altLang="cs-CZ" sz="2200" b="1" dirty="0"/>
              <a:t>veřejné </a:t>
            </a:r>
            <a:r>
              <a:rPr lang="cs-CZ" altLang="cs-CZ" sz="2200" b="1" dirty="0" smtClean="0"/>
              <a:t>správy patří: </a:t>
            </a:r>
            <a:r>
              <a:rPr lang="cs-CZ" altLang="cs-CZ" sz="2200" dirty="0" smtClean="0"/>
              <a:t>ochrana </a:t>
            </a:r>
            <a:r>
              <a:rPr lang="cs-CZ" altLang="cs-CZ" sz="2200" dirty="0"/>
              <a:t>veřejného pořádku, bezpečnost a obrana státu, zahraniční politika, hospodářská politika, sociální, zdravotní a školská </a:t>
            </a:r>
            <a:r>
              <a:rPr lang="cs-CZ" altLang="cs-CZ" sz="2200" dirty="0" smtClean="0"/>
              <a:t>sféra.</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smtClean="0"/>
              <a:t>Veřejnou správu zajišťuje: </a:t>
            </a:r>
            <a:r>
              <a:rPr lang="cs-CZ" altLang="cs-CZ" sz="2200" dirty="0" smtClean="0"/>
              <a:t>stát, kraje, obce, veřejnoprávní fondy apod.</a:t>
            </a:r>
          </a:p>
          <a:p>
            <a:pPr algn="just">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r>
              <a:rPr lang="cs-CZ" altLang="cs-CZ" sz="2200" b="1" dirty="0" smtClean="0"/>
              <a:t>Složkami veřejné správy jsou: </a:t>
            </a:r>
            <a:r>
              <a:rPr lang="cs-CZ" altLang="cs-CZ" sz="2200" dirty="0" smtClean="0"/>
              <a:t>státní správa a veřejná samospráva.</a:t>
            </a:r>
          </a:p>
          <a:p>
            <a:pPr marL="0" indent="0" algn="just">
              <a:buNone/>
              <a:tabLst>
                <a:tab pos="311079" algn="l"/>
                <a:tab pos="650961" algn="l"/>
                <a:tab pos="1303363" algn="l"/>
                <a:tab pos="1955764" algn="l"/>
                <a:tab pos="2608166" algn="l"/>
                <a:tab pos="3260568" algn="l"/>
                <a:tab pos="3912970" algn="l"/>
                <a:tab pos="4565371" algn="l"/>
                <a:tab pos="5217773" algn="l"/>
                <a:tab pos="5870174" algn="l"/>
                <a:tab pos="6522576" algn="l"/>
                <a:tab pos="7174977" algn="l"/>
                <a:tab pos="7827379" algn="l"/>
                <a:tab pos="8479780" algn="l"/>
                <a:tab pos="9132182" algn="l"/>
                <a:tab pos="9784583" algn="l"/>
              </a:tabLst>
            </a:pPr>
            <a:endParaRPr lang="cs-CZ" altLang="cs-CZ" sz="2200" dirty="0" smtClean="0"/>
          </a:p>
        </p:txBody>
      </p:sp>
    </p:spTree>
    <p:extLst>
      <p:ext uri="{BB962C8B-B14F-4D97-AF65-F5344CB8AC3E}">
        <p14:creationId xmlns:p14="http://schemas.microsoft.com/office/powerpoint/2010/main" val="3318124563"/>
      </p:ext>
    </p:extLst>
  </p:cSld>
  <p:clrMapOvr>
    <a:masterClrMapping/>
  </p:clrMapOvr>
</p:sld>
</file>

<file path=ppt/theme/theme1.xml><?xml version="1.0" encoding="utf-8"?>
<a:theme xmlns:a="http://schemas.openxmlformats.org/drawingml/2006/main" name="Prezentace0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Prezentace_-_sablona_Jabok+IVOV</Template>
  <TotalTime>70</TotalTime>
  <Words>1452</Words>
  <Application>Microsoft Office PowerPoint</Application>
  <PresentationFormat>Předvádění na obrazovce (4:3)</PresentationFormat>
  <Paragraphs>129</Paragraphs>
  <Slides>23</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Arial</vt:lpstr>
      <vt:lpstr>Calibri</vt:lpstr>
      <vt:lpstr>Hind Bold</vt:lpstr>
      <vt:lpstr>Hind Regular</vt:lpstr>
      <vt:lpstr>Verdana</vt:lpstr>
      <vt:lpstr>Prezentace01</vt:lpstr>
      <vt:lpstr>1. Úvod do sociální správy I</vt:lpstr>
      <vt:lpstr>Struktura prezentace:</vt:lpstr>
      <vt:lpstr>Co je to sociální správa? </vt:lpstr>
      <vt:lpstr>Sociální správa v užším pojetí</vt:lpstr>
      <vt:lpstr>Cíle sociální správy</vt:lpstr>
      <vt:lpstr>Oblasti sociální správy</vt:lpstr>
      <vt:lpstr>Systémové dělení sociální správy</vt:lpstr>
      <vt:lpstr>Druhy správy</vt:lpstr>
      <vt:lpstr>Veřejná správa</vt:lpstr>
      <vt:lpstr>Státní (sociální) správa</vt:lpstr>
      <vt:lpstr>Veřejná (sociální) samospráva</vt:lpstr>
      <vt:lpstr>Organizační principy veřejné správy</vt:lpstr>
      <vt:lpstr>Princip územní, věcný a funkční</vt:lpstr>
      <vt:lpstr>Princip centralizace a decentralizace</vt:lpstr>
      <vt:lpstr>Princip koncentrace a dekoncentrace</vt:lpstr>
      <vt:lpstr>Princip kolegiální a monokratický Princip jmenovací a volební</vt:lpstr>
      <vt:lpstr>Soukromá správa</vt:lpstr>
      <vt:lpstr>Pojetí (modely) sociální správy</vt:lpstr>
      <vt:lpstr>Liberální model</vt:lpstr>
      <vt:lpstr>Korporativní model</vt:lpstr>
      <vt:lpstr>Institucionální model</vt:lpstr>
      <vt:lpstr>Totalitní model</vt:lpstr>
      <vt:lpstr>Zdroje: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Ivanka &amp; Zdenko</dc:creator>
  <cp:lastModifiedBy>Dana</cp:lastModifiedBy>
  <cp:revision>11</cp:revision>
  <dcterms:created xsi:type="dcterms:W3CDTF">2019-01-27T17:04:57Z</dcterms:created>
  <dcterms:modified xsi:type="dcterms:W3CDTF">2019-12-21T19:03:56Z</dcterms:modified>
</cp:coreProperties>
</file>