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0" r:id="rId6"/>
    <p:sldId id="275" r:id="rId7"/>
    <p:sldId id="273" r:id="rId8"/>
    <p:sldId id="281" r:id="rId9"/>
    <p:sldId id="278" r:id="rId10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2ACA0-7415-011C-BDD4-609C5B11B2FB}" v="182" dt="2022-03-29T06:48:49.015"/>
    <p1510:client id="{A4AE72AA-90BA-91BF-8F46-A5D455A1D7D6}" v="142" dt="2022-03-28T19:03:35.761"/>
    <p1510:client id="{E0425745-16CA-1810-7112-54D1C3BCA10B}" v="19" dt="2022-03-29T13:48:52.968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A4AE72AA-90BA-91BF-8F46-A5D455A1D7D6}"/>
    <pc:docChg chg="addSld modSld">
      <pc:chgData name="Petr Bruna (YMCA Praha)" userId="S::bruna@praha.ymca.cz::d46429e8-016a-45f2-95d8-2c79b91a87fb" providerId="AD" clId="Web-{A4AE72AA-90BA-91BF-8F46-A5D455A1D7D6}" dt="2022-03-28T19:03:35.761" v="143" actId="20577"/>
      <pc:docMkLst>
        <pc:docMk/>
      </pc:docMkLst>
      <pc:sldChg chg="modSp">
        <pc:chgData name="Petr Bruna (YMCA Praha)" userId="S::bruna@praha.ymca.cz::d46429e8-016a-45f2-95d8-2c79b91a87fb" providerId="AD" clId="Web-{A4AE72AA-90BA-91BF-8F46-A5D455A1D7D6}" dt="2022-03-28T19:03:35.761" v="143" actId="20577"/>
        <pc:sldMkLst>
          <pc:docMk/>
          <pc:sldMk cId="3671265864" sldId="270"/>
        </pc:sldMkLst>
        <pc:spChg chg="mod">
          <ac:chgData name="Petr Bruna (YMCA Praha)" userId="S::bruna@praha.ymca.cz::d46429e8-016a-45f2-95d8-2c79b91a87fb" providerId="AD" clId="Web-{A4AE72AA-90BA-91BF-8F46-A5D455A1D7D6}" dt="2022-03-28T19:03:05.854" v="132" actId="20577"/>
          <ac:spMkLst>
            <pc:docMk/>
            <pc:sldMk cId="3671265864" sldId="270"/>
            <ac:spMk id="13" creationId="{00000000-0000-0000-0000-000000000000}"/>
          </ac:spMkLst>
        </pc:spChg>
        <pc:spChg chg="mod">
          <ac:chgData name="Petr Bruna (YMCA Praha)" userId="S::bruna@praha.ymca.cz::d46429e8-016a-45f2-95d8-2c79b91a87fb" providerId="AD" clId="Web-{A4AE72AA-90BA-91BF-8F46-A5D455A1D7D6}" dt="2022-03-28T19:03:35.761" v="143" actId="20577"/>
          <ac:spMkLst>
            <pc:docMk/>
            <pc:sldMk cId="3671265864" sldId="270"/>
            <ac:spMk id="14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A4AE72AA-90BA-91BF-8F46-A5D455A1D7D6}" dt="2022-03-28T19:01:56.993" v="112" actId="14100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A4AE72AA-90BA-91BF-8F46-A5D455A1D7D6}" dt="2022-03-28T19:01:49.790" v="110" actId="20577"/>
          <ac:spMkLst>
            <pc:docMk/>
            <pc:sldMk cId="902766803" sldId="276"/>
            <ac:spMk id="3" creationId="{688384D4-F17D-4F64-A0EC-5DFB49E4A50D}"/>
          </ac:spMkLst>
        </pc:spChg>
        <pc:graphicFrameChg chg="mod">
          <ac:chgData name="Petr Bruna (YMCA Praha)" userId="S::bruna@praha.ymca.cz::d46429e8-016a-45f2-95d8-2c79b91a87fb" providerId="AD" clId="Web-{A4AE72AA-90BA-91BF-8F46-A5D455A1D7D6}" dt="2022-03-28T19:01:56.993" v="112" actId="14100"/>
          <ac:graphicFrameMkLst>
            <pc:docMk/>
            <pc:sldMk cId="902766803" sldId="276"/>
            <ac:graphicFrameMk id="4" creationId="{2BF5BA10-4104-44EB-B741-3E4622C391D4}"/>
          </ac:graphicFrameMkLst>
        </pc:graphicFrameChg>
      </pc:sldChg>
      <pc:sldChg chg="modSp add replId">
        <pc:chgData name="Petr Bruna (YMCA Praha)" userId="S::bruna@praha.ymca.cz::d46429e8-016a-45f2-95d8-2c79b91a87fb" providerId="AD" clId="Web-{A4AE72AA-90BA-91BF-8F46-A5D455A1D7D6}" dt="2022-03-28T19:00:48.710" v="102" actId="20577"/>
        <pc:sldMkLst>
          <pc:docMk/>
          <pc:sldMk cId="68419864" sldId="281"/>
        </pc:sldMkLst>
        <pc:spChg chg="mod">
          <ac:chgData name="Petr Bruna (YMCA Praha)" userId="S::bruna@praha.ymca.cz::d46429e8-016a-45f2-95d8-2c79b91a87fb" providerId="AD" clId="Web-{A4AE72AA-90BA-91BF-8F46-A5D455A1D7D6}" dt="2022-03-28T19:00:48.710" v="102" actId="20577"/>
          <ac:spMkLst>
            <pc:docMk/>
            <pc:sldMk cId="68419864" sldId="281"/>
            <ac:spMk id="3" creationId="{3F2197D7-457C-4957-B024-E0F537B05DED}"/>
          </ac:spMkLst>
        </pc:spChg>
      </pc:sldChg>
    </pc:docChg>
  </pc:docChgLst>
  <pc:docChgLst>
    <pc:chgData name="Petr Bruna (YMCA Praha)" userId="S::bruna@praha.ymca.cz::d46429e8-016a-45f2-95d8-2c79b91a87fb" providerId="AD" clId="Web-{E0425745-16CA-1810-7112-54D1C3BCA10B}"/>
    <pc:docChg chg="modSld">
      <pc:chgData name="Petr Bruna (YMCA Praha)" userId="S::bruna@praha.ymca.cz::d46429e8-016a-45f2-95d8-2c79b91a87fb" providerId="AD" clId="Web-{E0425745-16CA-1810-7112-54D1C3BCA10B}" dt="2022-03-29T13:48:52.593" v="21" actId="20577"/>
      <pc:docMkLst>
        <pc:docMk/>
      </pc:docMkLst>
      <pc:sldChg chg="modSp">
        <pc:chgData name="Petr Bruna (YMCA Praha)" userId="S::bruna@praha.ymca.cz::d46429e8-016a-45f2-95d8-2c79b91a87fb" providerId="AD" clId="Web-{E0425745-16CA-1810-7112-54D1C3BCA10B}" dt="2022-03-29T13:48:52.593" v="21" actId="20577"/>
        <pc:sldMkLst>
          <pc:docMk/>
          <pc:sldMk cId="3200946094" sldId="273"/>
        </pc:sldMkLst>
        <pc:spChg chg="mod">
          <ac:chgData name="Petr Bruna (YMCA Praha)" userId="S::bruna@praha.ymca.cz::d46429e8-016a-45f2-95d8-2c79b91a87fb" providerId="AD" clId="Web-{E0425745-16CA-1810-7112-54D1C3BCA10B}" dt="2022-03-29T13:48:46.390" v="18" actId="20577"/>
          <ac:spMkLst>
            <pc:docMk/>
            <pc:sldMk cId="3200946094" sldId="273"/>
            <ac:spMk id="3" creationId="{5CED88CE-A4FB-4373-9138-B1EC51CC6A43}"/>
          </ac:spMkLst>
        </pc:spChg>
        <pc:spChg chg="mod">
          <ac:chgData name="Petr Bruna (YMCA Praha)" userId="S::bruna@praha.ymca.cz::d46429e8-016a-45f2-95d8-2c79b91a87fb" providerId="AD" clId="Web-{E0425745-16CA-1810-7112-54D1C3BCA10B}" dt="2022-03-29T13:48:52.593" v="21" actId="20577"/>
          <ac:spMkLst>
            <pc:docMk/>
            <pc:sldMk cId="3200946094" sldId="273"/>
            <ac:spMk id="4" creationId="{9340F033-6A8E-47F1-96A8-800A472D1AD1}"/>
          </ac:spMkLst>
        </pc:spChg>
      </pc:sldChg>
    </pc:docChg>
  </pc:docChgLst>
  <pc:docChgLst>
    <pc:chgData name="Petr Bruna (YMCA Praha)" userId="S::bruna@praha.ymca.cz::d46429e8-016a-45f2-95d8-2c79b91a87fb" providerId="AD" clId="Web-{45C2ACA0-7415-011C-BDD4-609C5B11B2FB}"/>
    <pc:docChg chg="modSld sldOrd">
      <pc:chgData name="Petr Bruna (YMCA Praha)" userId="S::bruna@praha.ymca.cz::d46429e8-016a-45f2-95d8-2c79b91a87fb" providerId="AD" clId="Web-{45C2ACA0-7415-011C-BDD4-609C5B11B2FB}" dt="2022-03-29T06:48:49.015" v="177"/>
      <pc:docMkLst>
        <pc:docMk/>
      </pc:docMkLst>
      <pc:sldChg chg="modSp">
        <pc:chgData name="Petr Bruna (YMCA Praha)" userId="S::bruna@praha.ymca.cz::d46429e8-016a-45f2-95d8-2c79b91a87fb" providerId="AD" clId="Web-{45C2ACA0-7415-011C-BDD4-609C5B11B2FB}" dt="2022-03-29T06:43:13.163" v="16" actId="20577"/>
        <pc:sldMkLst>
          <pc:docMk/>
          <pc:sldMk cId="3671265864" sldId="270"/>
        </pc:sldMkLst>
        <pc:spChg chg="mod">
          <ac:chgData name="Petr Bruna (YMCA Praha)" userId="S::bruna@praha.ymca.cz::d46429e8-016a-45f2-95d8-2c79b91a87fb" providerId="AD" clId="Web-{45C2ACA0-7415-011C-BDD4-609C5B11B2FB}" dt="2022-03-29T06:43:13.163" v="16" actId="20577"/>
          <ac:spMkLst>
            <pc:docMk/>
            <pc:sldMk cId="3671265864" sldId="270"/>
            <ac:spMk id="14" creationId="{00000000-0000-0000-0000-000000000000}"/>
          </ac:spMkLst>
        </pc:spChg>
      </pc:sldChg>
      <pc:sldChg chg="modSp">
        <pc:chgData name="Petr Bruna (YMCA Praha)" userId="S::bruna@praha.ymca.cz::d46429e8-016a-45f2-95d8-2c79b91a87fb" providerId="AD" clId="Web-{45C2ACA0-7415-011C-BDD4-609C5B11B2FB}" dt="2022-03-29T06:47:27.841" v="159" actId="20577"/>
        <pc:sldMkLst>
          <pc:docMk/>
          <pc:sldMk cId="3200946094" sldId="273"/>
        </pc:sldMkLst>
        <pc:spChg chg="mod">
          <ac:chgData name="Petr Bruna (YMCA Praha)" userId="S::bruna@praha.ymca.cz::d46429e8-016a-45f2-95d8-2c79b91a87fb" providerId="AD" clId="Web-{45C2ACA0-7415-011C-BDD4-609C5B11B2FB}" dt="2022-03-29T06:47:06.356" v="143" actId="20577"/>
          <ac:spMkLst>
            <pc:docMk/>
            <pc:sldMk cId="3200946094" sldId="273"/>
            <ac:spMk id="3" creationId="{5CED88CE-A4FB-4373-9138-B1EC51CC6A43}"/>
          </ac:spMkLst>
        </pc:spChg>
        <pc:spChg chg="mod">
          <ac:chgData name="Petr Bruna (YMCA Praha)" userId="S::bruna@praha.ymca.cz::d46429e8-016a-45f2-95d8-2c79b91a87fb" providerId="AD" clId="Web-{45C2ACA0-7415-011C-BDD4-609C5B11B2FB}" dt="2022-03-29T06:47:27.841" v="159" actId="20577"/>
          <ac:spMkLst>
            <pc:docMk/>
            <pc:sldMk cId="3200946094" sldId="273"/>
            <ac:spMk id="4" creationId="{9340F033-6A8E-47F1-96A8-800A472D1AD1}"/>
          </ac:spMkLst>
        </pc:spChg>
      </pc:sldChg>
      <pc:sldChg chg="modSp ord">
        <pc:chgData name="Petr Bruna (YMCA Praha)" userId="S::bruna@praha.ymca.cz::d46429e8-016a-45f2-95d8-2c79b91a87fb" providerId="AD" clId="Web-{45C2ACA0-7415-011C-BDD4-609C5B11B2FB}" dt="2022-03-29T06:48:49.015" v="177"/>
        <pc:sldMkLst>
          <pc:docMk/>
          <pc:sldMk cId="902766803" sldId="276"/>
        </pc:sldMkLst>
        <pc:spChg chg="mod">
          <ac:chgData name="Petr Bruna (YMCA Praha)" userId="S::bruna@praha.ymca.cz::d46429e8-016a-45f2-95d8-2c79b91a87fb" providerId="AD" clId="Web-{45C2ACA0-7415-011C-BDD4-609C5B11B2FB}" dt="2022-03-29T06:47:52.654" v="173" actId="20577"/>
          <ac:spMkLst>
            <pc:docMk/>
            <pc:sldMk cId="902766803" sldId="276"/>
            <ac:spMk id="3" creationId="{688384D4-F17D-4F64-A0EC-5DFB49E4A50D}"/>
          </ac:spMkLst>
        </pc:spChg>
      </pc:sldChg>
      <pc:sldChg chg="ord">
        <pc:chgData name="Petr Bruna (YMCA Praha)" userId="S::bruna@praha.ymca.cz::d46429e8-016a-45f2-95d8-2c79b91a87fb" providerId="AD" clId="Web-{45C2ACA0-7415-011C-BDD4-609C5B11B2FB}" dt="2022-03-29T06:48:34.562" v="176"/>
        <pc:sldMkLst>
          <pc:docMk/>
          <pc:sldMk cId="4131096558" sldId="277"/>
        </pc:sldMkLst>
      </pc:sldChg>
      <pc:sldChg chg="ord">
        <pc:chgData name="Petr Bruna (YMCA Praha)" userId="S::bruna@praha.ymca.cz::d46429e8-016a-45f2-95d8-2c79b91a87fb" providerId="AD" clId="Web-{45C2ACA0-7415-011C-BDD4-609C5B11B2FB}" dt="2022-03-29T06:48:32.358" v="175"/>
        <pc:sldMkLst>
          <pc:docMk/>
          <pc:sldMk cId="68419864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30.03.2022</a:t>
            </a:fld>
            <a:endParaRPr lang="cs-CZ" noProof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490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30.03.2022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30.03.2022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30.03.2022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30.03.2022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lze upravit styl.</a:t>
            </a:r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30.03.2022</a:t>
            </a:fld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6682@post.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runa@praha.ymca.cz" TargetMode="External"/><Relationship Id="rId4" Type="http://schemas.openxmlformats.org/officeDocument/2006/relationships/hyperlink" Target="mailto:petr.pv@sezna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0"/>
            <a:ext cx="9144000" cy="4725144"/>
          </a:xfrm>
        </p:spPr>
        <p:txBody>
          <a:bodyPr rtlCol="0"/>
          <a:lstStyle/>
          <a:p>
            <a:r>
              <a:rPr lang="cs-CZ"/>
              <a:t>ZÁKLADY EKONOMIKY A SOCIÁLNÍ EKONOMIKY</a:t>
            </a:r>
            <a:br>
              <a:rPr lang="cs-CZ"/>
            </a:b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013176"/>
            <a:ext cx="9143999" cy="1584176"/>
          </a:xfrm>
        </p:spPr>
        <p:txBody>
          <a:bodyPr rtlCol="0">
            <a:noAutofit/>
          </a:bodyPr>
          <a:lstStyle/>
          <a:p>
            <a:pPr algn="ctr"/>
            <a:endParaRPr lang="cs-CZ" sz="5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KDO VEDE PŘEDMĚT?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Petr Bruna		</a:t>
            </a:r>
          </a:p>
          <a:p>
            <a:r>
              <a:rPr lang="cs-CZ">
                <a:ea typeface="+mn-lt"/>
                <a:cs typeface="+mn-lt"/>
                <a:hlinkClick r:id="rId3"/>
              </a:rPr>
              <a:t>6682@post.jabok.cz</a:t>
            </a:r>
            <a:r>
              <a:rPr lang="cs-CZ">
                <a:ea typeface="+mn-lt"/>
                <a:cs typeface="+mn-lt"/>
              </a:rPr>
              <a:t> /</a:t>
            </a:r>
            <a:r>
              <a:rPr lang="cs-CZ"/>
              <a:t> </a:t>
            </a:r>
            <a:r>
              <a:rPr lang="cs-CZ">
                <a:hlinkClick r:id="rId4"/>
              </a:rPr>
              <a:t>petr.pv@seznam.cz</a:t>
            </a:r>
            <a:r>
              <a:rPr lang="cs-CZ"/>
              <a:t> / </a:t>
            </a:r>
            <a:r>
              <a:rPr lang="cs-CZ">
                <a:hlinkClick r:id="rId5"/>
              </a:rPr>
              <a:t>bruna@praha.ymca.cz</a:t>
            </a:r>
            <a:r>
              <a:rPr lang="cs-CZ"/>
              <a:t> </a:t>
            </a:r>
          </a:p>
          <a:p>
            <a:r>
              <a:rPr lang="cs-CZ"/>
              <a:t>Ředitel neziskové organizace YMCA Praha</a:t>
            </a:r>
          </a:p>
          <a:p>
            <a:r>
              <a:rPr lang="cs-CZ"/>
              <a:t>Zkušenosti s projektovým a grantovým managementem z neziskových organizací (církev, Diakonie, YMCA) i z osobního života</a:t>
            </a:r>
          </a:p>
          <a:p>
            <a:r>
              <a:rPr lang="cs-CZ"/>
              <a:t>Studium mezinárodních studií a teologie</a:t>
            </a:r>
          </a:p>
        </p:txBody>
      </p:sp>
    </p:spTree>
    <p:extLst>
      <p:ext uri="{BB962C8B-B14F-4D97-AF65-F5344CB8AC3E}">
        <p14:creationId xmlns:p14="http://schemas.microsoft.com/office/powerpoint/2010/main" val="367126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EC63D-C0F3-472B-80CD-BADD6FDD1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SE OPRAVDU NAUČÍTE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6E698C-46A4-49A3-B2AD-F9778DCFC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4" y="1556792"/>
            <a:ext cx="11305256" cy="51845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definovat jednotlivé fáze projektové práce</a:t>
            </a:r>
          </a:p>
          <a:p>
            <a:pPr lvl="0"/>
            <a:r>
              <a:rPr lang="cs-CZ" dirty="0"/>
              <a:t>stanovit cíle projektu, výstupy, cílovou skupinu, aktivity, rizika</a:t>
            </a:r>
          </a:p>
          <a:p>
            <a:pPr lvl="0"/>
            <a:r>
              <a:rPr lang="cs-CZ" dirty="0"/>
              <a:t>ustavit realizační tým</a:t>
            </a:r>
          </a:p>
          <a:p>
            <a:pPr lvl="0"/>
            <a:r>
              <a:rPr lang="cs-CZ" dirty="0"/>
              <a:t>vytvořit rozpočet projektu</a:t>
            </a:r>
          </a:p>
          <a:p>
            <a:pPr lvl="0"/>
            <a:r>
              <a:rPr lang="cs-CZ" dirty="0"/>
              <a:t>z</a:t>
            </a:r>
            <a:r>
              <a:rPr lang="cs-CZ" dirty="0" smtClean="0"/>
              <a:t>orientovat se v oblasti </a:t>
            </a:r>
            <a:r>
              <a:rPr lang="cs-CZ" dirty="0" err="1" smtClean="0"/>
              <a:t>fundraisingu</a:t>
            </a:r>
            <a:r>
              <a:rPr lang="cs-CZ" dirty="0" smtClean="0"/>
              <a:t> a vybrat </a:t>
            </a:r>
            <a:r>
              <a:rPr lang="cs-CZ" dirty="0"/>
              <a:t>vhodný zdroj financování </a:t>
            </a:r>
            <a:r>
              <a:rPr lang="cs-CZ" dirty="0" smtClean="0"/>
              <a:t>projektu</a:t>
            </a:r>
          </a:p>
          <a:p>
            <a:pPr lvl="0"/>
            <a:r>
              <a:rPr lang="cs-CZ" dirty="0" smtClean="0"/>
              <a:t>prezentovat </a:t>
            </a:r>
            <a:r>
              <a:rPr lang="cs-CZ" dirty="0"/>
              <a:t>vlastní modelový projekt</a:t>
            </a:r>
          </a:p>
          <a:p>
            <a:pPr lvl="0"/>
            <a:r>
              <a:rPr lang="cs-CZ" dirty="0"/>
              <a:t>definovat princip sociálního </a:t>
            </a:r>
            <a:r>
              <a:rPr lang="cs-CZ" dirty="0" smtClean="0"/>
              <a:t>podnikání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363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F5FE-81D2-4109-B84A-1ADE50565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OSNOVA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ED88CE-A4FB-4373-9138-B1EC51CC6A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9756" y="1905000"/>
            <a:ext cx="5752257" cy="48363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>
              <a:buNone/>
            </a:pPr>
            <a:r>
              <a:rPr lang="cs-CZ"/>
              <a:t>I. Projektové řízení</a:t>
            </a:r>
          </a:p>
          <a:p>
            <a:r>
              <a:rPr lang="cs-CZ"/>
              <a:t>Seznámení a organizační otázky</a:t>
            </a:r>
          </a:p>
          <a:p>
            <a:r>
              <a:rPr lang="cs-CZ"/>
              <a:t>Co je to projekt</a:t>
            </a:r>
          </a:p>
          <a:p>
            <a:r>
              <a:rPr lang="cs-CZ"/>
              <a:t>Cíle, výstupy</a:t>
            </a:r>
          </a:p>
          <a:p>
            <a:r>
              <a:rPr lang="cs-CZ"/>
              <a:t>Aktivity, harmonogram, rizika</a:t>
            </a:r>
          </a:p>
          <a:p>
            <a:r>
              <a:rPr lang="cs-CZ"/>
              <a:t>Rozpočet</a:t>
            </a:r>
          </a:p>
          <a:p>
            <a:r>
              <a:rPr lang="cs-CZ"/>
              <a:t>Realizační tým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40F033-6A8E-47F1-96A8-800A472D1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5942010" cy="4953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II. Fundraising</a:t>
            </a: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Popis</a:t>
            </a:r>
            <a:r>
              <a:rPr lang="cs-CZ" dirty="0"/>
              <a:t> a formy FR, zdroje financování</a:t>
            </a:r>
          </a:p>
          <a:p>
            <a:pPr>
              <a:buFont typeface="Arial"/>
              <a:buChar char="▪"/>
            </a:pPr>
            <a:r>
              <a:rPr lang="cs-CZ" dirty="0"/>
              <a:t>Grantový, firemní, individuální FR, crowdfunding</a:t>
            </a:r>
          </a:p>
          <a:p>
            <a:pPr marL="0" indent="0">
              <a:buNone/>
            </a:pPr>
            <a:r>
              <a:rPr lang="cs-CZ" dirty="0"/>
              <a:t>III. Sociální podnikání</a:t>
            </a:r>
          </a:p>
          <a:p>
            <a:r>
              <a:rPr lang="cs-CZ" dirty="0"/>
              <a:t>Principy a založení sociálního podnikání</a:t>
            </a:r>
          </a:p>
          <a:p>
            <a:pPr marL="0" indent="0">
              <a:buNone/>
            </a:pPr>
            <a:r>
              <a:rPr lang="cs-CZ" dirty="0"/>
              <a:t>IV. Hodnocení</a:t>
            </a:r>
          </a:p>
          <a:p>
            <a:pPr>
              <a:buFont typeface="Arial"/>
              <a:buChar char="▪"/>
            </a:pPr>
            <a:r>
              <a:rPr lang="cs-CZ" dirty="0"/>
              <a:t>Odevzdání projektu a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320094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04D6A-1766-49BE-8A1F-BFA45E9DE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2197D7-457C-4957-B024-E0F537B0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Výstupem je klasifikovaný zápočet.</a:t>
            </a:r>
          </a:p>
          <a:p>
            <a:r>
              <a:rPr lang="cs-CZ"/>
              <a:t>Podmínky jeho získání:</a:t>
            </a:r>
          </a:p>
          <a:p>
            <a:pPr marL="0" indent="0">
              <a:buNone/>
            </a:pPr>
            <a:r>
              <a:rPr lang="cs-CZ"/>
              <a:t>               individuální / týmová práce na projektu</a:t>
            </a:r>
          </a:p>
          <a:p>
            <a:pPr marL="0" indent="0">
              <a:buNone/>
            </a:pPr>
            <a:r>
              <a:rPr lang="cs-CZ"/>
              <a:t>               odevzdání práce do 30.4.2022</a:t>
            </a:r>
          </a:p>
          <a:p>
            <a:pPr marL="0" indent="0">
              <a:buNone/>
            </a:pPr>
            <a:r>
              <a:rPr lang="cs-CZ"/>
              <a:t>               v případě zásadních chyb a na vyzvání hodnotitele oprava práce </a:t>
            </a:r>
          </a:p>
          <a:p>
            <a:pPr marL="0" indent="0">
              <a:buNone/>
            </a:pPr>
            <a:r>
              <a:rPr lang="cs-CZ"/>
              <a:t>	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3F64A6-6098-4A9B-9D00-91538977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DFC86-5C37-44B4-8794-00D1A60FE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776" y="1916832"/>
            <a:ext cx="11449272" cy="4666530"/>
          </a:xfrm>
        </p:spPr>
        <p:txBody>
          <a:bodyPr/>
          <a:lstStyle/>
          <a:p>
            <a:r>
              <a:rPr lang="cs-CZ" err="1"/>
              <a:t>Bruce</a:t>
            </a:r>
            <a:r>
              <a:rPr lang="cs-CZ"/>
              <a:t>, Andy, </a:t>
            </a:r>
            <a:r>
              <a:rPr lang="cs-CZ" err="1"/>
              <a:t>Landgon</a:t>
            </a:r>
            <a:r>
              <a:rPr lang="cs-CZ"/>
              <a:t>, </a:t>
            </a:r>
            <a:r>
              <a:rPr lang="cs-CZ" err="1"/>
              <a:t>Ken</a:t>
            </a:r>
            <a:r>
              <a:rPr lang="cs-CZ"/>
              <a:t>: Řízení projektu. </a:t>
            </a:r>
            <a:r>
              <a:rPr lang="cs-CZ" err="1"/>
              <a:t>Slovart</a:t>
            </a:r>
            <a:r>
              <a:rPr lang="cs-CZ"/>
              <a:t>; Praha 2003</a:t>
            </a:r>
          </a:p>
          <a:p>
            <a:r>
              <a:rPr lang="cs-CZ"/>
              <a:t>Svozilová, Alena: Projektový management.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2006</a:t>
            </a:r>
          </a:p>
          <a:p>
            <a:r>
              <a:rPr lang="cs-CZ"/>
              <a:t>Dvořák, Drahoslav: Řízení projektů. </a:t>
            </a:r>
            <a:r>
              <a:rPr lang="cs-CZ" err="1"/>
              <a:t>Computer</a:t>
            </a:r>
            <a:r>
              <a:rPr lang="cs-CZ"/>
              <a:t> </a:t>
            </a:r>
            <a:r>
              <a:rPr lang="cs-CZ" err="1"/>
              <a:t>Press</a:t>
            </a:r>
            <a:r>
              <a:rPr lang="cs-CZ"/>
              <a:t>; Brno 2008</a:t>
            </a:r>
          </a:p>
          <a:p>
            <a:r>
              <a:rPr lang="cs-CZ">
                <a:solidFill>
                  <a:srgbClr val="00B0F0"/>
                </a:solidFill>
              </a:rPr>
              <a:t>Boukal, Petr a kol.: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pro neziskové organizace.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2013</a:t>
            </a:r>
          </a:p>
          <a:p>
            <a:r>
              <a:rPr lang="cs-CZ">
                <a:solidFill>
                  <a:srgbClr val="00B0F0"/>
                </a:solidFill>
              </a:rPr>
              <a:t>Šedivý, Marek, </a:t>
            </a:r>
            <a:r>
              <a:rPr lang="cs-CZ" err="1">
                <a:solidFill>
                  <a:srgbClr val="00B0F0"/>
                </a:solidFill>
              </a:rPr>
              <a:t>Medlíková</a:t>
            </a:r>
            <a:r>
              <a:rPr lang="cs-CZ">
                <a:solidFill>
                  <a:srgbClr val="00B0F0"/>
                </a:solidFill>
              </a:rPr>
              <a:t>, Olga: Public relations, </a:t>
            </a:r>
            <a:r>
              <a:rPr lang="cs-CZ" err="1">
                <a:solidFill>
                  <a:srgbClr val="00B0F0"/>
                </a:solidFill>
              </a:rPr>
              <a:t>Fundraising</a:t>
            </a:r>
            <a:r>
              <a:rPr lang="cs-CZ">
                <a:solidFill>
                  <a:srgbClr val="00B0F0"/>
                </a:solidFill>
              </a:rPr>
              <a:t> a Lobbing. </a:t>
            </a:r>
            <a:r>
              <a:rPr lang="cs-CZ" err="1">
                <a:solidFill>
                  <a:srgbClr val="00B0F0"/>
                </a:solidFill>
              </a:rPr>
              <a:t>Grada</a:t>
            </a:r>
            <a:r>
              <a:rPr lang="cs-CZ">
                <a:solidFill>
                  <a:srgbClr val="00B0F0"/>
                </a:solidFill>
              </a:rPr>
              <a:t> </a:t>
            </a:r>
            <a:r>
              <a:rPr lang="cs-CZ" err="1">
                <a:solidFill>
                  <a:srgbClr val="00B0F0"/>
                </a:solidFill>
              </a:rPr>
              <a:t>Publishing</a:t>
            </a:r>
            <a:r>
              <a:rPr lang="cs-CZ">
                <a:solidFill>
                  <a:srgbClr val="00B0F0"/>
                </a:solidFill>
              </a:rPr>
              <a:t>; Praha 2012</a:t>
            </a:r>
          </a:p>
          <a:p>
            <a:r>
              <a:rPr lang="cs-CZ">
                <a:solidFill>
                  <a:srgbClr val="00B0F0"/>
                </a:solidFill>
              </a:rPr>
              <a:t>Takáčová, Hana: Účetnictví neziskových organizací. </a:t>
            </a:r>
            <a:r>
              <a:rPr lang="cs-CZ" err="1">
                <a:solidFill>
                  <a:srgbClr val="00B0F0"/>
                </a:solidFill>
              </a:rPr>
              <a:t>Oeconomica</a:t>
            </a:r>
            <a:r>
              <a:rPr lang="cs-CZ">
                <a:solidFill>
                  <a:srgbClr val="00B0F0"/>
                </a:solidFill>
              </a:rPr>
              <a:t>; Praha 2010</a:t>
            </a:r>
          </a:p>
          <a:p>
            <a:r>
              <a:rPr lang="cs-CZ"/>
              <a:t>Slavík, Jakub: Finanční průvodce nefinančního manažera.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2013</a:t>
            </a:r>
          </a:p>
          <a:p>
            <a:r>
              <a:rPr lang="cs-CZ"/>
              <a:t>Novotný, Pavel: Účetnictví pro úplné začátečníky. </a:t>
            </a:r>
            <a:r>
              <a:rPr lang="cs-CZ" err="1"/>
              <a:t>Grada</a:t>
            </a:r>
            <a:r>
              <a:rPr lang="cs-CZ"/>
              <a:t> </a:t>
            </a:r>
            <a:r>
              <a:rPr lang="cs-CZ" err="1"/>
              <a:t>Publishing</a:t>
            </a:r>
            <a:r>
              <a:rPr lang="cs-CZ"/>
              <a:t>; Praha 2017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5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1FD4A-EF59-4D69-847A-977CEEB8BE5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0C9564-6878-4788-80C1-EE4C933EAECC}">
  <ds:schemaRefs>
    <ds:schemaRef ds:uri="2d8a9ac4-60f6-4978-8be3-644856f48e08"/>
    <ds:schemaRef ds:uri="461c17e8-4211-4af9-a2dd-2e4f0aab68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C23B34F-4DF4-4B04-A57A-5CC726C5A5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0</TotalTime>
  <Words>355</Words>
  <Application>Microsoft Office PowerPoint</Application>
  <PresentationFormat>Vlastní</PresentationFormat>
  <Paragraphs>48</Paragraphs>
  <Slides>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Consolas</vt:lpstr>
      <vt:lpstr>Corbel</vt:lpstr>
      <vt:lpstr>Školní tabule 16×9</vt:lpstr>
      <vt:lpstr>ZÁKLADY EKONOMIKY A SOCIÁLNÍ EKONOMIKY </vt:lpstr>
      <vt:lpstr>KDO VEDE PŘEDMĚT?</vt:lpstr>
      <vt:lpstr>CO SE OPRAVDU NAUČÍTE</vt:lpstr>
      <vt:lpstr>OSNOVA PŘEDMĚTU</vt:lpstr>
      <vt:lpstr>HODNOCENÍ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EKONOMIKY A SOCIÁLNÍ EKONOMIKY</dc:title>
  <dc:creator>Lucie Michalová</dc:creator>
  <cp:lastModifiedBy>Vedoucí</cp:lastModifiedBy>
  <cp:revision>9</cp:revision>
  <dcterms:created xsi:type="dcterms:W3CDTF">2018-09-04T08:26:18Z</dcterms:created>
  <dcterms:modified xsi:type="dcterms:W3CDTF">2022-03-30T18:49:46Z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