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88" r:id="rId6"/>
    <p:sldId id="289" r:id="rId7"/>
    <p:sldId id="290" r:id="rId8"/>
    <p:sldId id="291" r:id="rId9"/>
    <p:sldId id="294" r:id="rId10"/>
    <p:sldId id="292" r:id="rId11"/>
    <p:sldId id="295" r:id="rId12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DC8965-74E8-FE8C-EBBE-0D1CD93ADCC7}" v="20" dt="2022-03-29T06:36:05.039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599" autoAdjust="0"/>
  </p:normalViewPr>
  <p:slideViewPr>
    <p:cSldViewPr>
      <p:cViewPr varScale="1">
        <p:scale>
          <a:sx n="83" d="100"/>
          <a:sy n="83" d="100"/>
        </p:scale>
        <p:origin x="686" y="67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E2DC8965-74E8-FE8C-EBBE-0D1CD93ADCC7}"/>
    <pc:docChg chg="modSld">
      <pc:chgData name="Petr Bruna (YMCA Praha)" userId="S::bruna@praha.ymca.cz::d46429e8-016a-45f2-95d8-2c79b91a87fb" providerId="AD" clId="Web-{E2DC8965-74E8-FE8C-EBBE-0D1CD93ADCC7}" dt="2022-03-29T06:36:04.117" v="20" actId="20577"/>
      <pc:docMkLst>
        <pc:docMk/>
      </pc:docMkLst>
      <pc:sldChg chg="modSp">
        <pc:chgData name="Petr Bruna (YMCA Praha)" userId="S::bruna@praha.ymca.cz::d46429e8-016a-45f2-95d8-2c79b91a87fb" providerId="AD" clId="Web-{E2DC8965-74E8-FE8C-EBBE-0D1CD93ADCC7}" dt="2022-03-29T06:35:22.911" v="12" actId="20577"/>
        <pc:sldMkLst>
          <pc:docMk/>
          <pc:sldMk cId="1896442064" sldId="289"/>
        </pc:sldMkLst>
        <pc:spChg chg="mod">
          <ac:chgData name="Petr Bruna (YMCA Praha)" userId="S::bruna@praha.ymca.cz::d46429e8-016a-45f2-95d8-2c79b91a87fb" providerId="AD" clId="Web-{E2DC8965-74E8-FE8C-EBBE-0D1CD93ADCC7}" dt="2022-03-29T06:35:22.911" v="12" actId="20577"/>
          <ac:spMkLst>
            <pc:docMk/>
            <pc:sldMk cId="1896442064" sldId="289"/>
            <ac:spMk id="3" creationId="{312B23C9-D449-4E10-8AD4-AFB885F12F28}"/>
          </ac:spMkLst>
        </pc:spChg>
      </pc:sldChg>
      <pc:sldChg chg="modSp">
        <pc:chgData name="Petr Bruna (YMCA Praha)" userId="S::bruna@praha.ymca.cz::d46429e8-016a-45f2-95d8-2c79b91a87fb" providerId="AD" clId="Web-{E2DC8965-74E8-FE8C-EBBE-0D1CD93ADCC7}" dt="2022-03-29T05:46:30.019" v="0" actId="20577"/>
        <pc:sldMkLst>
          <pc:docMk/>
          <pc:sldMk cId="69441380" sldId="291"/>
        </pc:sldMkLst>
        <pc:spChg chg="mod">
          <ac:chgData name="Petr Bruna (YMCA Praha)" userId="S::bruna@praha.ymca.cz::d46429e8-016a-45f2-95d8-2c79b91a87fb" providerId="AD" clId="Web-{E2DC8965-74E8-FE8C-EBBE-0D1CD93ADCC7}" dt="2022-03-29T05:46:30.019" v="0" actId="20577"/>
          <ac:spMkLst>
            <pc:docMk/>
            <pc:sldMk cId="69441380" sldId="291"/>
            <ac:spMk id="3" creationId="{312B23C9-D449-4E10-8AD4-AFB885F12F28}"/>
          </ac:spMkLst>
        </pc:spChg>
      </pc:sldChg>
      <pc:sldChg chg="modSp">
        <pc:chgData name="Petr Bruna (YMCA Praha)" userId="S::bruna@praha.ymca.cz::d46429e8-016a-45f2-95d8-2c79b91a87fb" providerId="AD" clId="Web-{E2DC8965-74E8-FE8C-EBBE-0D1CD93ADCC7}" dt="2022-03-29T06:36:04.117" v="20" actId="20577"/>
        <pc:sldMkLst>
          <pc:docMk/>
          <pc:sldMk cId="2522890600" sldId="294"/>
        </pc:sldMkLst>
        <pc:spChg chg="mod">
          <ac:chgData name="Petr Bruna (YMCA Praha)" userId="S::bruna@praha.ymca.cz::d46429e8-016a-45f2-95d8-2c79b91a87fb" providerId="AD" clId="Web-{E2DC8965-74E8-FE8C-EBBE-0D1CD93ADCC7}" dt="2022-03-29T06:36:04.117" v="20" actId="20577"/>
          <ac:spMkLst>
            <pc:docMk/>
            <pc:sldMk cId="2522890600" sldId="294"/>
            <ac:spMk id="3" creationId="{312B23C9-D449-4E10-8AD4-AFB885F12F2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30.03.2022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3123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397663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44740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023950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6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749631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7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292255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8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249342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30.03.2022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30.03.2022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b="1" cap="all" dirty="0"/>
              <a:t>Rozpočet</a:t>
            </a:r>
            <a:br>
              <a:rPr lang="cs-CZ" b="1" cap="all" dirty="0"/>
            </a:br>
            <a:r>
              <a:rPr lang="cs-CZ" b="1" cap="all" dirty="0"/>
              <a:t>Realizační tým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>
            <a:normAutofit/>
          </a:bodyPr>
          <a:lstStyle/>
          <a:p>
            <a:r>
              <a:rPr lang="cs-CZ" dirty="0"/>
              <a:t>Rozpočet aneb Projektové aktivity vyjádřené v číslech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Všechny plánované náklady s projektem spojené. </a:t>
            </a:r>
          </a:p>
          <a:p>
            <a:pPr marL="0" indent="0">
              <a:buNone/>
            </a:pPr>
            <a:r>
              <a:rPr lang="cs-CZ" dirty="0"/>
              <a:t>Všechny výstupy musí být měřitelné a spočitatelné. </a:t>
            </a:r>
          </a:p>
          <a:p>
            <a:pPr marL="0" indent="0">
              <a:buNone/>
            </a:pPr>
            <a:r>
              <a:rPr lang="cs-CZ" dirty="0"/>
              <a:t>Položka x jednotka x počet jednotek x celkem</a:t>
            </a:r>
          </a:p>
          <a:p>
            <a:pPr marL="0" indent="0">
              <a:buNone/>
            </a:pPr>
            <a:r>
              <a:rPr lang="cs-CZ" dirty="0"/>
              <a:t>Postupná kontrola výdajů a čerpání. </a:t>
            </a:r>
          </a:p>
          <a:p>
            <a:pPr marL="0" indent="0">
              <a:buNone/>
            </a:pPr>
            <a:r>
              <a:rPr lang="cs-CZ" dirty="0"/>
              <a:t>Obecně rozlišení na </a:t>
            </a:r>
          </a:p>
          <a:p>
            <a:r>
              <a:rPr lang="cs-CZ" dirty="0"/>
              <a:t>osobní a provozní náklady</a:t>
            </a:r>
          </a:p>
          <a:p>
            <a:r>
              <a:rPr lang="cs-CZ" dirty="0"/>
              <a:t>Přímé (vše související s přímou prací pro klienty) a nepřímé náklady (zajištění zázemí, propagace, vzdělávání)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34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Osobní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>
                <a:ea typeface="+mn-lt"/>
                <a:cs typeface="+mn-lt"/>
              </a:rPr>
              <a:t>Co tam vše patří:</a:t>
            </a:r>
            <a:endParaRPr lang="cs-CZ" dirty="0">
              <a:ea typeface="+mn-lt"/>
              <a:cs typeface="+mn-lt"/>
            </a:endParaRPr>
          </a:p>
          <a:p>
            <a:pPr>
              <a:buFont typeface="Arial"/>
              <a:buChar char="▪"/>
            </a:pPr>
            <a:r>
              <a:rPr lang="cs-CZ" dirty="0">
                <a:ea typeface="+mn-lt"/>
                <a:cs typeface="+mn-lt"/>
              </a:rPr>
              <a:t>Pracovníci</a:t>
            </a:r>
            <a:r>
              <a:rPr lang="cs-CZ" dirty="0"/>
              <a:t> v přímé (např. sociální, pedagogický pracovník) a nepřímé práci (např. účetní a vůbec administrativa)</a:t>
            </a:r>
          </a:p>
          <a:p>
            <a:r>
              <a:rPr lang="cs-CZ" dirty="0"/>
              <a:t>Mzdové náklady + odvody</a:t>
            </a:r>
          </a:p>
          <a:p>
            <a:r>
              <a:rPr lang="cs-CZ" dirty="0"/>
              <a:t>DPP alias dohoda: max. 300 hod. ročně / do 10 tis. Kč měsíčně bez odvodů</a:t>
            </a:r>
          </a:p>
          <a:p>
            <a:r>
              <a:rPr lang="cs-CZ" dirty="0"/>
              <a:t>DPČ: max. do 0,5 úvazku / do 2 500 Kč měsíčně bez odvodů</a:t>
            </a:r>
          </a:p>
          <a:p>
            <a:r>
              <a:rPr lang="cs-CZ" dirty="0"/>
              <a:t>Pracovní poměr + odvody</a:t>
            </a:r>
          </a:p>
          <a:p>
            <a:r>
              <a:rPr lang="cs-CZ" dirty="0"/>
              <a:t>Zákonná pojištění</a:t>
            </a:r>
          </a:p>
          <a:p>
            <a:r>
              <a:rPr lang="cs-CZ" dirty="0"/>
              <a:t>Práce na fakturu se bere jako služba!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44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Materiálové náklady</a:t>
            </a:r>
          </a:p>
          <a:p>
            <a:r>
              <a:rPr lang="cs-CZ" dirty="0"/>
              <a:t>Programový materiál </a:t>
            </a:r>
          </a:p>
          <a:p>
            <a:r>
              <a:rPr lang="cs-CZ" dirty="0"/>
              <a:t>Kancelářské potřeby</a:t>
            </a:r>
          </a:p>
          <a:p>
            <a:r>
              <a:rPr lang="cs-CZ" dirty="0"/>
              <a:t>Hygienické potřeby</a:t>
            </a:r>
          </a:p>
          <a:p>
            <a:r>
              <a:rPr lang="cs-CZ" dirty="0"/>
              <a:t>Spotřební materiál</a:t>
            </a:r>
          </a:p>
          <a:p>
            <a:r>
              <a:rPr lang="cs-CZ" dirty="0"/>
              <a:t>Vybavení / počítače / software</a:t>
            </a:r>
          </a:p>
          <a:p>
            <a:r>
              <a:rPr lang="cs-CZ" dirty="0"/>
              <a:t>Potraviny / občerstvení </a:t>
            </a:r>
          </a:p>
          <a:p>
            <a:r>
              <a:rPr lang="cs-CZ" dirty="0"/>
              <a:t>Dlouhodobý hmotný / nehmotný investiční materiál</a:t>
            </a:r>
          </a:p>
        </p:txBody>
      </p:sp>
    </p:spTree>
    <p:extLst>
      <p:ext uri="{BB962C8B-B14F-4D97-AF65-F5344CB8AC3E}">
        <p14:creationId xmlns:p14="http://schemas.microsoft.com/office/powerpoint/2010/main" val="226823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Nemateriálové náklady - Služby</a:t>
            </a:r>
          </a:p>
          <a:p>
            <a:r>
              <a:rPr lang="cs-CZ" dirty="0"/>
              <a:t>Grafika</a:t>
            </a:r>
          </a:p>
          <a:p>
            <a:r>
              <a:rPr lang="cs-CZ" dirty="0"/>
              <a:t>IT</a:t>
            </a:r>
          </a:p>
          <a:p>
            <a:r>
              <a:rPr lang="cs-CZ" dirty="0"/>
              <a:t>Cestovní náklady (klientů)</a:t>
            </a:r>
          </a:p>
          <a:p>
            <a:r>
              <a:rPr lang="cs-CZ" dirty="0"/>
              <a:t>Ubytování (klientů)</a:t>
            </a:r>
          </a:p>
          <a:p>
            <a:r>
              <a:rPr lang="cs-CZ" dirty="0"/>
              <a:t>Školení / supervize</a:t>
            </a:r>
          </a:p>
          <a:p>
            <a:r>
              <a:rPr lang="cs-CZ" dirty="0"/>
              <a:t>Catering</a:t>
            </a:r>
          </a:p>
          <a:p>
            <a:r>
              <a:rPr lang="cs-CZ" dirty="0"/>
              <a:t>+ cokoli na IČO neboli nákup služeb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44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Nemateriálové náklady - Ostatní služby</a:t>
            </a:r>
          </a:p>
          <a:p>
            <a:r>
              <a:rPr lang="cs-CZ" dirty="0"/>
              <a:t>Nájem</a:t>
            </a:r>
          </a:p>
          <a:p>
            <a:r>
              <a:rPr lang="cs-CZ" dirty="0"/>
              <a:t>Elektřina</a:t>
            </a:r>
          </a:p>
          <a:p>
            <a:r>
              <a:rPr lang="cs-CZ" dirty="0"/>
              <a:t>Plyn</a:t>
            </a:r>
          </a:p>
          <a:p>
            <a:r>
              <a:rPr lang="cs-CZ" dirty="0"/>
              <a:t>Vodné / stočné</a:t>
            </a:r>
          </a:p>
          <a:p>
            <a:r>
              <a:rPr lang="cs-CZ" dirty="0"/>
              <a:t>Opravy / údržba</a:t>
            </a:r>
          </a:p>
          <a:p>
            <a:r>
              <a:rPr lang="cs-CZ" dirty="0"/>
              <a:t>Poštovné / telefony / ostatní spoje (internet, televize)</a:t>
            </a:r>
          </a:p>
          <a:p>
            <a:r>
              <a:rPr lang="cs-CZ" dirty="0"/>
              <a:t>Cestovní náklady (pracovníků)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289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Realizační tým aneb Projektové aktivity delegované lidem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Kdo vše může být v realizačním týmu (nejde samozřejmě o úplný výčet), ať už </a:t>
            </a:r>
            <a:br>
              <a:rPr lang="cs-CZ" dirty="0" smtClean="0"/>
            </a:br>
            <a:r>
              <a:rPr lang="cs-CZ" dirty="0" smtClean="0"/>
              <a:t>na dobrovol</a:t>
            </a:r>
            <a:r>
              <a:rPr lang="cs-CZ" dirty="0" smtClean="0"/>
              <a:t>nické spolupráci / na DPP, DPČ/ pracovní poměr / na IČO</a:t>
            </a:r>
            <a:endParaRPr lang="cs-CZ" dirty="0" smtClean="0"/>
          </a:p>
          <a:p>
            <a:r>
              <a:rPr lang="cs-CZ" dirty="0" smtClean="0"/>
              <a:t>Projektový </a:t>
            </a:r>
            <a:r>
              <a:rPr lang="cs-CZ" dirty="0"/>
              <a:t>koordinátor</a:t>
            </a:r>
          </a:p>
          <a:p>
            <a:r>
              <a:rPr lang="cs-CZ" dirty="0"/>
              <a:t>Finanční manažer / Účetní </a:t>
            </a:r>
          </a:p>
          <a:p>
            <a:r>
              <a:rPr lang="cs-CZ" dirty="0"/>
              <a:t>Odborný poradce (např. terapeut, právník, architekt, zahradník atd.)</a:t>
            </a:r>
          </a:p>
          <a:p>
            <a:r>
              <a:rPr lang="cs-CZ" dirty="0"/>
              <a:t>Lektor</a:t>
            </a:r>
          </a:p>
          <a:p>
            <a:r>
              <a:rPr lang="cs-CZ" dirty="0"/>
              <a:t>Propagace a komunikace (sociální sítě, grafika)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55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Realizační tým aneb Projektové aktivity delegované lidem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Kdo vše může být v realizačním týmu (nejde samozřejmě o úplný výčet), ať už </a:t>
            </a:r>
            <a:br>
              <a:rPr lang="cs-CZ" dirty="0" smtClean="0"/>
            </a:br>
            <a:r>
              <a:rPr lang="cs-CZ" dirty="0" smtClean="0"/>
              <a:t>na dobrovol</a:t>
            </a:r>
            <a:r>
              <a:rPr lang="cs-CZ" dirty="0" smtClean="0"/>
              <a:t>nické spolupráci / na DPP, DPČ/ pracovní poměr / na IČO</a:t>
            </a:r>
            <a:endParaRPr lang="cs-CZ" dirty="0" smtClean="0"/>
          </a:p>
          <a:p>
            <a:r>
              <a:rPr lang="cs-CZ" dirty="0"/>
              <a:t>Fundraiser</a:t>
            </a:r>
          </a:p>
          <a:p>
            <a:r>
              <a:rPr lang="cs-CZ" dirty="0"/>
              <a:t>Webmaster  / IT </a:t>
            </a:r>
          </a:p>
          <a:p>
            <a:r>
              <a:rPr lang="cs-CZ" dirty="0"/>
              <a:t>Projektant / stavební dozor</a:t>
            </a:r>
          </a:p>
          <a:p>
            <a:r>
              <a:rPr lang="cs-CZ" dirty="0"/>
              <a:t>Metodik / </a:t>
            </a:r>
            <a:r>
              <a:rPr lang="cs-CZ" dirty="0" err="1"/>
              <a:t>facilitátor</a:t>
            </a:r>
            <a:endParaRPr lang="cs-CZ" dirty="0"/>
          </a:p>
          <a:p>
            <a:r>
              <a:rPr lang="cs-CZ" dirty="0"/>
              <a:t>Zajištění aktivit</a:t>
            </a:r>
          </a:p>
          <a:p>
            <a:r>
              <a:rPr lang="cs-CZ" dirty="0" smtClean="0"/>
              <a:t>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860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2" ma:contentTypeDescription="Vytvoří nový dokument" ma:contentTypeScope="" ma:versionID="35ba7b8b8ec1e0f928205205939f544c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ea73b61b4864cf2554a9ccfb0f4c4c5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C567AE-F2B4-4B86-9E25-1F72A5E11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0F6E14-FE7C-4E1A-9870-CD8A241A25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2435A2-9276-4A87-878C-E95389B30D6B}">
  <ds:schemaRefs>
    <ds:schemaRef ds:uri="http://schemas.microsoft.com/office/2006/metadata/properties"/>
    <ds:schemaRef ds:uri="2d8a9ac4-60f6-4978-8be3-644856f48e08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461c17e8-4211-4af9-a2dd-2e4f0aab68e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833</TotalTime>
  <Words>435</Words>
  <Application>Microsoft Office PowerPoint</Application>
  <PresentationFormat>Vlastní</PresentationFormat>
  <Paragraphs>77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Consolas</vt:lpstr>
      <vt:lpstr>Corbel</vt:lpstr>
      <vt:lpstr>Školní tabule 16×9</vt:lpstr>
      <vt:lpstr>Rozpočet Realizační tým</vt:lpstr>
      <vt:lpstr>Rozpočet aneb Projektové aktivity vyjádřené v číslech</vt:lpstr>
      <vt:lpstr>Rozpočet / Osobní náklady</vt:lpstr>
      <vt:lpstr>Rozpočet / Provozní náklady</vt:lpstr>
      <vt:lpstr>Rozpočet / Provozní náklady</vt:lpstr>
      <vt:lpstr>Rozpočet / Provozní náklady</vt:lpstr>
      <vt:lpstr>Realizační tým aneb Projektové aktivity delegované lidem</vt:lpstr>
      <vt:lpstr>Realizační tým aneb Projektové aktivity delegované lidem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Projektové činnosti, harmonogram, rizika</dc:title>
  <dc:creator>Lucie Michalová</dc:creator>
  <cp:lastModifiedBy>Vedoucí</cp:lastModifiedBy>
  <cp:revision>128</cp:revision>
  <dcterms:created xsi:type="dcterms:W3CDTF">2018-09-22T16:38:25Z</dcterms:created>
  <dcterms:modified xsi:type="dcterms:W3CDTF">2022-03-30T18:48:45Z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