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8" r:id="rId6"/>
    <p:sldId id="290" r:id="rId7"/>
    <p:sldId id="275" r:id="rId8"/>
    <p:sldId id="281" r:id="rId9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0140C-025A-FFA0-161B-F6157231E366}" v="53" dt="2022-03-28T20:08:46.557"/>
    <p1510:client id="{BA72B658-E10D-7F1C-CEC6-CE0916F71D4D}" v="148" dt="2022-03-29T07:10:26.900"/>
    <p1510:client id="{BC320280-8A55-A5F6-0843-F494F494E174}" v="417" dt="2022-03-29T06:14:27.617"/>
    <p1510:client id="{CCE9FE96-777F-0A62-0D27-31D0408FA443}" v="3" dt="2022-03-29T14:00:31.781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83" d="100"/>
          <a:sy n="83" d="100"/>
        </p:scale>
        <p:origin x="686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CCE9FE96-777F-0A62-0D27-31D0408FA443}"/>
    <pc:docChg chg="modSld">
      <pc:chgData name="Petr Bruna (YMCA Praha)" userId="S::bruna@praha.ymca.cz::d46429e8-016a-45f2-95d8-2c79b91a87fb" providerId="AD" clId="Web-{CCE9FE96-777F-0A62-0D27-31D0408FA443}" dt="2022-03-29T14:00:31.796" v="4" actId="20577"/>
      <pc:docMkLst>
        <pc:docMk/>
      </pc:docMkLst>
      <pc:sldChg chg="modSp">
        <pc:chgData name="Petr Bruna (YMCA Praha)" userId="S::bruna@praha.ymca.cz::d46429e8-016a-45f2-95d8-2c79b91a87fb" providerId="AD" clId="Web-{CCE9FE96-777F-0A62-0D27-31D0408FA443}" dt="2022-03-29T14:00:31.796" v="4" actId="20577"/>
        <pc:sldMkLst>
          <pc:docMk/>
          <pc:sldMk cId="1156864812" sldId="290"/>
        </pc:sldMkLst>
        <pc:spChg chg="mod">
          <ac:chgData name="Petr Bruna (YMCA Praha)" userId="S::bruna@praha.ymca.cz::d46429e8-016a-45f2-95d8-2c79b91a87fb" providerId="AD" clId="Web-{CCE9FE96-777F-0A62-0D27-31D0408FA443}" dt="2022-03-29T14:00:31.796" v="4" actId="20577"/>
          <ac:spMkLst>
            <pc:docMk/>
            <pc:sldMk cId="1156864812" sldId="290"/>
            <ac:spMk id="3" creationId="{312B23C9-D449-4E10-8AD4-AFB885F12F28}"/>
          </ac:spMkLst>
        </pc:spChg>
      </pc:sldChg>
    </pc:docChg>
  </pc:docChgLst>
  <pc:docChgLst>
    <pc:chgData name="Petr Bruna (YMCA Praha)" userId="S::bruna@praha.ymca.cz::d46429e8-016a-45f2-95d8-2c79b91a87fb" providerId="AD" clId="Web-{BC320280-8A55-A5F6-0843-F494F494E174}"/>
    <pc:docChg chg="addSld delSld modSld">
      <pc:chgData name="Petr Bruna (YMCA Praha)" userId="S::bruna@praha.ymca.cz::d46429e8-016a-45f2-95d8-2c79b91a87fb" providerId="AD" clId="Web-{BC320280-8A55-A5F6-0843-F494F494E174}" dt="2022-03-29T06:14:27.617" v="433" actId="20577"/>
      <pc:docMkLst>
        <pc:docMk/>
      </pc:docMkLst>
      <pc:sldChg chg="modSp">
        <pc:chgData name="Petr Bruna (YMCA Praha)" userId="S::bruna@praha.ymca.cz::d46429e8-016a-45f2-95d8-2c79b91a87fb" providerId="AD" clId="Web-{BC320280-8A55-A5F6-0843-F494F494E174}" dt="2022-03-29T06:14:27.617" v="433" actId="20577"/>
        <pc:sldMkLst>
          <pc:docMk/>
          <pc:sldMk cId="263958179" sldId="275"/>
        </pc:sldMkLst>
        <pc:spChg chg="mod">
          <ac:chgData name="Petr Bruna (YMCA Praha)" userId="S::bruna@praha.ymca.cz::d46429e8-016a-45f2-95d8-2c79b91a87fb" providerId="AD" clId="Web-{BC320280-8A55-A5F6-0843-F494F494E174}" dt="2022-03-29T06:14:27.617" v="433" actId="20577"/>
          <ac:spMkLst>
            <pc:docMk/>
            <pc:sldMk cId="263958179" sldId="275"/>
            <ac:spMk id="3" creationId="{C12EC5CD-D318-4296-85C6-7D4C95A2A78D}"/>
          </ac:spMkLst>
        </pc:spChg>
        <pc:picChg chg="mod">
          <ac:chgData name="Petr Bruna (YMCA Praha)" userId="S::bruna@praha.ymca.cz::d46429e8-016a-45f2-95d8-2c79b91a87fb" providerId="AD" clId="Web-{BC320280-8A55-A5F6-0843-F494F494E174}" dt="2022-03-29T06:13:56.757" v="426" actId="14100"/>
          <ac:picMkLst>
            <pc:docMk/>
            <pc:sldMk cId="263958179" sldId="275"/>
            <ac:picMk id="6" creationId="{065E80DD-B772-4366-8A87-9E9FA2BB5BB5}"/>
          </ac:picMkLst>
        </pc:picChg>
      </pc:sldChg>
      <pc:sldChg chg="modSp">
        <pc:chgData name="Petr Bruna (YMCA Praha)" userId="S::bruna@praha.ymca.cz::d46429e8-016a-45f2-95d8-2c79b91a87fb" providerId="AD" clId="Web-{BC320280-8A55-A5F6-0843-F494F494E174}" dt="2022-03-29T05:58:00.802" v="224" actId="20577"/>
        <pc:sldMkLst>
          <pc:docMk/>
          <pc:sldMk cId="2473497054" sldId="288"/>
        </pc:sldMkLst>
        <pc:spChg chg="mod">
          <ac:chgData name="Petr Bruna (YMCA Praha)" userId="S::bruna@praha.ymca.cz::d46429e8-016a-45f2-95d8-2c79b91a87fb" providerId="AD" clId="Web-{BC320280-8A55-A5F6-0843-F494F494E174}" dt="2022-03-29T05:58:00.802" v="224" actId="20577"/>
          <ac:spMkLst>
            <pc:docMk/>
            <pc:sldMk cId="2473497054" sldId="288"/>
            <ac:spMk id="3" creationId="{312B23C9-D449-4E10-8AD4-AFB885F12F28}"/>
          </ac:spMkLst>
        </pc:spChg>
      </pc:sldChg>
      <pc:sldChg chg="modSp add del replId">
        <pc:chgData name="Petr Bruna (YMCA Praha)" userId="S::bruna@praha.ymca.cz::d46429e8-016a-45f2-95d8-2c79b91a87fb" providerId="AD" clId="Web-{BC320280-8A55-A5F6-0843-F494F494E174}" dt="2022-03-29T06:11:18.832" v="385"/>
        <pc:sldMkLst>
          <pc:docMk/>
          <pc:sldMk cId="1783941903" sldId="289"/>
        </pc:sldMkLst>
        <pc:spChg chg="mod">
          <ac:chgData name="Petr Bruna (YMCA Praha)" userId="S::bruna@praha.ymca.cz::d46429e8-016a-45f2-95d8-2c79b91a87fb" providerId="AD" clId="Web-{BC320280-8A55-A5F6-0843-F494F494E174}" dt="2022-03-29T06:10:40.222" v="374" actId="20577"/>
          <ac:spMkLst>
            <pc:docMk/>
            <pc:sldMk cId="1783941903" sldId="289"/>
            <ac:spMk id="3" creationId="{312B23C9-D449-4E10-8AD4-AFB885F12F28}"/>
          </ac:spMkLst>
        </pc:spChg>
      </pc:sldChg>
      <pc:sldChg chg="modSp add replId">
        <pc:chgData name="Petr Bruna (YMCA Praha)" userId="S::bruna@praha.ymca.cz::d46429e8-016a-45f2-95d8-2c79b91a87fb" providerId="AD" clId="Web-{BC320280-8A55-A5F6-0843-F494F494E174}" dt="2022-03-29T06:11:15.223" v="384" actId="20577"/>
        <pc:sldMkLst>
          <pc:docMk/>
          <pc:sldMk cId="1156864812" sldId="290"/>
        </pc:sldMkLst>
        <pc:spChg chg="mod">
          <ac:chgData name="Petr Bruna (YMCA Praha)" userId="S::bruna@praha.ymca.cz::d46429e8-016a-45f2-95d8-2c79b91a87fb" providerId="AD" clId="Web-{BC320280-8A55-A5F6-0843-F494F494E174}" dt="2022-03-29T06:11:15.223" v="384" actId="20577"/>
          <ac:spMkLst>
            <pc:docMk/>
            <pc:sldMk cId="1156864812" sldId="290"/>
            <ac:spMk id="3" creationId="{312B23C9-D449-4E10-8AD4-AFB885F12F28}"/>
          </ac:spMkLst>
        </pc:spChg>
      </pc:sldChg>
    </pc:docChg>
  </pc:docChgLst>
  <pc:docChgLst>
    <pc:chgData name="Petr Bruna (YMCA Praha)" userId="S::bruna@praha.ymca.cz::d46429e8-016a-45f2-95d8-2c79b91a87fb" providerId="AD" clId="Web-{8950140C-025A-FFA0-161B-F6157231E366}"/>
    <pc:docChg chg="delSld modSld">
      <pc:chgData name="Petr Bruna (YMCA Praha)" userId="S::bruna@praha.ymca.cz::d46429e8-016a-45f2-95d8-2c79b91a87fb" providerId="AD" clId="Web-{8950140C-025A-FFA0-161B-F6157231E366}" dt="2022-03-28T20:08:46.557" v="30"/>
      <pc:docMkLst>
        <pc:docMk/>
      </pc:docMkLst>
      <pc:sldChg chg="addSp modSp">
        <pc:chgData name="Petr Bruna (YMCA Praha)" userId="S::bruna@praha.ymca.cz::d46429e8-016a-45f2-95d8-2c79b91a87fb" providerId="AD" clId="Web-{8950140C-025A-FFA0-161B-F6157231E366}" dt="2022-03-28T20:08:40.994" v="29"/>
        <pc:sldMkLst>
          <pc:docMk/>
          <pc:sldMk cId="2814704832" sldId="281"/>
        </pc:sldMkLst>
        <pc:spChg chg="mod">
          <ac:chgData name="Petr Bruna (YMCA Praha)" userId="S::bruna@praha.ymca.cz::d46429e8-016a-45f2-95d8-2c79b91a87fb" providerId="AD" clId="Web-{8950140C-025A-FFA0-161B-F6157231E366}" dt="2022-03-28T20:08:19.056" v="22" actId="20577"/>
          <ac:spMkLst>
            <pc:docMk/>
            <pc:sldMk cId="2814704832" sldId="281"/>
            <ac:spMk id="3" creationId="{4771CF08-D02D-4BEB-93BB-C45D50BA5ABA}"/>
          </ac:spMkLst>
        </pc:spChg>
        <pc:graphicFrameChg chg="add mod modGraphic">
          <ac:chgData name="Petr Bruna (YMCA Praha)" userId="S::bruna@praha.ymca.cz::d46429e8-016a-45f2-95d8-2c79b91a87fb" providerId="AD" clId="Web-{8950140C-025A-FFA0-161B-F6157231E366}" dt="2022-03-28T20:08:40.994" v="29"/>
          <ac:graphicFrameMkLst>
            <pc:docMk/>
            <pc:sldMk cId="2814704832" sldId="281"/>
            <ac:graphicFrameMk id="7" creationId="{A07B34CF-DF72-D7B4-0187-9373DDFDB632}"/>
          </ac:graphicFrameMkLst>
        </pc:graphicFrameChg>
        <pc:picChg chg="mod">
          <ac:chgData name="Petr Bruna (YMCA Praha)" userId="S::bruna@praha.ymca.cz::d46429e8-016a-45f2-95d8-2c79b91a87fb" providerId="AD" clId="Web-{8950140C-025A-FFA0-161B-F6157231E366}" dt="2022-03-28T20:07:48.071" v="6" actId="1076"/>
          <ac:picMkLst>
            <pc:docMk/>
            <pc:sldMk cId="2814704832" sldId="281"/>
            <ac:picMk id="5" creationId="{773D14B3-1082-4303-BF22-21A4067B476F}"/>
          </ac:picMkLst>
        </pc:picChg>
      </pc:sldChg>
      <pc:sldChg chg="del">
        <pc:chgData name="Petr Bruna (YMCA Praha)" userId="S::bruna@praha.ymca.cz::d46429e8-016a-45f2-95d8-2c79b91a87fb" providerId="AD" clId="Web-{8950140C-025A-FFA0-161B-F6157231E366}" dt="2022-03-28T20:08:46.557" v="30"/>
        <pc:sldMkLst>
          <pc:docMk/>
          <pc:sldMk cId="3738163769" sldId="289"/>
        </pc:sldMkLst>
      </pc:sldChg>
    </pc:docChg>
  </pc:docChgLst>
  <pc:docChgLst>
    <pc:chgData name="Petr Bruna (YMCA Praha)" userId="S::bruna@praha.ymca.cz::d46429e8-016a-45f2-95d8-2c79b91a87fb" providerId="AD" clId="Web-{BA72B658-E10D-7F1C-CEC6-CE0916F71D4D}"/>
    <pc:docChg chg="delSld modSld">
      <pc:chgData name="Petr Bruna (YMCA Praha)" userId="S::bruna@praha.ymca.cz::d46429e8-016a-45f2-95d8-2c79b91a87fb" providerId="AD" clId="Web-{BA72B658-E10D-7F1C-CEC6-CE0916F71D4D}" dt="2022-03-29T07:10:26.900" v="140"/>
      <pc:docMkLst>
        <pc:docMk/>
      </pc:docMkLst>
      <pc:sldChg chg="modSp">
        <pc:chgData name="Petr Bruna (YMCA Praha)" userId="S::bruna@praha.ymca.cz::d46429e8-016a-45f2-95d8-2c79b91a87fb" providerId="AD" clId="Web-{BA72B658-E10D-7F1C-CEC6-CE0916F71D4D}" dt="2022-03-29T07:02:39.915" v="9" actId="20577"/>
        <pc:sldMkLst>
          <pc:docMk/>
          <pc:sldMk cId="1920111014" sldId="256"/>
        </pc:sldMkLst>
        <pc:spChg chg="mod">
          <ac:chgData name="Petr Bruna (YMCA Praha)" userId="S::bruna@praha.ymca.cz::d46429e8-016a-45f2-95d8-2c79b91a87fb" providerId="AD" clId="Web-{BA72B658-E10D-7F1C-CEC6-CE0916F71D4D}" dt="2022-03-29T07:02:39.915" v="9" actId="20577"/>
          <ac:spMkLst>
            <pc:docMk/>
            <pc:sldMk cId="1920111014" sldId="256"/>
            <ac:spMk id="2" creationId="{00000000-0000-0000-0000-000000000000}"/>
          </ac:spMkLst>
        </pc:spChg>
      </pc:sldChg>
      <pc:sldChg chg="modSp del">
        <pc:chgData name="Petr Bruna (YMCA Praha)" userId="S::bruna@praha.ymca.cz::d46429e8-016a-45f2-95d8-2c79b91a87fb" providerId="AD" clId="Web-{BA72B658-E10D-7F1C-CEC6-CE0916F71D4D}" dt="2022-03-29T07:05:47.156" v="47"/>
        <pc:sldMkLst>
          <pc:docMk/>
          <pc:sldMk cId="1915900302" sldId="278"/>
        </pc:sldMkLst>
        <pc:spChg chg="mod">
          <ac:chgData name="Petr Bruna (YMCA Praha)" userId="S::bruna@praha.ymca.cz::d46429e8-016a-45f2-95d8-2c79b91a87fb" providerId="AD" clId="Web-{BA72B658-E10D-7F1C-CEC6-CE0916F71D4D}" dt="2022-03-29T07:03:27.776" v="10" actId="20577"/>
          <ac:spMkLst>
            <pc:docMk/>
            <pc:sldMk cId="1915900302" sldId="278"/>
            <ac:spMk id="3" creationId="{F3580413-8F20-41FD-93C8-8739E98220B5}"/>
          </ac:spMkLst>
        </pc:spChg>
      </pc:sldChg>
      <pc:sldChg chg="delSp modSp">
        <pc:chgData name="Petr Bruna (YMCA Praha)" userId="S::bruna@praha.ymca.cz::d46429e8-016a-45f2-95d8-2c79b91a87fb" providerId="AD" clId="Web-{BA72B658-E10D-7F1C-CEC6-CE0916F71D4D}" dt="2022-03-29T07:10:26.900" v="140"/>
        <pc:sldMkLst>
          <pc:docMk/>
          <pc:sldMk cId="2814704832" sldId="281"/>
        </pc:sldMkLst>
        <pc:spChg chg="mod">
          <ac:chgData name="Petr Bruna (YMCA Praha)" userId="S::bruna@praha.ymca.cz::d46429e8-016a-45f2-95d8-2c79b91a87fb" providerId="AD" clId="Web-{BA72B658-E10D-7F1C-CEC6-CE0916F71D4D}" dt="2022-03-29T07:04:20.684" v="23" actId="20577"/>
          <ac:spMkLst>
            <pc:docMk/>
            <pc:sldMk cId="2814704832" sldId="281"/>
            <ac:spMk id="2" creationId="{30EC04F4-F59F-4E2A-9C62-1D78423F7FC9}"/>
          </ac:spMkLst>
        </pc:spChg>
        <pc:spChg chg="mod">
          <ac:chgData name="Petr Bruna (YMCA Praha)" userId="S::bruna@praha.ymca.cz::d46429e8-016a-45f2-95d8-2c79b91a87fb" providerId="AD" clId="Web-{BA72B658-E10D-7F1C-CEC6-CE0916F71D4D}" dt="2022-03-29T07:10:17.337" v="137" actId="20577"/>
          <ac:spMkLst>
            <pc:docMk/>
            <pc:sldMk cId="2814704832" sldId="281"/>
            <ac:spMk id="3" creationId="{4771CF08-D02D-4BEB-93BB-C45D50BA5ABA}"/>
          </ac:spMkLst>
        </pc:spChg>
        <pc:graphicFrameChg chg="mod modGraphic">
          <ac:chgData name="Petr Bruna (YMCA Praha)" userId="S::bruna@praha.ymca.cz::d46429e8-016a-45f2-95d8-2c79b91a87fb" providerId="AD" clId="Web-{BA72B658-E10D-7F1C-CEC6-CE0916F71D4D}" dt="2022-03-29T07:10:26.900" v="140"/>
          <ac:graphicFrameMkLst>
            <pc:docMk/>
            <pc:sldMk cId="2814704832" sldId="281"/>
            <ac:graphicFrameMk id="7" creationId="{A07B34CF-DF72-D7B4-0187-9373DDFDB632}"/>
          </ac:graphicFrameMkLst>
        </pc:graphicFrameChg>
        <pc:picChg chg="del">
          <ac:chgData name="Petr Bruna (YMCA Praha)" userId="S::bruna@praha.ymca.cz::d46429e8-016a-45f2-95d8-2c79b91a87fb" providerId="AD" clId="Web-{BA72B658-E10D-7F1C-CEC6-CE0916F71D4D}" dt="2022-03-29T07:03:50.308" v="12"/>
          <ac:picMkLst>
            <pc:docMk/>
            <pc:sldMk cId="2814704832" sldId="281"/>
            <ac:picMk id="4" creationId="{DB37E8AE-E99A-4688-B820-2E1482B81391}"/>
          </ac:picMkLst>
        </pc:picChg>
        <pc:picChg chg="del">
          <ac:chgData name="Petr Bruna (YMCA Praha)" userId="S::bruna@praha.ymca.cz::d46429e8-016a-45f2-95d8-2c79b91a87fb" providerId="AD" clId="Web-{BA72B658-E10D-7F1C-CEC6-CE0916F71D4D}" dt="2022-03-29T07:03:47.386" v="11"/>
          <ac:picMkLst>
            <pc:docMk/>
            <pc:sldMk cId="2814704832" sldId="281"/>
            <ac:picMk id="5" creationId="{773D14B3-1082-4303-BF22-21A4067B476F}"/>
          </ac:picMkLst>
        </pc:picChg>
      </pc:sldChg>
      <pc:sldChg chg="del">
        <pc:chgData name="Petr Bruna (YMCA Praha)" userId="S::bruna@praha.ymca.cz::d46429e8-016a-45f2-95d8-2c79b91a87fb" providerId="AD" clId="Web-{BA72B658-E10D-7F1C-CEC6-CE0916F71D4D}" dt="2022-03-29T07:07:39.550" v="75"/>
        <pc:sldMkLst>
          <pc:docMk/>
          <pc:sldMk cId="1801357260" sldId="282"/>
        </pc:sldMkLst>
      </pc:sldChg>
      <pc:sldChg chg="del">
        <pc:chgData name="Petr Bruna (YMCA Praha)" userId="S::bruna@praha.ymca.cz::d46429e8-016a-45f2-95d8-2c79b91a87fb" providerId="AD" clId="Web-{BA72B658-E10D-7F1C-CEC6-CE0916F71D4D}" dt="2022-03-29T07:09:27.069" v="115"/>
        <pc:sldMkLst>
          <pc:docMk/>
          <pc:sldMk cId="584658284" sldId="283"/>
        </pc:sldMkLst>
      </pc:sldChg>
      <pc:sldChg chg="del">
        <pc:chgData name="Petr Bruna (YMCA Praha)" userId="S::bruna@praha.ymca.cz::d46429e8-016a-45f2-95d8-2c79b91a87fb" providerId="AD" clId="Web-{BA72B658-E10D-7F1C-CEC6-CE0916F71D4D}" dt="2022-03-29T07:09:04.537" v="114"/>
        <pc:sldMkLst>
          <pc:docMk/>
          <pc:sldMk cId="3358299506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29.03.2022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799856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První </a:t>
            </a:r>
            <a:r>
              <a:rPr lang="cs-CZ" dirty="0" err="1"/>
              <a:t>Ganttův</a:t>
            </a:r>
            <a:r>
              <a:rPr lang="cs-CZ" dirty="0"/>
              <a:t> diagram vznikl v roce 1896 – jak jsou </a:t>
            </a:r>
            <a:r>
              <a:rPr lang="cs-CZ" dirty="0" err="1"/>
              <a:t>ganntovy</a:t>
            </a:r>
            <a:r>
              <a:rPr lang="cs-CZ" dirty="0"/>
              <a:t> diagramy staré? Navrhl ho Polák Karol </a:t>
            </a:r>
            <a:r>
              <a:rPr lang="cs-CZ" dirty="0" err="1"/>
              <a:t>Adamiecki</a:t>
            </a:r>
            <a:r>
              <a:rPr lang="cs-CZ" dirty="0"/>
              <a:t>, ale nebylo mu to připsáno, tak se diagramy jmenují podle Američana Henryho L. </a:t>
            </a:r>
            <a:r>
              <a:rPr lang="cs-CZ" dirty="0" err="1"/>
              <a:t>Gantta</a:t>
            </a:r>
            <a:r>
              <a:rPr lang="cs-CZ" dirty="0"/>
              <a:t>, který diagram znovu/objevil před 1. světovou válkou.</a:t>
            </a:r>
          </a:p>
          <a:p>
            <a:r>
              <a:rPr lang="cs-CZ" dirty="0"/>
              <a:t>S vývojem IT byly </a:t>
            </a:r>
            <a:r>
              <a:rPr lang="cs-CZ" dirty="0" err="1"/>
              <a:t>Ganttovy</a:t>
            </a:r>
            <a:r>
              <a:rPr lang="cs-CZ" dirty="0"/>
              <a:t> diagramy vylepšovány a upravovány, dnes mohou tedy znázornit více a lépe než původně (například i vzájemné vztahy mezi činnostmi…).</a:t>
            </a:r>
          </a:p>
          <a:p>
            <a:r>
              <a:rPr lang="cs-CZ" dirty="0"/>
              <a:t>Ačkoliv jsou dnes považovány za běžnou formu grafického znázornění, v době svého vzniku byly </a:t>
            </a:r>
            <a:r>
              <a:rPr lang="cs-CZ" dirty="0" err="1"/>
              <a:t>Ganttovy</a:t>
            </a:r>
            <a:r>
              <a:rPr lang="cs-CZ" dirty="0"/>
              <a:t> diagramy považovány za revoluční.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06396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6059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29.03.2022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29.03.2022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ktoverizenisucha.blogspot.com/2018/01/ganttuv-diagram-projektu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cs-CZ" b="1" cap="all" dirty="0"/>
              <a:t>Projektové aktivity, harmonogram, rizika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Co jsou a nejsou projektové aktivity?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772816"/>
            <a:ext cx="10297144" cy="439938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dirty="0"/>
          </a:p>
          <a:p>
            <a:r>
              <a:rPr lang="cs-CZ" dirty="0"/>
              <a:t>Veškerá činnost vedoucí k naplnění projektu</a:t>
            </a:r>
          </a:p>
          <a:p>
            <a:r>
              <a:rPr lang="cs-CZ" dirty="0"/>
              <a:t>NEJSOU PROJEKTOVÉ AKTIVITY: program akce / popis kurzu / popis metody</a:t>
            </a:r>
          </a:p>
          <a:p>
            <a:r>
              <a:rPr lang="cs-CZ" dirty="0"/>
              <a:t>Vhodné si rovnou psát k jednotlivé aktivitě časovou dotaci a odpovědného člověka, dá vám to informaci, kdo, za jak dlouho, respektive za kolik udělá danou věc</a:t>
            </a:r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Co jsou a nejsou projektové aktivity?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772816"/>
            <a:ext cx="10297144" cy="4399384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6200" dirty="0"/>
              <a:t>Příměstské tábory:</a:t>
            </a:r>
            <a:endParaRPr lang="en-US" sz="6200">
              <a:ea typeface="+mn-lt"/>
              <a:cs typeface="+mn-lt"/>
            </a:endParaRPr>
          </a:p>
          <a:p>
            <a:r>
              <a:rPr lang="cs-CZ" sz="6200" dirty="0"/>
              <a:t>- sehnání a zajištění prostoru / 10 hodin</a:t>
            </a:r>
            <a:endParaRPr lang="cs-CZ" sz="6200" dirty="0">
              <a:ea typeface="+mn-lt"/>
              <a:cs typeface="+mn-lt"/>
            </a:endParaRPr>
          </a:p>
          <a:p>
            <a:r>
              <a:rPr lang="cs-CZ" sz="6200" dirty="0"/>
              <a:t>- výběr lektorů / 10 hodin</a:t>
            </a:r>
            <a:endParaRPr lang="en-US" sz="6200">
              <a:ea typeface="+mn-lt"/>
              <a:cs typeface="+mn-lt"/>
            </a:endParaRPr>
          </a:p>
          <a:p>
            <a:r>
              <a:rPr lang="cs-CZ" sz="6200" dirty="0"/>
              <a:t>- vypracování metodiky / 5 hodin</a:t>
            </a:r>
            <a:endParaRPr lang="cs-CZ" sz="6200" dirty="0">
              <a:ea typeface="+mn-lt"/>
              <a:cs typeface="+mn-lt"/>
            </a:endParaRPr>
          </a:p>
          <a:p>
            <a:r>
              <a:rPr lang="cs-CZ" sz="6200" dirty="0">
                <a:ea typeface="+mn-lt"/>
                <a:cs typeface="+mn-lt"/>
              </a:rPr>
              <a:t>- administrativa přihlášek a komunikace s rodiči / 20 hodin</a:t>
            </a:r>
          </a:p>
          <a:p>
            <a:r>
              <a:rPr lang="cs-CZ" sz="6200" dirty="0">
                <a:ea typeface="+mn-lt"/>
                <a:cs typeface="+mn-lt"/>
              </a:rPr>
              <a:t>- nákup programového materiálu</a:t>
            </a:r>
          </a:p>
          <a:p>
            <a:r>
              <a:rPr lang="cs-CZ" sz="6200" dirty="0">
                <a:ea typeface="+mn-lt"/>
                <a:cs typeface="+mn-lt"/>
              </a:rPr>
              <a:t>- zajištění vstupenek, výletů a návštěv institucí (zoo, muzeum apod.) / 10 hodin</a:t>
            </a:r>
          </a:p>
          <a:p>
            <a:r>
              <a:rPr lang="cs-CZ" sz="6200" dirty="0"/>
              <a:t>- úklid prostoru  / 40 hodin</a:t>
            </a:r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86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AAAFA-308A-4E6F-A0CC-D6045FDC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92211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ČASOVÝ HARMONOGRAM PROJEKTU:GANTTOVY DIAGRAMY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C5CD-D318-4296-85C6-7D4C95A2A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905000"/>
            <a:ext cx="11449272" cy="467836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aneb Naplánování projektových aktivit v čase</a:t>
            </a: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r>
              <a:rPr lang="cs-CZ" u="sng" dirty="0">
                <a:hlinkClick r:id="rId3"/>
              </a:rPr>
              <a:t>http://projektoverizenisucha.blogspot.com/2018/01/ganttuv-diagram-projektu.html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5E80DD-B772-4366-8A87-9E9FA2BB5B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980" y="2391915"/>
            <a:ext cx="7552365" cy="341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Projektová rizika a identifikace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658379"/>
            <a:ext cx="10945216" cy="51989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Riziko je jakákoli </a:t>
            </a:r>
            <a:r>
              <a:rPr lang="cs-CZ" b="1" dirty="0">
                <a:ea typeface="+mn-lt"/>
                <a:cs typeface="+mn-lt"/>
              </a:rPr>
              <a:t>nejistá událost</a:t>
            </a:r>
            <a:r>
              <a:rPr lang="cs-CZ" dirty="0">
                <a:ea typeface="+mn-lt"/>
                <a:cs typeface="+mn-lt"/>
              </a:rPr>
              <a:t>, která má </a:t>
            </a:r>
            <a:r>
              <a:rPr lang="cs-CZ" b="1" dirty="0">
                <a:ea typeface="+mn-lt"/>
                <a:cs typeface="+mn-lt"/>
              </a:rPr>
              <a:t>pozitivní nebo negativní </a:t>
            </a:r>
            <a:r>
              <a:rPr lang="cs-CZ" dirty="0">
                <a:ea typeface="+mn-lt"/>
                <a:cs typeface="+mn-lt"/>
              </a:rPr>
              <a:t>dopad na cíle projektu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Tradiční rizika: nevhodné počasí, málo/moc účastníků, málo/moc pracovníků</a:t>
            </a:r>
          </a:p>
          <a:p>
            <a:r>
              <a:rPr lang="cs-CZ" dirty="0"/>
              <a:t>Nástroje na identifikaci rizik: brainstorming + SWOT analýza: projektový nástroj, který </a:t>
            </a:r>
            <a:r>
              <a:rPr lang="cs-CZ" dirty="0">
                <a:ea typeface="+mn-lt"/>
                <a:cs typeface="+mn-lt"/>
              </a:rPr>
              <a:t>pomáhá identifikovat kvalitu organizace/projektu a dopady vnějších vlivů</a:t>
            </a:r>
            <a:endParaRPr lang="en-US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Může se ještě  hodnotit možnost/pravděpodobnost výskytu (0-10 bodů) a dopad (0-10 bodů)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NEJDŮLEŽITĚJŠÍ: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Co udělat, aby se riziko 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zmírnilo? Jaká opatření?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07B34CF-DF72-D7B4-0187-9373DDFDB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163971"/>
              </p:ext>
            </p:extLst>
          </p:nvPr>
        </p:nvGraphicFramePr>
        <p:xfrm>
          <a:off x="4343036" y="4515322"/>
          <a:ext cx="7743075" cy="232160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581025">
                  <a:extLst>
                    <a:ext uri="{9D8B030D-6E8A-4147-A177-3AD203B41FA5}">
                      <a16:colId xmlns:a16="http://schemas.microsoft.com/office/drawing/2014/main" val="2668267375"/>
                    </a:ext>
                  </a:extLst>
                </a:gridCol>
                <a:gridCol w="2581025">
                  <a:extLst>
                    <a:ext uri="{9D8B030D-6E8A-4147-A177-3AD203B41FA5}">
                      <a16:colId xmlns:a16="http://schemas.microsoft.com/office/drawing/2014/main" val="3546345791"/>
                    </a:ext>
                  </a:extLst>
                </a:gridCol>
                <a:gridCol w="2581025">
                  <a:extLst>
                    <a:ext uri="{9D8B030D-6E8A-4147-A177-3AD203B41FA5}">
                      <a16:colId xmlns:a16="http://schemas.microsoft.com/office/drawing/2014/main" val="4109008480"/>
                    </a:ext>
                  </a:extLst>
                </a:gridCol>
              </a:tblGrid>
              <a:tr h="380590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Vnitřní prostředí​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Silné stránky​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Slabé stránky​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89036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Jedinečnost, zkušenosti​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Slabé procesy​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404442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Tradice, známá značka​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Špatná komunikace​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96758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Vnější prostředí​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Příležitosti 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Hrozby​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31936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Socioekonomické změny​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Politická nestabilita​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54082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Demografické změny​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Nová legislativa​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7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70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0F6E14-FE7C-4E1A-9870-CD8A241A25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C567AE-F2B4-4B86-9E25-1F72A5E11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2435A2-9276-4A87-878C-E95389B30D6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668</TotalTime>
  <Words>522</Words>
  <Application>Microsoft Office PowerPoint</Application>
  <PresentationFormat>Vlastní</PresentationFormat>
  <Paragraphs>82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Školní tabule 16×9</vt:lpstr>
      <vt:lpstr>Projektové aktivity, harmonogram, rizika</vt:lpstr>
      <vt:lpstr>Co jsou a nejsou projektové aktivity?</vt:lpstr>
      <vt:lpstr>Co jsou a nejsou projektové aktivity?</vt:lpstr>
      <vt:lpstr>ČASOVÝ HARMONOGRAM PROJEKTU:GANTTOVY DIAGRAMY</vt:lpstr>
      <vt:lpstr>Projektová rizika a identifikace projektových rizik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Vedoucí</cp:lastModifiedBy>
  <cp:revision>260</cp:revision>
  <dcterms:created xsi:type="dcterms:W3CDTF">2018-09-22T16:38:25Z</dcterms:created>
  <dcterms:modified xsi:type="dcterms:W3CDTF">2022-03-29T14:00:37Z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