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handoutMasterIdLst>
    <p:handoutMasterId r:id="rId11"/>
  </p:handoutMasterIdLst>
  <p:sldIdLst>
    <p:sldId id="256" r:id="rId5"/>
    <p:sldId id="288" r:id="rId6"/>
    <p:sldId id="290" r:id="rId7"/>
    <p:sldId id="275" r:id="rId8"/>
    <p:sldId id="281" r:id="rId9"/>
  </p:sldIdLst>
  <p:sldSz cx="12188825" cy="6858000"/>
  <p:notesSz cx="6858000" cy="9144000"/>
  <p:defaultTextStyle>
    <a:defPPr rtl="0"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50140C-025A-FFA0-161B-F6157231E366}" v="53" dt="2022-03-28T20:08:46.557"/>
    <p1510:client id="{BA72B658-E10D-7F1C-CEC6-CE0916F71D4D}" v="148" dt="2022-03-29T07:10:26.900"/>
    <p1510:client id="{BC320280-8A55-A5F6-0843-F494F494E174}" v="417" dt="2022-03-29T06:14:27.617"/>
    <p1510:client id="{CCE9FE96-777F-0A62-0D27-31D0408FA443}" v="3" dt="2022-03-29T14:00:31.781"/>
  </p1510:revLst>
</p1510:revInfo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599" autoAdjust="0"/>
  </p:normalViewPr>
  <p:slideViewPr>
    <p:cSldViewPr>
      <p:cViewPr varScale="1">
        <p:scale>
          <a:sx n="83" d="100"/>
          <a:sy n="83" d="100"/>
        </p:scale>
        <p:origin x="686" y="67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3090" y="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r Bruna (YMCA Praha)" userId="S::bruna@praha.ymca.cz::d46429e8-016a-45f2-95d8-2c79b91a87fb" providerId="AD" clId="Web-{CCE9FE96-777F-0A62-0D27-31D0408FA443}"/>
    <pc:docChg chg="modSld">
      <pc:chgData name="Petr Bruna (YMCA Praha)" userId="S::bruna@praha.ymca.cz::d46429e8-016a-45f2-95d8-2c79b91a87fb" providerId="AD" clId="Web-{CCE9FE96-777F-0A62-0D27-31D0408FA443}" dt="2022-03-29T14:00:31.796" v="4" actId="20577"/>
      <pc:docMkLst>
        <pc:docMk/>
      </pc:docMkLst>
      <pc:sldChg chg="modSp">
        <pc:chgData name="Petr Bruna (YMCA Praha)" userId="S::bruna@praha.ymca.cz::d46429e8-016a-45f2-95d8-2c79b91a87fb" providerId="AD" clId="Web-{CCE9FE96-777F-0A62-0D27-31D0408FA443}" dt="2022-03-29T14:00:31.796" v="4" actId="20577"/>
        <pc:sldMkLst>
          <pc:docMk/>
          <pc:sldMk cId="1156864812" sldId="290"/>
        </pc:sldMkLst>
        <pc:spChg chg="mod">
          <ac:chgData name="Petr Bruna (YMCA Praha)" userId="S::bruna@praha.ymca.cz::d46429e8-016a-45f2-95d8-2c79b91a87fb" providerId="AD" clId="Web-{CCE9FE96-777F-0A62-0D27-31D0408FA443}" dt="2022-03-29T14:00:31.796" v="4" actId="20577"/>
          <ac:spMkLst>
            <pc:docMk/>
            <pc:sldMk cId="1156864812" sldId="290"/>
            <ac:spMk id="3" creationId="{312B23C9-D449-4E10-8AD4-AFB885F12F28}"/>
          </ac:spMkLst>
        </pc:spChg>
      </pc:sldChg>
    </pc:docChg>
  </pc:docChgLst>
  <pc:docChgLst>
    <pc:chgData name="Petr Bruna (YMCA Praha)" userId="S::bruna@praha.ymca.cz::d46429e8-016a-45f2-95d8-2c79b91a87fb" providerId="AD" clId="Web-{BC320280-8A55-A5F6-0843-F494F494E174}"/>
    <pc:docChg chg="addSld delSld modSld">
      <pc:chgData name="Petr Bruna (YMCA Praha)" userId="S::bruna@praha.ymca.cz::d46429e8-016a-45f2-95d8-2c79b91a87fb" providerId="AD" clId="Web-{BC320280-8A55-A5F6-0843-F494F494E174}" dt="2022-03-29T06:14:27.617" v="433" actId="20577"/>
      <pc:docMkLst>
        <pc:docMk/>
      </pc:docMkLst>
      <pc:sldChg chg="modSp">
        <pc:chgData name="Petr Bruna (YMCA Praha)" userId="S::bruna@praha.ymca.cz::d46429e8-016a-45f2-95d8-2c79b91a87fb" providerId="AD" clId="Web-{BC320280-8A55-A5F6-0843-F494F494E174}" dt="2022-03-29T06:14:27.617" v="433" actId="20577"/>
        <pc:sldMkLst>
          <pc:docMk/>
          <pc:sldMk cId="263958179" sldId="275"/>
        </pc:sldMkLst>
        <pc:spChg chg="mod">
          <ac:chgData name="Petr Bruna (YMCA Praha)" userId="S::bruna@praha.ymca.cz::d46429e8-016a-45f2-95d8-2c79b91a87fb" providerId="AD" clId="Web-{BC320280-8A55-A5F6-0843-F494F494E174}" dt="2022-03-29T06:14:27.617" v="433" actId="20577"/>
          <ac:spMkLst>
            <pc:docMk/>
            <pc:sldMk cId="263958179" sldId="275"/>
            <ac:spMk id="3" creationId="{C12EC5CD-D318-4296-85C6-7D4C95A2A78D}"/>
          </ac:spMkLst>
        </pc:spChg>
        <pc:picChg chg="mod">
          <ac:chgData name="Petr Bruna (YMCA Praha)" userId="S::bruna@praha.ymca.cz::d46429e8-016a-45f2-95d8-2c79b91a87fb" providerId="AD" clId="Web-{BC320280-8A55-A5F6-0843-F494F494E174}" dt="2022-03-29T06:13:56.757" v="426" actId="14100"/>
          <ac:picMkLst>
            <pc:docMk/>
            <pc:sldMk cId="263958179" sldId="275"/>
            <ac:picMk id="6" creationId="{065E80DD-B772-4366-8A87-9E9FA2BB5BB5}"/>
          </ac:picMkLst>
        </pc:picChg>
      </pc:sldChg>
      <pc:sldChg chg="modSp">
        <pc:chgData name="Petr Bruna (YMCA Praha)" userId="S::bruna@praha.ymca.cz::d46429e8-016a-45f2-95d8-2c79b91a87fb" providerId="AD" clId="Web-{BC320280-8A55-A5F6-0843-F494F494E174}" dt="2022-03-29T05:58:00.802" v="224" actId="20577"/>
        <pc:sldMkLst>
          <pc:docMk/>
          <pc:sldMk cId="2473497054" sldId="288"/>
        </pc:sldMkLst>
        <pc:spChg chg="mod">
          <ac:chgData name="Petr Bruna (YMCA Praha)" userId="S::bruna@praha.ymca.cz::d46429e8-016a-45f2-95d8-2c79b91a87fb" providerId="AD" clId="Web-{BC320280-8A55-A5F6-0843-F494F494E174}" dt="2022-03-29T05:58:00.802" v="224" actId="20577"/>
          <ac:spMkLst>
            <pc:docMk/>
            <pc:sldMk cId="2473497054" sldId="288"/>
            <ac:spMk id="3" creationId="{312B23C9-D449-4E10-8AD4-AFB885F12F28}"/>
          </ac:spMkLst>
        </pc:spChg>
      </pc:sldChg>
      <pc:sldChg chg="modSp add del replId">
        <pc:chgData name="Petr Bruna (YMCA Praha)" userId="S::bruna@praha.ymca.cz::d46429e8-016a-45f2-95d8-2c79b91a87fb" providerId="AD" clId="Web-{BC320280-8A55-A5F6-0843-F494F494E174}" dt="2022-03-29T06:11:18.832" v="385"/>
        <pc:sldMkLst>
          <pc:docMk/>
          <pc:sldMk cId="1783941903" sldId="289"/>
        </pc:sldMkLst>
        <pc:spChg chg="mod">
          <ac:chgData name="Petr Bruna (YMCA Praha)" userId="S::bruna@praha.ymca.cz::d46429e8-016a-45f2-95d8-2c79b91a87fb" providerId="AD" clId="Web-{BC320280-8A55-A5F6-0843-F494F494E174}" dt="2022-03-29T06:10:40.222" v="374" actId="20577"/>
          <ac:spMkLst>
            <pc:docMk/>
            <pc:sldMk cId="1783941903" sldId="289"/>
            <ac:spMk id="3" creationId="{312B23C9-D449-4E10-8AD4-AFB885F12F28}"/>
          </ac:spMkLst>
        </pc:spChg>
      </pc:sldChg>
      <pc:sldChg chg="modSp add replId">
        <pc:chgData name="Petr Bruna (YMCA Praha)" userId="S::bruna@praha.ymca.cz::d46429e8-016a-45f2-95d8-2c79b91a87fb" providerId="AD" clId="Web-{BC320280-8A55-A5F6-0843-F494F494E174}" dt="2022-03-29T06:11:15.223" v="384" actId="20577"/>
        <pc:sldMkLst>
          <pc:docMk/>
          <pc:sldMk cId="1156864812" sldId="290"/>
        </pc:sldMkLst>
        <pc:spChg chg="mod">
          <ac:chgData name="Petr Bruna (YMCA Praha)" userId="S::bruna@praha.ymca.cz::d46429e8-016a-45f2-95d8-2c79b91a87fb" providerId="AD" clId="Web-{BC320280-8A55-A5F6-0843-F494F494E174}" dt="2022-03-29T06:11:15.223" v="384" actId="20577"/>
          <ac:spMkLst>
            <pc:docMk/>
            <pc:sldMk cId="1156864812" sldId="290"/>
            <ac:spMk id="3" creationId="{312B23C9-D449-4E10-8AD4-AFB885F12F28}"/>
          </ac:spMkLst>
        </pc:spChg>
      </pc:sldChg>
    </pc:docChg>
  </pc:docChgLst>
  <pc:docChgLst>
    <pc:chgData name="Petr Bruna (YMCA Praha)" userId="S::bruna@praha.ymca.cz::d46429e8-016a-45f2-95d8-2c79b91a87fb" providerId="AD" clId="Web-{8950140C-025A-FFA0-161B-F6157231E366}"/>
    <pc:docChg chg="delSld modSld">
      <pc:chgData name="Petr Bruna (YMCA Praha)" userId="S::bruna@praha.ymca.cz::d46429e8-016a-45f2-95d8-2c79b91a87fb" providerId="AD" clId="Web-{8950140C-025A-FFA0-161B-F6157231E366}" dt="2022-03-28T20:08:46.557" v="30"/>
      <pc:docMkLst>
        <pc:docMk/>
      </pc:docMkLst>
      <pc:sldChg chg="addSp modSp">
        <pc:chgData name="Petr Bruna (YMCA Praha)" userId="S::bruna@praha.ymca.cz::d46429e8-016a-45f2-95d8-2c79b91a87fb" providerId="AD" clId="Web-{8950140C-025A-FFA0-161B-F6157231E366}" dt="2022-03-28T20:08:40.994" v="29"/>
        <pc:sldMkLst>
          <pc:docMk/>
          <pc:sldMk cId="2814704832" sldId="281"/>
        </pc:sldMkLst>
        <pc:spChg chg="mod">
          <ac:chgData name="Petr Bruna (YMCA Praha)" userId="S::bruna@praha.ymca.cz::d46429e8-016a-45f2-95d8-2c79b91a87fb" providerId="AD" clId="Web-{8950140C-025A-FFA0-161B-F6157231E366}" dt="2022-03-28T20:08:19.056" v="22" actId="20577"/>
          <ac:spMkLst>
            <pc:docMk/>
            <pc:sldMk cId="2814704832" sldId="281"/>
            <ac:spMk id="3" creationId="{4771CF08-D02D-4BEB-93BB-C45D50BA5ABA}"/>
          </ac:spMkLst>
        </pc:spChg>
        <pc:graphicFrameChg chg="add mod modGraphic">
          <ac:chgData name="Petr Bruna (YMCA Praha)" userId="S::bruna@praha.ymca.cz::d46429e8-016a-45f2-95d8-2c79b91a87fb" providerId="AD" clId="Web-{8950140C-025A-FFA0-161B-F6157231E366}" dt="2022-03-28T20:08:40.994" v="29"/>
          <ac:graphicFrameMkLst>
            <pc:docMk/>
            <pc:sldMk cId="2814704832" sldId="281"/>
            <ac:graphicFrameMk id="7" creationId="{A07B34CF-DF72-D7B4-0187-9373DDFDB632}"/>
          </ac:graphicFrameMkLst>
        </pc:graphicFrameChg>
        <pc:picChg chg="mod">
          <ac:chgData name="Petr Bruna (YMCA Praha)" userId="S::bruna@praha.ymca.cz::d46429e8-016a-45f2-95d8-2c79b91a87fb" providerId="AD" clId="Web-{8950140C-025A-FFA0-161B-F6157231E366}" dt="2022-03-28T20:07:48.071" v="6" actId="1076"/>
          <ac:picMkLst>
            <pc:docMk/>
            <pc:sldMk cId="2814704832" sldId="281"/>
            <ac:picMk id="5" creationId="{773D14B3-1082-4303-BF22-21A4067B476F}"/>
          </ac:picMkLst>
        </pc:picChg>
      </pc:sldChg>
      <pc:sldChg chg="del">
        <pc:chgData name="Petr Bruna (YMCA Praha)" userId="S::bruna@praha.ymca.cz::d46429e8-016a-45f2-95d8-2c79b91a87fb" providerId="AD" clId="Web-{8950140C-025A-FFA0-161B-F6157231E366}" dt="2022-03-28T20:08:46.557" v="30"/>
        <pc:sldMkLst>
          <pc:docMk/>
          <pc:sldMk cId="3738163769" sldId="289"/>
        </pc:sldMkLst>
      </pc:sldChg>
    </pc:docChg>
  </pc:docChgLst>
  <pc:docChgLst>
    <pc:chgData name="Petr Bruna (YMCA Praha)" userId="S::bruna@praha.ymca.cz::d46429e8-016a-45f2-95d8-2c79b91a87fb" providerId="AD" clId="Web-{BA72B658-E10D-7F1C-CEC6-CE0916F71D4D}"/>
    <pc:docChg chg="delSld modSld">
      <pc:chgData name="Petr Bruna (YMCA Praha)" userId="S::bruna@praha.ymca.cz::d46429e8-016a-45f2-95d8-2c79b91a87fb" providerId="AD" clId="Web-{BA72B658-E10D-7F1C-CEC6-CE0916F71D4D}" dt="2022-03-29T07:10:26.900" v="140"/>
      <pc:docMkLst>
        <pc:docMk/>
      </pc:docMkLst>
      <pc:sldChg chg="modSp">
        <pc:chgData name="Petr Bruna (YMCA Praha)" userId="S::bruna@praha.ymca.cz::d46429e8-016a-45f2-95d8-2c79b91a87fb" providerId="AD" clId="Web-{BA72B658-E10D-7F1C-CEC6-CE0916F71D4D}" dt="2022-03-29T07:02:39.915" v="9" actId="20577"/>
        <pc:sldMkLst>
          <pc:docMk/>
          <pc:sldMk cId="1920111014" sldId="256"/>
        </pc:sldMkLst>
        <pc:spChg chg="mod">
          <ac:chgData name="Petr Bruna (YMCA Praha)" userId="S::bruna@praha.ymca.cz::d46429e8-016a-45f2-95d8-2c79b91a87fb" providerId="AD" clId="Web-{BA72B658-E10D-7F1C-CEC6-CE0916F71D4D}" dt="2022-03-29T07:02:39.915" v="9" actId="20577"/>
          <ac:spMkLst>
            <pc:docMk/>
            <pc:sldMk cId="1920111014" sldId="256"/>
            <ac:spMk id="2" creationId="{00000000-0000-0000-0000-000000000000}"/>
          </ac:spMkLst>
        </pc:spChg>
      </pc:sldChg>
      <pc:sldChg chg="modSp del">
        <pc:chgData name="Petr Bruna (YMCA Praha)" userId="S::bruna@praha.ymca.cz::d46429e8-016a-45f2-95d8-2c79b91a87fb" providerId="AD" clId="Web-{BA72B658-E10D-7F1C-CEC6-CE0916F71D4D}" dt="2022-03-29T07:05:47.156" v="47"/>
        <pc:sldMkLst>
          <pc:docMk/>
          <pc:sldMk cId="1915900302" sldId="278"/>
        </pc:sldMkLst>
        <pc:spChg chg="mod">
          <ac:chgData name="Petr Bruna (YMCA Praha)" userId="S::bruna@praha.ymca.cz::d46429e8-016a-45f2-95d8-2c79b91a87fb" providerId="AD" clId="Web-{BA72B658-E10D-7F1C-CEC6-CE0916F71D4D}" dt="2022-03-29T07:03:27.776" v="10" actId="20577"/>
          <ac:spMkLst>
            <pc:docMk/>
            <pc:sldMk cId="1915900302" sldId="278"/>
            <ac:spMk id="3" creationId="{F3580413-8F20-41FD-93C8-8739E98220B5}"/>
          </ac:spMkLst>
        </pc:spChg>
      </pc:sldChg>
      <pc:sldChg chg="delSp modSp">
        <pc:chgData name="Petr Bruna (YMCA Praha)" userId="S::bruna@praha.ymca.cz::d46429e8-016a-45f2-95d8-2c79b91a87fb" providerId="AD" clId="Web-{BA72B658-E10D-7F1C-CEC6-CE0916F71D4D}" dt="2022-03-29T07:10:26.900" v="140"/>
        <pc:sldMkLst>
          <pc:docMk/>
          <pc:sldMk cId="2814704832" sldId="281"/>
        </pc:sldMkLst>
        <pc:spChg chg="mod">
          <ac:chgData name="Petr Bruna (YMCA Praha)" userId="S::bruna@praha.ymca.cz::d46429e8-016a-45f2-95d8-2c79b91a87fb" providerId="AD" clId="Web-{BA72B658-E10D-7F1C-CEC6-CE0916F71D4D}" dt="2022-03-29T07:04:20.684" v="23" actId="20577"/>
          <ac:spMkLst>
            <pc:docMk/>
            <pc:sldMk cId="2814704832" sldId="281"/>
            <ac:spMk id="2" creationId="{30EC04F4-F59F-4E2A-9C62-1D78423F7FC9}"/>
          </ac:spMkLst>
        </pc:spChg>
        <pc:spChg chg="mod">
          <ac:chgData name="Petr Bruna (YMCA Praha)" userId="S::bruna@praha.ymca.cz::d46429e8-016a-45f2-95d8-2c79b91a87fb" providerId="AD" clId="Web-{BA72B658-E10D-7F1C-CEC6-CE0916F71D4D}" dt="2022-03-29T07:10:17.337" v="137" actId="20577"/>
          <ac:spMkLst>
            <pc:docMk/>
            <pc:sldMk cId="2814704832" sldId="281"/>
            <ac:spMk id="3" creationId="{4771CF08-D02D-4BEB-93BB-C45D50BA5ABA}"/>
          </ac:spMkLst>
        </pc:spChg>
        <pc:graphicFrameChg chg="mod modGraphic">
          <ac:chgData name="Petr Bruna (YMCA Praha)" userId="S::bruna@praha.ymca.cz::d46429e8-016a-45f2-95d8-2c79b91a87fb" providerId="AD" clId="Web-{BA72B658-E10D-7F1C-CEC6-CE0916F71D4D}" dt="2022-03-29T07:10:26.900" v="140"/>
          <ac:graphicFrameMkLst>
            <pc:docMk/>
            <pc:sldMk cId="2814704832" sldId="281"/>
            <ac:graphicFrameMk id="7" creationId="{A07B34CF-DF72-D7B4-0187-9373DDFDB632}"/>
          </ac:graphicFrameMkLst>
        </pc:graphicFrameChg>
        <pc:picChg chg="del">
          <ac:chgData name="Petr Bruna (YMCA Praha)" userId="S::bruna@praha.ymca.cz::d46429e8-016a-45f2-95d8-2c79b91a87fb" providerId="AD" clId="Web-{BA72B658-E10D-7F1C-CEC6-CE0916F71D4D}" dt="2022-03-29T07:03:50.308" v="12"/>
          <ac:picMkLst>
            <pc:docMk/>
            <pc:sldMk cId="2814704832" sldId="281"/>
            <ac:picMk id="4" creationId="{DB37E8AE-E99A-4688-B820-2E1482B81391}"/>
          </ac:picMkLst>
        </pc:picChg>
        <pc:picChg chg="del">
          <ac:chgData name="Petr Bruna (YMCA Praha)" userId="S::bruna@praha.ymca.cz::d46429e8-016a-45f2-95d8-2c79b91a87fb" providerId="AD" clId="Web-{BA72B658-E10D-7F1C-CEC6-CE0916F71D4D}" dt="2022-03-29T07:03:47.386" v="11"/>
          <ac:picMkLst>
            <pc:docMk/>
            <pc:sldMk cId="2814704832" sldId="281"/>
            <ac:picMk id="5" creationId="{773D14B3-1082-4303-BF22-21A4067B476F}"/>
          </ac:picMkLst>
        </pc:picChg>
      </pc:sldChg>
      <pc:sldChg chg="del">
        <pc:chgData name="Petr Bruna (YMCA Praha)" userId="S::bruna@praha.ymca.cz::d46429e8-016a-45f2-95d8-2c79b91a87fb" providerId="AD" clId="Web-{BA72B658-E10D-7F1C-CEC6-CE0916F71D4D}" dt="2022-03-29T07:07:39.550" v="75"/>
        <pc:sldMkLst>
          <pc:docMk/>
          <pc:sldMk cId="1801357260" sldId="282"/>
        </pc:sldMkLst>
      </pc:sldChg>
      <pc:sldChg chg="del">
        <pc:chgData name="Petr Bruna (YMCA Praha)" userId="S::bruna@praha.ymca.cz::d46429e8-016a-45f2-95d8-2c79b91a87fb" providerId="AD" clId="Web-{BA72B658-E10D-7F1C-CEC6-CE0916F71D4D}" dt="2022-03-29T07:09:27.069" v="115"/>
        <pc:sldMkLst>
          <pc:docMk/>
          <pc:sldMk cId="584658284" sldId="283"/>
        </pc:sldMkLst>
      </pc:sldChg>
      <pc:sldChg chg="del">
        <pc:chgData name="Petr Bruna (YMCA Praha)" userId="S::bruna@praha.ymca.cz::d46429e8-016a-45f2-95d8-2c79b91a87fb" providerId="AD" clId="Web-{BA72B658-E10D-7F1C-CEC6-CE0916F71D4D}" dt="2022-03-29T07:09:04.537" v="114"/>
        <pc:sldMkLst>
          <pc:docMk/>
          <pc:sldMk cId="3358299506" sldId="28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B87B419-BC17-4928-8827-4AF9528DB7CF}" type="datetime1">
              <a:rPr lang="cs-CZ" smtClean="0"/>
              <a:t>29.03.2022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850423A-8BCE-448E-A97B-03A88B2B12C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noProof="0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9266998-3A37-4379-88DF-D935FD1389F2}" type="datetime1">
              <a:rPr lang="cs-CZ" noProof="0" smtClean="0"/>
              <a:t>29.03.2022</a:t>
            </a:fld>
            <a:endParaRPr lang="cs-CZ" noProof="0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cs-CZ" noProof="0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dirty="0"/>
              <a:t>Upravte styly předlohy textu.</a:t>
            </a:r>
          </a:p>
          <a:p>
            <a:pPr lvl="1" rtl="0"/>
            <a:r>
              <a:rPr lang="cs-CZ" noProof="0" dirty="0"/>
              <a:t>Druhá úroveň</a:t>
            </a:r>
          </a:p>
          <a:p>
            <a:pPr lvl="2" rtl="0"/>
            <a:r>
              <a:rPr lang="cs-CZ" noProof="0" dirty="0"/>
              <a:t>Třetí úroveň</a:t>
            </a:r>
          </a:p>
          <a:p>
            <a:pPr lvl="3" rtl="0"/>
            <a:r>
              <a:rPr lang="cs-CZ" noProof="0" dirty="0"/>
              <a:t>Čtvrtá úroveň</a:t>
            </a:r>
          </a:p>
          <a:p>
            <a:pPr lvl="4" rtl="0"/>
            <a:r>
              <a:rPr lang="cs-CZ" noProof="0" dirty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noProof="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1F2A70B-78F2-4DCF-B53B-C990D2FAFB8A}" type="slidenum">
              <a:rPr lang="cs-CZ" noProof="0" smtClean="0"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1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11719693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Podskupiny činností a konkrétní činnosti – viz </a:t>
            </a:r>
            <a:r>
              <a:rPr lang="cs-CZ" dirty="0" err="1"/>
              <a:t>excel</a:t>
            </a:r>
            <a:r>
              <a:rPr lang="cs-CZ" dirty="0"/>
              <a:t> tabulka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2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35312329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Podskupiny činností a konkrétní činnosti – viz </a:t>
            </a:r>
            <a:r>
              <a:rPr lang="cs-CZ" dirty="0" err="1"/>
              <a:t>excel</a:t>
            </a:r>
            <a:r>
              <a:rPr lang="cs-CZ" dirty="0"/>
              <a:t> tabulka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3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17998566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První </a:t>
            </a:r>
            <a:r>
              <a:rPr lang="cs-CZ" dirty="0" err="1"/>
              <a:t>Ganttův</a:t>
            </a:r>
            <a:r>
              <a:rPr lang="cs-CZ" dirty="0"/>
              <a:t> diagram vznikl v roce 1896 – jak jsou </a:t>
            </a:r>
            <a:r>
              <a:rPr lang="cs-CZ" dirty="0" err="1"/>
              <a:t>ganntovy</a:t>
            </a:r>
            <a:r>
              <a:rPr lang="cs-CZ" dirty="0"/>
              <a:t> diagramy staré? Navrhl ho Polák Karol </a:t>
            </a:r>
            <a:r>
              <a:rPr lang="cs-CZ" dirty="0" err="1"/>
              <a:t>Adamiecki</a:t>
            </a:r>
            <a:r>
              <a:rPr lang="cs-CZ" dirty="0"/>
              <a:t>, ale nebylo mu to připsáno, tak se diagramy jmenují podle Američana Henryho L. </a:t>
            </a:r>
            <a:r>
              <a:rPr lang="cs-CZ" dirty="0" err="1"/>
              <a:t>Gantta</a:t>
            </a:r>
            <a:r>
              <a:rPr lang="cs-CZ" dirty="0"/>
              <a:t>, který diagram znovu/objevil před 1. světovou válkou.</a:t>
            </a:r>
          </a:p>
          <a:p>
            <a:r>
              <a:rPr lang="cs-CZ" dirty="0"/>
              <a:t>S vývojem IT byly </a:t>
            </a:r>
            <a:r>
              <a:rPr lang="cs-CZ" dirty="0" err="1"/>
              <a:t>Ganttovy</a:t>
            </a:r>
            <a:r>
              <a:rPr lang="cs-CZ" dirty="0"/>
              <a:t> diagramy vylepšovány a upravovány, dnes mohou tedy znázornit více a lépe než původně (například i vzájemné vztahy mezi činnostmi…).</a:t>
            </a:r>
          </a:p>
          <a:p>
            <a:r>
              <a:rPr lang="cs-CZ" dirty="0"/>
              <a:t>Ačkoliv jsou dnes považovány za běžnou formu grafického znázornění, v době svého vzniku byly </a:t>
            </a:r>
            <a:r>
              <a:rPr lang="cs-CZ" dirty="0" err="1"/>
              <a:t>Ganttovy</a:t>
            </a:r>
            <a:r>
              <a:rPr lang="cs-CZ" dirty="0"/>
              <a:t> diagramy považovány za revoluční.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4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21063966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Pro velmi rizikové projekty je obvyklý počet rizik 50-100. U méně rizikových projektů je počet rizik menší než 10 nebo do 20.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5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2160595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 rtlCol="0">
            <a:noAutofit/>
          </a:bodyPr>
          <a:lstStyle>
            <a:lvl1pPr rtl="0">
              <a:defRPr sz="540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256" name="čára" descr="Čárová grafika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Volný tvar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8" name="Volný tvar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9" name="Volný tvar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0" name="Volný tvar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1" name="Volný tvar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2" name="Volný tvar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3" name="Volný tvar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4" name="Volný tvar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5" name="Volný tvar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6" name="Volný tvar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7" name="Volný tvar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8" name="Volný tvar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9" name="Volný tvar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0" name="Volný tvar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1" name="Volný tvar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2" name="Volný tvar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3" name="Volný tvar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4" name="Volný tvar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5" name="Volný tvar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6" name="Volný tvar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7" name="Volný tvar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8" name="Volný tvar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9" name="Volný tvar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0" name="Volný tvar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1" name="Volný tvar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2" name="Volný tvar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3" name="Volný tvar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4" name="Volný tvar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5" name="Volný tvar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6" name="Volný tvar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7" name="Volný tvar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8" name="Volný tvar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9" name="Volný tvar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0" name="Volný tvar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1" name="Volný tvar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2" name="Volný tvar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3" name="Volný tvar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4" name="Volný tvar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5" name="Volný tvar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6" name="Volný tvar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7" name="Volný tvar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8" name="Volný tvar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9" name="Volný tvar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0" name="Volný tvar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1" name="Volný tvar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2" name="Volný tvar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3" name="Volný tvar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4" name="Volný tvar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5" name="Volný tvar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6" name="Volný tvar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7" name="Volný tvar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8" name="Volný tvar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9" name="Volný tvar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0" name="Volný tvar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1" name="Volný tvar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2" name="Volný tvar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3" name="Volný tvar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4" name="Volný tvar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5" name="Volný tvar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6" name="Volný tvar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7" name="Volný tvar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8" name="Volný tvar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9" name="Volný tvar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0" name="Volný tvar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1" name="Volný tvar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2" name="Volný tvar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3" name="Volný tvar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4" name="Volný tvar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5" name="Volný tvar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6" name="Volný tvar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7" name="Volný tvar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8" name="Volný tvar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9" name="Volný tvar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0" name="Volný tvar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1" name="Volný tvar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2" name="Volný tvar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3" name="Volný tvar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4" name="Volný tvar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5" name="Volný tvar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6" name="Volný tvar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7" name="Volný tvar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8" name="Volný tvar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9" name="Volný tvar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0" name="Volný tvar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1" name="Volný tvar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2" name="Volný tvar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3" name="Volný tvar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4" name="Volný tvar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5" name="Volný tvar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6" name="Volný tvar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7" name="Volný tvar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8" name="Volný tvar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9" name="Volný tvar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0" name="Volný tvar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1" name="Volný tvar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2" name="Volný tvar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3" name="Volný tvar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4" name="Volný tvar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5" name="Volný tvar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6" name="Volný tvar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7" name="Volný tvar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8" name="Volný tvar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9" name="Volný tvar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0" name="Volný tvar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1" name="Volný tvar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2" name="Volný tvar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3" name="Volný tvar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4" name="Volný tvar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5" name="Volný tvar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6" name="Volný tvar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7" name="Volný tvar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8" name="Volný tvar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9" name="Volný tvar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0" name="Volný tvar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1" name="Volný tvar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2" name="Volný tvar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3" name="Volný tvar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4" name="Volný tvar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5" name="Volný tvar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6" name="Volný tvar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7" name="Volný tvar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8" name="Volný tvar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9" name="Volný tvar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</p:grp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 rtlCol="0"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7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Volný tvar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9" name="Volný tvar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0" name="Volný tvar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5F0240E-2644-4602-90C1-03B5061596FD}" type="datetime1">
              <a:rPr lang="cs-CZ" smtClean="0"/>
              <a:t>29.03.2022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7" name="čára" descr="Čárová grafika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9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0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8012" y="277813"/>
            <a:ext cx="9144001" cy="5898573"/>
          </a:xfrm>
        </p:spPr>
        <p:txBody>
          <a:bodyPr vert="eaVert" rtlCol="0"/>
          <a:lstStyle>
            <a:lvl5pPr>
              <a:defRPr/>
            </a:lvl5pPr>
            <a:lvl6pPr marL="1261872" indent="0">
              <a:buNone/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D6001D-7536-4198-838E-ABB3C60AF5ED}" type="datetime1">
              <a:rPr lang="cs-CZ" smtClean="0"/>
              <a:t>29.03.2022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67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E3773BE-CA51-4BB6-964D-92D03065D833}" type="datetime1">
              <a:rPr lang="cs-CZ" smtClean="0"/>
              <a:t>29.03.2022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rtlCol="0" anchor="b">
            <a:noAutofit/>
          </a:bodyPr>
          <a:lstStyle>
            <a:lvl1pPr algn="l" rtl="0">
              <a:defRPr sz="4400" b="0" cap="none" baseline="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255" name="čára" descr="Čárová grafika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Volný tvar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7" name="Volný tvar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8" name="Volný tvar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9" name="Volný tvar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0" name="Volný tvar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1" name="Volný tvar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2" name="Volný tvar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3" name="Volný tvar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4" name="Volný tvar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5" name="Volný tvar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6" name="Volný tvar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7" name="Volný tvar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8" name="Volný tvar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9" name="Volný tvar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0" name="Volný tvar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1" name="Volný tvar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2" name="Volný tvar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3" name="Volný tvar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4" name="Volný tvar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5" name="Volný tvar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6" name="Volný tvar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7" name="Volný tvar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8" name="Volný tvar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9" name="Volný tvar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0" name="Volný tvar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1" name="Volný tvar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2" name="Volný tvar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3" name="Volný tvar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4" name="Volný tvar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5" name="Volný tvar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6" name="Volný tvar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7" name="Volný tvar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8" name="Volný tvar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9" name="Volný tvar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0" name="Volný tvar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1" name="Volný tvar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2" name="Volný tvar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3" name="Volný tvar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4" name="Volný tvar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5" name="Volný tvar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6" name="Volný tvar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7" name="Volný tvar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8" name="Volný tvar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9" name="Volný tvar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0" name="Volný tvar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1" name="Volný tvar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2" name="Volný tvar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3" name="Volný tvar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4" name="Volný tvar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5" name="Volný tvar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6" name="Volný tvar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7" name="Volný tvar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8" name="Volný tvar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9" name="Volný tvar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0" name="Volný tvar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1" name="Volný tvar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2" name="Volný tvar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3" name="Volný tvar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4" name="Volný tvar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5" name="Volný tvar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6" name="Volný tvar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7" name="Volný tvar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8" name="Volný tvar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9" name="Volný tvar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0" name="Volný tvar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1" name="Volný tvar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2" name="Volný tvar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3" name="Volný tvar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4" name="Volný tvar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5" name="Volný tvar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6" name="Volný tvar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7" name="Volný tvar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8" name="Volný tvar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9" name="Volný tvar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0" name="Volný tvar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1" name="Volný tvar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2" name="Volný tvar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3" name="Volný tvar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4" name="Volný tvar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5" name="Volný tvar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6" name="Volný tvar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7" name="Volný tvar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8" name="Volný tvar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9" name="Volný tvar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0" name="Volný tvar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1" name="Volný tvar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2" name="Volný tvar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3" name="Volný tvar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4" name="Volný tvar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5" name="Volný tvar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6" name="Volný tvar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7" name="Volný tvar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8" name="Volný tvar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9" name="Volný tvar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0" name="Volný tvar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1" name="Volný tvar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2" name="Volný tvar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3" name="Volný tvar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4" name="Volný tvar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5" name="Volný tvar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6" name="Volný tvar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7" name="Volný tvar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8" name="Volný tvar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9" name="Volný tvar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0" name="Volný tvar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1" name="Volný tvar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2" name="Volný tvar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3" name="Volný tvar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4" name="Volný tvar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5" name="Volný tvar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6" name="Volný tvar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7" name="Volný tvar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8" name="Volný tvar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9" name="Volný tvar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0" name="Volný tvar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1" name="Volný tvar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2" name="Volný tvar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3" name="Volný tvar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4" name="Volný tvar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5" name="Volný tvar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6" name="Volný tvar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7" name="Volný tvar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8" name="Volný tvar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</p:grp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4561105-6129-42FD-B386-AB079E1BEFDA}" type="datetime1">
              <a:rPr lang="cs-CZ" smtClean="0"/>
              <a:t>29.03.2022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ě obsahové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58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0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1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2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3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4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5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6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7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8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1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2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 rtlCol="0">
            <a:normAutofit/>
          </a:bodyPr>
          <a:lstStyle>
            <a:lvl1pPr rtl="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DD27397-1DBD-40F5-9779-6C6BE7D95E7E}" type="datetime1">
              <a:rPr lang="cs-CZ" smtClean="0"/>
              <a:t>29.03.2022</a:t>
            </a:fld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60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Volný tvar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2" name="Volný tvar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3" name="Volný tvar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4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5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6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7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8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1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2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3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4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F80D15D-A40A-486B-B999-68FF027EEBB3}" type="datetime1">
              <a:rPr lang="cs-CZ" smtClean="0"/>
              <a:t>29.03.2022</a:t>
            </a:fld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85" name="Zástupný symbol pro obsah 3"/>
          <p:cNvSpPr>
            <a:spLocks noGrp="1"/>
          </p:cNvSpPr>
          <p:nvPr>
            <p:ph sz="half" idx="13"/>
          </p:nvPr>
        </p:nvSpPr>
        <p:spPr>
          <a:xfrm>
            <a:off x="6246812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56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8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9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0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1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2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3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4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5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6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7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8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29C0E00-93B8-4BAD-99FC-1F0F2D7BB6A7}" type="datetime1">
              <a:rPr lang="cs-CZ" smtClean="0"/>
              <a:t>29.03.2022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C6CF98A-888F-403E-91DB-97E25F400C56}" type="datetime1">
              <a:rPr lang="cs-CZ" smtClean="0"/>
              <a:t>29.03.2022</a:t>
            </a:fld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grpSp>
        <p:nvGrpSpPr>
          <p:cNvPr id="615" name="rámeček" descr="Rámečková grafika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Skupina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Skupina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Volný tvar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Volný tvar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Volný tvar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7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Skupina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Volný tvar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Volný tvar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Volný tvar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3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Skupina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Skupina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Volný tvar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Volný tvar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Volný tvar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7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Skupina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Volný tvar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Volný tvar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Volný tvar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3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F968B31-1230-40C0-A68A-8A6DDD00B165}" type="datetime1">
              <a:rPr lang="cs-CZ" smtClean="0"/>
              <a:t>29.03.2022</a:t>
            </a:fld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obrázku 2" descr="Prázdný zástupný symbol pro přidání obrázku Klikněte na zástupný symbol a vyberte obrázek, který chcete přidat.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cs-CZ"/>
              <a:t>Kliknutím na ikonu přidáte obrázek.</a:t>
            </a:r>
            <a:endParaRPr lang="cs-CZ" dirty="0"/>
          </a:p>
        </p:txBody>
      </p:sp>
      <p:grpSp>
        <p:nvGrpSpPr>
          <p:cNvPr id="614" name="rámeček" descr="Rámečková grafika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Skupina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Skupina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Volný tvar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4" name="Volný tvar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Volný tvar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Skupina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Volný tvar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0" name="Volný tvar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Volný tvar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Skupina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Skupina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Volný tvar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4" name="Volný tvar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Volný tvar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Skupina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Volný tvar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0" name="Volný tvar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Volný tvar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Volný tvar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Volný tvar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Volný tvar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Volný tvar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Volný tvar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Volný tvar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Volný tvar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Volný tvar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Volný tvar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Volný tvar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Volný tvar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Volný tvar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Volný tvar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Volný tvar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Volný tvar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Volný tvar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Volný tvar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Volný tvar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Volný tvar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Volný tvar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Volný tvar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Volný tvar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Volný tvar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Volný tvar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Volný tvar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Volný tvar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Volný tvar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Volný tvar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Volný tvar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Volný tvar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Volný tvar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Volný tvar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Volný tvar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Volný tvar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Volný tvar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Volný tvar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Volný tvar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Volný tvar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Volný tvar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Volný tvar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Volný tvar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Volný tvar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Volný tvar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Volný tvar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Volný tvar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Volný tvar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Volný tvar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Volný tvar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Volný tvar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Volný tvar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Volný tvar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Volný tvar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Volný tvar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Volný tvar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Volný tvar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Volný tvar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Volný tvar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Volný tvar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Volný tvar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Volný tvar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Volný tvar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Volný tvar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Volný tvar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Volný tvar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Volný tvar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Volný tvar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Volný tvar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Volný tvar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Volný tvar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Volný tvar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Volný tvar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B3952F6-E026-4517-8859-A1976214B263}" type="datetime1">
              <a:rPr lang="cs-CZ" smtClean="0"/>
              <a:t>29.03.2022</a:t>
            </a:fld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cs-CZ" dirty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 rtl="0"/>
            <a:r>
              <a:rPr lang="cs-CZ" noProof="0" dirty="0"/>
              <a:t>Druhá úroveň</a:t>
            </a:r>
          </a:p>
          <a:p>
            <a:pPr lvl="2" rtl="0"/>
            <a:r>
              <a:rPr lang="cs-CZ" noProof="0" dirty="0"/>
              <a:t>Třetí úroveň</a:t>
            </a:r>
          </a:p>
          <a:p>
            <a:pPr lvl="3" rtl="0"/>
            <a:r>
              <a:rPr lang="cs-CZ" noProof="0" dirty="0"/>
              <a:t>Čtvrtá úroveň</a:t>
            </a:r>
          </a:p>
          <a:p>
            <a:pPr lvl="4" rtl="0"/>
            <a:r>
              <a:rPr lang="cs-CZ" noProof="0" dirty="0"/>
              <a:t>Pátá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cs-CZ" noProof="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E11ABFED-2CD6-47D3-BE33-C98A9E4583A4}" type="datetime1">
              <a:rPr lang="cs-CZ" noProof="0" smtClean="0"/>
              <a:t>29.03.2022</a:t>
            </a:fld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25BA54BD-C84D-46CE-8B72-31BFB26ABA43}" type="slidenum">
              <a:rPr lang="cs-CZ" noProof="0" smtClean="0"/>
              <a:pPr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rojektoverizenisucha.blogspot.com/2018/01/ganttuv-diagram-projektu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cs-CZ" b="1" cap="all" dirty="0"/>
              <a:t>Projektové aktivity, harmonogram, rizika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C7695-3FE5-4FE0-91B4-B9CABDBC2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274638"/>
            <a:ext cx="11161240" cy="1020762"/>
          </a:xfrm>
        </p:spPr>
        <p:txBody>
          <a:bodyPr/>
          <a:lstStyle/>
          <a:p>
            <a:r>
              <a:rPr lang="cs-CZ" dirty="0"/>
              <a:t>Co jsou a nejsou projektové aktivity?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2B23C9-D449-4E10-8AD4-AFB885F12F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9836" y="1772816"/>
            <a:ext cx="10297144" cy="4399384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cs-CZ" dirty="0"/>
          </a:p>
          <a:p>
            <a:r>
              <a:rPr lang="cs-CZ" dirty="0"/>
              <a:t>Veškerá činnost vedoucí k naplnění projektu</a:t>
            </a:r>
          </a:p>
          <a:p>
            <a:r>
              <a:rPr lang="cs-CZ" dirty="0"/>
              <a:t>NEJSOU PROJEKTOVÉ AKTIVITY: program akce / popis kurzu / popis metody</a:t>
            </a:r>
          </a:p>
          <a:p>
            <a:r>
              <a:rPr lang="cs-CZ" dirty="0"/>
              <a:t>Vhodné si rovnou psát k jednotlivé aktivitě časovou dotaci a odpovědného člověka, dá vám to informaci, kdo, za jak dlouho, respektive za kolik udělá danou věc</a:t>
            </a:r>
          </a:p>
          <a:p>
            <a:pPr marL="0" indent="0">
              <a:buNone/>
            </a:pPr>
            <a:br>
              <a:rPr lang="cs-CZ" dirty="0"/>
            </a:br>
            <a:br>
              <a:rPr lang="cs-CZ" dirty="0"/>
            </a:br>
            <a:endParaRPr lang="cs-CZ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3497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C7695-3FE5-4FE0-91B4-B9CABDBC2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274638"/>
            <a:ext cx="11161240" cy="1020762"/>
          </a:xfrm>
        </p:spPr>
        <p:txBody>
          <a:bodyPr/>
          <a:lstStyle/>
          <a:p>
            <a:r>
              <a:rPr lang="cs-CZ" dirty="0"/>
              <a:t>Co jsou a nejsou projektové aktivity?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2B23C9-D449-4E10-8AD4-AFB885F12F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9836" y="1772816"/>
            <a:ext cx="10297144" cy="4399384"/>
          </a:xfrm>
        </p:spPr>
        <p:txBody>
          <a:bodyPr vert="horz" lIns="91440" tIns="45720" rIns="91440" bIns="45720" rtlCol="0" anchor="t">
            <a:normAutofit fontScale="32500" lnSpcReduction="20000"/>
          </a:bodyPr>
          <a:lstStyle/>
          <a:p>
            <a:endParaRPr lang="cs-CZ" dirty="0"/>
          </a:p>
          <a:p>
            <a:pPr marL="0" indent="0">
              <a:buNone/>
            </a:pPr>
            <a:r>
              <a:rPr lang="cs-CZ" sz="6200" dirty="0"/>
              <a:t>Příměstské tábory:</a:t>
            </a:r>
            <a:endParaRPr lang="en-US" sz="6200">
              <a:ea typeface="+mn-lt"/>
              <a:cs typeface="+mn-lt"/>
            </a:endParaRPr>
          </a:p>
          <a:p>
            <a:r>
              <a:rPr lang="cs-CZ" sz="6200" dirty="0"/>
              <a:t>- sehnání a zajištění prostoru / 10 hodin</a:t>
            </a:r>
            <a:endParaRPr lang="cs-CZ" sz="6200" dirty="0">
              <a:ea typeface="+mn-lt"/>
              <a:cs typeface="+mn-lt"/>
            </a:endParaRPr>
          </a:p>
          <a:p>
            <a:r>
              <a:rPr lang="cs-CZ" sz="6200" dirty="0"/>
              <a:t>- výběr lektorů / 10 hodin</a:t>
            </a:r>
            <a:endParaRPr lang="en-US" sz="6200">
              <a:ea typeface="+mn-lt"/>
              <a:cs typeface="+mn-lt"/>
            </a:endParaRPr>
          </a:p>
          <a:p>
            <a:r>
              <a:rPr lang="cs-CZ" sz="6200" dirty="0"/>
              <a:t>- vypracování metodiky / 5 hodin</a:t>
            </a:r>
            <a:endParaRPr lang="cs-CZ" sz="6200" dirty="0">
              <a:ea typeface="+mn-lt"/>
              <a:cs typeface="+mn-lt"/>
            </a:endParaRPr>
          </a:p>
          <a:p>
            <a:r>
              <a:rPr lang="cs-CZ" sz="6200" dirty="0">
                <a:ea typeface="+mn-lt"/>
                <a:cs typeface="+mn-lt"/>
              </a:rPr>
              <a:t>- administrativa přihlášek a komunikace s rodiči / 20 hodin</a:t>
            </a:r>
          </a:p>
          <a:p>
            <a:r>
              <a:rPr lang="cs-CZ" sz="6200" dirty="0">
                <a:ea typeface="+mn-lt"/>
                <a:cs typeface="+mn-lt"/>
              </a:rPr>
              <a:t>- nákup programového materiálu</a:t>
            </a:r>
          </a:p>
          <a:p>
            <a:r>
              <a:rPr lang="cs-CZ" sz="6200" dirty="0">
                <a:ea typeface="+mn-lt"/>
                <a:cs typeface="+mn-lt"/>
              </a:rPr>
              <a:t>- zajištění vstupenek, výletů a návštěv institucí (zoo, muzeum apod.) / 10 hodin</a:t>
            </a:r>
          </a:p>
          <a:p>
            <a:r>
              <a:rPr lang="cs-CZ" sz="6200" dirty="0"/>
              <a:t>- úklid prostoru  / 40 hodin</a:t>
            </a:r>
          </a:p>
          <a:p>
            <a:pPr marL="0" indent="0">
              <a:buNone/>
            </a:pPr>
            <a:br>
              <a:rPr lang="cs-CZ" dirty="0"/>
            </a:br>
            <a:br>
              <a:rPr lang="cs-CZ" dirty="0"/>
            </a:br>
            <a:endParaRPr lang="cs-CZ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6864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7AAAFA-308A-4E6F-A0CC-D6045FDCB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274638"/>
            <a:ext cx="12188824" cy="922114"/>
          </a:xfrm>
        </p:spPr>
        <p:txBody>
          <a:bodyPr>
            <a:noAutofit/>
          </a:bodyPr>
          <a:lstStyle/>
          <a:p>
            <a:pPr algn="ctr"/>
            <a:r>
              <a:rPr lang="cs-CZ" sz="3600" b="1" dirty="0"/>
              <a:t>ČASOVÝ HARMONOGRAM PROJEKTU:GANTTOVY DIAGRAMY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12EC5CD-D318-4296-85C6-7D4C95A2A7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772" y="1905000"/>
            <a:ext cx="11449272" cy="4678362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aneb Naplánování projektových aktivit v čase</a:t>
            </a:r>
          </a:p>
          <a:p>
            <a:endParaRPr lang="cs-CZ" u="sng" dirty="0">
              <a:hlinkClick r:id="rId3"/>
            </a:endParaRPr>
          </a:p>
          <a:p>
            <a:endParaRPr lang="cs-CZ" u="sng" dirty="0">
              <a:hlinkClick r:id="rId3"/>
            </a:endParaRPr>
          </a:p>
          <a:p>
            <a:endParaRPr lang="cs-CZ" u="sng" dirty="0">
              <a:hlinkClick r:id="rId3"/>
            </a:endParaRPr>
          </a:p>
          <a:p>
            <a:endParaRPr lang="cs-CZ" u="sng" dirty="0">
              <a:hlinkClick r:id="rId3"/>
            </a:endParaRPr>
          </a:p>
          <a:p>
            <a:endParaRPr lang="cs-CZ" u="sng" dirty="0">
              <a:hlinkClick r:id="rId3"/>
            </a:endParaRPr>
          </a:p>
          <a:p>
            <a:endParaRPr lang="cs-CZ" u="sng" dirty="0">
              <a:hlinkClick r:id="rId3"/>
            </a:endParaRPr>
          </a:p>
          <a:p>
            <a:endParaRPr lang="cs-CZ" u="sng" dirty="0">
              <a:hlinkClick r:id="rId3"/>
            </a:endParaRPr>
          </a:p>
          <a:p>
            <a:endParaRPr lang="cs-CZ" u="sng" dirty="0">
              <a:hlinkClick r:id="rId3"/>
            </a:endParaRPr>
          </a:p>
          <a:p>
            <a:r>
              <a:rPr lang="cs-CZ" u="sng" dirty="0">
                <a:hlinkClick r:id="rId3"/>
              </a:rPr>
              <a:t>http://projektoverizenisucha.blogspot.com/2018/01/ganttuv-diagram-projektu.html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065E80DD-B772-4366-8A87-9E9FA2BB5B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5980" y="2391915"/>
            <a:ext cx="7552365" cy="3416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58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EC04F4-F59F-4E2A-9C62-1D78423F7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Projektová rizika a identifikace projektových rizik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771CF08-D02D-4BEB-93BB-C45D50BA5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828" y="1658379"/>
            <a:ext cx="10945216" cy="51989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dirty="0">
                <a:ea typeface="+mn-lt"/>
                <a:cs typeface="+mn-lt"/>
              </a:rPr>
              <a:t>Riziko je jakákoli </a:t>
            </a:r>
            <a:r>
              <a:rPr lang="cs-CZ" b="1" dirty="0">
                <a:ea typeface="+mn-lt"/>
                <a:cs typeface="+mn-lt"/>
              </a:rPr>
              <a:t>nejistá událost</a:t>
            </a:r>
            <a:r>
              <a:rPr lang="cs-CZ" dirty="0">
                <a:ea typeface="+mn-lt"/>
                <a:cs typeface="+mn-lt"/>
              </a:rPr>
              <a:t>, která má </a:t>
            </a:r>
            <a:r>
              <a:rPr lang="cs-CZ" b="1" dirty="0">
                <a:ea typeface="+mn-lt"/>
                <a:cs typeface="+mn-lt"/>
              </a:rPr>
              <a:t>pozitivní nebo negativní </a:t>
            </a:r>
            <a:r>
              <a:rPr lang="cs-CZ" dirty="0">
                <a:ea typeface="+mn-lt"/>
                <a:cs typeface="+mn-lt"/>
              </a:rPr>
              <a:t>dopad na cíle projektu</a:t>
            </a:r>
            <a:endParaRPr lang="cs-CZ" dirty="0"/>
          </a:p>
          <a:p>
            <a:r>
              <a:rPr lang="cs-CZ" dirty="0">
                <a:ea typeface="+mn-lt"/>
                <a:cs typeface="+mn-lt"/>
              </a:rPr>
              <a:t>Tradiční rizika: nevhodné počasí, málo/moc účastníků, málo/moc pracovníků</a:t>
            </a:r>
          </a:p>
          <a:p>
            <a:r>
              <a:rPr lang="cs-CZ" dirty="0"/>
              <a:t>Nástroje na identifikaci rizik: brainstorming + SWOT analýza: projektový nástroj, který </a:t>
            </a:r>
            <a:r>
              <a:rPr lang="cs-CZ" dirty="0">
                <a:ea typeface="+mn-lt"/>
                <a:cs typeface="+mn-lt"/>
              </a:rPr>
              <a:t>pomáhá identifikovat kvalitu organizace/projektu a dopady vnějších vlivů</a:t>
            </a:r>
            <a:endParaRPr lang="en-US">
              <a:ea typeface="+mn-lt"/>
              <a:cs typeface="+mn-lt"/>
            </a:endParaRPr>
          </a:p>
          <a:p>
            <a:r>
              <a:rPr lang="cs-CZ" dirty="0">
                <a:ea typeface="+mn-lt"/>
                <a:cs typeface="+mn-lt"/>
              </a:rPr>
              <a:t>Může se ještě  hodnotit možnost/pravděpodobnost výskytu (0-10 bodů) a dopad (0-10 bodů)</a:t>
            </a:r>
            <a:endParaRPr lang="en-US" dirty="0">
              <a:ea typeface="+mn-lt"/>
              <a:cs typeface="+mn-lt"/>
            </a:endParaRPr>
          </a:p>
          <a:p>
            <a:r>
              <a:rPr lang="cs-CZ" dirty="0">
                <a:ea typeface="+mn-lt"/>
                <a:cs typeface="+mn-lt"/>
              </a:rPr>
              <a:t>NEJDŮLEŽITĚJŠÍ:</a:t>
            </a:r>
            <a:br>
              <a:rPr lang="cs-CZ" dirty="0">
                <a:ea typeface="+mn-lt"/>
                <a:cs typeface="+mn-lt"/>
              </a:rPr>
            </a:br>
            <a:r>
              <a:rPr lang="cs-CZ" dirty="0">
                <a:ea typeface="+mn-lt"/>
                <a:cs typeface="+mn-lt"/>
              </a:rPr>
              <a:t>Co udělat, aby se riziko </a:t>
            </a:r>
            <a:br>
              <a:rPr lang="cs-CZ" dirty="0">
                <a:ea typeface="+mn-lt"/>
                <a:cs typeface="+mn-lt"/>
              </a:rPr>
            </a:br>
            <a:r>
              <a:rPr lang="cs-CZ" dirty="0">
                <a:ea typeface="+mn-lt"/>
                <a:cs typeface="+mn-lt"/>
              </a:rPr>
              <a:t>zmírnilo? Jaká opatření?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A07B34CF-DF72-D7B4-0187-9373DDFDB6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8163971"/>
              </p:ext>
            </p:extLst>
          </p:nvPr>
        </p:nvGraphicFramePr>
        <p:xfrm>
          <a:off x="4343036" y="4515322"/>
          <a:ext cx="7743075" cy="2321601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581025">
                  <a:extLst>
                    <a:ext uri="{9D8B030D-6E8A-4147-A177-3AD203B41FA5}">
                      <a16:colId xmlns:a16="http://schemas.microsoft.com/office/drawing/2014/main" val="2668267375"/>
                    </a:ext>
                  </a:extLst>
                </a:gridCol>
                <a:gridCol w="2581025">
                  <a:extLst>
                    <a:ext uri="{9D8B030D-6E8A-4147-A177-3AD203B41FA5}">
                      <a16:colId xmlns:a16="http://schemas.microsoft.com/office/drawing/2014/main" val="3546345791"/>
                    </a:ext>
                  </a:extLst>
                </a:gridCol>
                <a:gridCol w="2581025">
                  <a:extLst>
                    <a:ext uri="{9D8B030D-6E8A-4147-A177-3AD203B41FA5}">
                      <a16:colId xmlns:a16="http://schemas.microsoft.com/office/drawing/2014/main" val="4109008480"/>
                    </a:ext>
                  </a:extLst>
                </a:gridCol>
              </a:tblGrid>
              <a:tr h="380590"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Vnitřní prostředí​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Silné stránky​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Slabé stránky​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9489036"/>
                  </a:ext>
                </a:extLst>
              </a:tr>
              <a:tr h="393277">
                <a:tc>
                  <a:txBody>
                    <a:bodyPr/>
                    <a:lstStyle/>
                    <a:p>
                      <a:pPr algn="l" rtl="0" fontAlgn="auto"/>
                      <a:r>
                        <a:rPr lang="cs-CZ" dirty="0">
                          <a:effectLst/>
                        </a:rPr>
                        <a:t>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Jedinečnost, zkušenosti​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Slabé procesy​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1404442"/>
                  </a:ext>
                </a:extLst>
              </a:tr>
              <a:tr h="380590">
                <a:tc>
                  <a:txBody>
                    <a:bodyPr/>
                    <a:lstStyle/>
                    <a:p>
                      <a:pPr algn="l" rtl="0" fontAlgn="auto"/>
                      <a:r>
                        <a:rPr lang="cs-CZ" dirty="0">
                          <a:effectLst/>
                        </a:rPr>
                        <a:t>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Tradice, známá značka​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Špatná komunikace​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7496758"/>
                  </a:ext>
                </a:extLst>
              </a:tr>
              <a:tr h="393277"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Vnější prostředí​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Příležitosti 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Hrozby​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131936"/>
                  </a:ext>
                </a:extLst>
              </a:tr>
              <a:tr h="393277">
                <a:tc>
                  <a:txBody>
                    <a:bodyPr/>
                    <a:lstStyle/>
                    <a:p>
                      <a:pPr algn="l" rtl="0" fontAlgn="auto"/>
                      <a:r>
                        <a:rPr lang="cs-CZ" dirty="0">
                          <a:effectLst/>
                        </a:rPr>
                        <a:t>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Socioekonomické změny​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Politická nestabilita​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154082"/>
                  </a:ext>
                </a:extLst>
              </a:tr>
              <a:tr h="380590">
                <a:tc>
                  <a:txBody>
                    <a:bodyPr/>
                    <a:lstStyle/>
                    <a:p>
                      <a:pPr algn="l" rtl="0" fontAlgn="auto"/>
                      <a:r>
                        <a:rPr lang="cs-CZ" dirty="0">
                          <a:effectLst/>
                        </a:rPr>
                        <a:t>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Demografické změny​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Nová legislativa​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6792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4704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Školní tabule 16×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9529468_TF02804846_TF02804846.potx" id="{005EA556-7603-4DCA-8FBA-2A59F4AE3DC3}" vid="{2132900D-5C97-4D58-8FB2-3A3375348E90}"/>
    </a:ext>
  </a:extLst>
</a:theme>
</file>

<file path=ppt/theme/theme2.xml><?xml version="1.0" encoding="utf-8"?>
<a:theme xmlns:a="http://schemas.openxmlformats.org/drawingml/2006/main" name="Motiv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0120D28A4FCBE4EAD7613A690AE0F10" ma:contentTypeVersion="12" ma:contentTypeDescription="Vytvoří nový dokument" ma:contentTypeScope="" ma:versionID="35ba7b8b8ec1e0f928205205939f544c">
  <xsd:schema xmlns:xsd="http://www.w3.org/2001/XMLSchema" xmlns:xs="http://www.w3.org/2001/XMLSchema" xmlns:p="http://schemas.microsoft.com/office/2006/metadata/properties" xmlns:ns2="2d8a9ac4-60f6-4978-8be3-644856f48e08" xmlns:ns3="461c17e8-4211-4af9-a2dd-2e4f0aab68ea" targetNamespace="http://schemas.microsoft.com/office/2006/metadata/properties" ma:root="true" ma:fieldsID="0ea73b61b4864cf2554a9ccfb0f4c4c5" ns2:_="" ns3:_="">
    <xsd:import namespace="2d8a9ac4-60f6-4978-8be3-644856f48e08"/>
    <xsd:import namespace="461c17e8-4211-4af9-a2dd-2e4f0aab68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MediaServiceLoca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8a9ac4-60f6-4978-8be3-644856f48e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1c17e8-4211-4af9-a2dd-2e4f0aab68e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E0F6E14-FE7C-4E1A-9870-CD8A241A254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EC567AE-F2B4-4B86-9E25-1F72A5E11D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8a9ac4-60f6-4978-8be3-644856f48e08"/>
    <ds:schemaRef ds:uri="461c17e8-4211-4af9-a2dd-2e4f0aab68e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52435A2-9276-4A87-878C-E95389B30D6B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 s designem školní tabule (širokoúhlá)</Template>
  <TotalTime>668</TotalTime>
  <Words>522</Words>
  <Application>Microsoft Office PowerPoint</Application>
  <PresentationFormat>Vlastní</PresentationFormat>
  <Paragraphs>82</Paragraphs>
  <Slides>5</Slides>
  <Notes>5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Školní tabule 16×9</vt:lpstr>
      <vt:lpstr>Projektové aktivity, harmonogram, rizika</vt:lpstr>
      <vt:lpstr>Co jsou a nejsou projektové aktivity?</vt:lpstr>
      <vt:lpstr>Co jsou a nejsou projektové aktivity?</vt:lpstr>
      <vt:lpstr>ČASOVÝ HARMONOGRAM PROJEKTU:GANTTOVY DIAGRAMY</vt:lpstr>
      <vt:lpstr>Projektová rizika a identifikace projektových rizik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Projektové činnosti, harmonogram, rizika</dc:title>
  <dc:creator>Lucie Michalová</dc:creator>
  <cp:lastModifiedBy>Vedoucí</cp:lastModifiedBy>
  <cp:revision>260</cp:revision>
  <dcterms:created xsi:type="dcterms:W3CDTF">2018-09-22T16:38:25Z</dcterms:created>
  <dcterms:modified xsi:type="dcterms:W3CDTF">2022-03-29T14:00:37Z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0x01010070120D28A4FCBE4EAD7613A690AE0F10</vt:lpwstr>
  </property>
</Properties>
</file>