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AF"/>
    <a:srgbClr val="FFEA9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55BB9-894C-40C9-86A7-F2C95FCBA8BC}" type="datetimeFigureOut">
              <a:rPr lang="cs-CZ" smtClean="0"/>
              <a:pPr/>
              <a:t>17.09.2020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A4E33-8944-489A-9842-0B217D5C3D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 userDrawn="1"/>
        </p:nvSpPr>
        <p:spPr>
          <a:xfrm>
            <a:off x="0" y="0"/>
            <a:ext cx="9144000" cy="1800000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DF07A-6E79-4080-B8FF-F08A2AE475B2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/>
            </a:lvl1pPr>
          </a:lstStyle>
          <a:p>
            <a:fld id="{62E37861-9CFB-4DB0-8326-6C6A95B08EB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2123728" y="40466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Jabok – Vyšší odborná škola</a:t>
            </a:r>
          </a:p>
          <a:p>
            <a:r>
              <a:rPr lang="cs-CZ" sz="3200" b="1" dirty="0" smtClean="0">
                <a:ln>
                  <a:noFill/>
                </a:ln>
                <a:latin typeface="Hind Regular" pitchFamily="2" charset="-18"/>
                <a:cs typeface="Hind Regular" pitchFamily="2" charset="-18"/>
              </a:rPr>
              <a:t>sociálně pedagogická a teologická</a:t>
            </a:r>
            <a:endParaRPr lang="cs-CZ" sz="3200" b="1" dirty="0">
              <a:ln>
                <a:noFill/>
              </a:ln>
              <a:latin typeface="Hind Regular" pitchFamily="2" charset="-18"/>
              <a:cs typeface="Hind Regular" pitchFamily="2" charset="-18"/>
            </a:endParaRPr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116632"/>
            <a:ext cx="1622606" cy="15590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55576" y="3429000"/>
            <a:ext cx="7931224" cy="26971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5A004-CFBA-4FA5-8FB2-067C3D35D6A6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988840"/>
            <a:ext cx="20574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88840"/>
            <a:ext cx="6019800" cy="4137323"/>
          </a:xfrm>
        </p:spPr>
        <p:txBody>
          <a:bodyPr vert="eaVert"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  <a:lvl2pPr>
              <a:defRPr>
                <a:latin typeface="Hind Regular" pitchFamily="2" charset="-18"/>
                <a:cs typeface="Hind Regular" pitchFamily="2" charset="-18"/>
              </a:defRPr>
            </a:lvl2pPr>
            <a:lvl3pPr>
              <a:defRPr>
                <a:latin typeface="Hind Regular" pitchFamily="2" charset="-18"/>
                <a:cs typeface="Hind Regular" pitchFamily="2" charset="-18"/>
              </a:defRPr>
            </a:lvl3pPr>
            <a:lvl4pPr>
              <a:defRPr>
                <a:latin typeface="Hind Regular" pitchFamily="2" charset="-18"/>
                <a:cs typeface="Hind Regular" pitchFamily="2" charset="-18"/>
              </a:defRPr>
            </a:lvl4pPr>
            <a:lvl5pPr>
              <a:defRPr>
                <a:latin typeface="Hind Regular" pitchFamily="2" charset="-18"/>
                <a:cs typeface="Hind Regular" pitchFamily="2" charset="-18"/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0E26-9174-499D-B705-DE662C564A54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25760"/>
            <a:ext cx="8229600" cy="1143000"/>
          </a:xfrm>
        </p:spPr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556792"/>
            <a:ext cx="7931224" cy="4425355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5868-CED5-4E66-8BD5-1C354C845F4A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9" name="TextovéPole 8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8A2B-68A3-4A3D-9F4C-E8056E8430B7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1" name="Obrázek 10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2" name="TextovéPole 11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2596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3212976"/>
            <a:ext cx="4038600" cy="291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279D9-3FD7-4645-AC9B-6923869270A0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</a:t>
            </a:r>
            <a:r>
              <a:rPr lang="cs-CZ" sz="1200" kern="1200" baseline="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211 222 441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8803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1492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933056"/>
            <a:ext cx="4040188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31492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3933056"/>
            <a:ext cx="4041775" cy="219310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17C25-CDFF-4D31-BD03-8352FDF218E5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4" name="Obrázek 13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5" name="TextovéPole 14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/>
          <a:lstStyle>
            <a:lvl1pPr>
              <a:defRPr>
                <a:latin typeface="Hind Regular" pitchFamily="2" charset="-18"/>
                <a:cs typeface="Hind Regular" pitchFamily="2" charset="-18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F3138-C6AC-4E7C-ACFD-072F0A2DBB47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0" name="Obrázek 9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1" name="TextovéPole 10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4A2F9-F10D-461B-8BE9-7BCD41AB4117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Obdélník 4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ástupný symbol pro číslo snímku 5"/>
          <p:cNvSpPr txBox="1">
            <a:spLocks/>
          </p:cNvSpPr>
          <p:nvPr userDrawn="1"/>
        </p:nvSpPr>
        <p:spPr>
          <a:xfrm>
            <a:off x="8468816" y="6376243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9" name="Obrázek 8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28850"/>
            <a:ext cx="683299" cy="656534"/>
          </a:xfrm>
          <a:prstGeom prst="rect">
            <a:avLst/>
          </a:prstGeom>
        </p:spPr>
      </p:pic>
      <p:sp>
        <p:nvSpPr>
          <p:cNvPr id="10" name="TextovéPole 9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90691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916832"/>
            <a:ext cx="5111750" cy="42093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212976"/>
            <a:ext cx="3008313" cy="29131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66B8B-2047-42BC-8EBE-CC5B3D692D58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988839"/>
            <a:ext cx="5486400" cy="2738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D13A0-B4E5-40BF-B296-22F83BF8E6F2}" type="datetime1">
              <a:rPr lang="cs-CZ" smtClean="0"/>
              <a:pPr/>
              <a:t>17.09.2020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37861-9CFB-4DB0-8326-6C6A95B08E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0" y="6192688"/>
            <a:ext cx="9144000" cy="692696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ástupný symbol pro číslo snímku 5"/>
          <p:cNvSpPr txBox="1">
            <a:spLocks/>
          </p:cNvSpPr>
          <p:nvPr userDrawn="1"/>
        </p:nvSpPr>
        <p:spPr>
          <a:xfrm>
            <a:off x="8468816" y="6381328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5633A1-5521-476C-9400-8F170BE21740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ind Regular" pitchFamily="2" charset="-18"/>
                <a:ea typeface="+mn-ea"/>
                <a:cs typeface="Hind Regular" pitchFamily="2" charset="-18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ind Regular" pitchFamily="2" charset="-18"/>
              <a:ea typeface="+mn-ea"/>
              <a:cs typeface="Hind Regular" pitchFamily="2" charset="-18"/>
            </a:endParaRPr>
          </a:p>
        </p:txBody>
      </p:sp>
      <p:pic>
        <p:nvPicPr>
          <p:cNvPr id="12" name="Obrázek 11" descr="ostre kraje 04 - oranzova-bila - hi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07504" y="6201466"/>
            <a:ext cx="683299" cy="656534"/>
          </a:xfrm>
          <a:prstGeom prst="rect">
            <a:avLst/>
          </a:prstGeom>
        </p:spPr>
      </p:pic>
      <p:sp>
        <p:nvSpPr>
          <p:cNvPr id="13" name="TextovéPole 12"/>
          <p:cNvSpPr txBox="1"/>
          <p:nvPr userDrawn="1"/>
        </p:nvSpPr>
        <p:spPr>
          <a:xfrm>
            <a:off x="827584" y="6279703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 – Vyšší odborná škola sociálně pedagogická a teologická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Salmovská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 8, 120 00 Praha 2, tel.: +420 211 222 440, fax: 211 222 441, e-mail: </a:t>
            </a:r>
            <a:r>
              <a:rPr lang="cs-CZ" sz="1200" u="none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jabok@</a:t>
            </a:r>
            <a:r>
              <a:rPr lang="cs-CZ" sz="1200" u="none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r>
              <a:rPr lang="cs-CZ" sz="1200" kern="1200" dirty="0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www.</a:t>
            </a:r>
            <a:r>
              <a:rPr lang="cs-CZ" sz="1200" kern="1200" dirty="0" err="1" smtClean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rPr>
              <a:t>jabok.cz</a:t>
            </a:r>
            <a:endParaRPr lang="cs-CZ" sz="1200" kern="1200" dirty="0" smtClean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0" y="1340768"/>
            <a:ext cx="1800000" cy="5517232"/>
          </a:xfrm>
          <a:prstGeom prst="rect">
            <a:avLst/>
          </a:prstGeom>
          <a:solidFill>
            <a:srgbClr val="FFF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39552" y="12576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793122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0BAD67C4-88C0-4D58-BDB1-CB5413CC0912}" type="datetime1">
              <a:rPr lang="cs-CZ" smtClean="0"/>
              <a:pPr/>
              <a:t>17.09.2020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316416" y="6356350"/>
            <a:ext cx="5760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  <a:latin typeface="Hind Regular" pitchFamily="2" charset="-18"/>
                <a:cs typeface="Hind Regular" pitchFamily="2" charset="-18"/>
              </a:defRPr>
            </a:lvl1pPr>
          </a:lstStyle>
          <a:p>
            <a:fld id="{6A5633A1-5521-476C-9400-8F170BE21740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500" kern="1200" baseline="0">
          <a:solidFill>
            <a:schemeClr val="tx1"/>
          </a:solidFill>
          <a:latin typeface="Hind Bold" pitchFamily="2" charset="-18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Hind Regular" pitchFamily="2" charset="-18"/>
          <a:ea typeface="+mn-ea"/>
          <a:cs typeface="Hind Regular" pitchFamily="2" charset="-1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27584" y="1844824"/>
            <a:ext cx="7772400" cy="1470025"/>
          </a:xfrm>
        </p:spPr>
        <p:txBody>
          <a:bodyPr/>
          <a:lstStyle/>
          <a:p>
            <a:pPr algn="ctr" eaLnBrk="1" hangingPunct="1"/>
            <a:r>
              <a:rPr lang="cs-CZ" sz="4800" b="1" dirty="0" smtClean="0">
                <a:solidFill>
                  <a:schemeClr val="tx1"/>
                </a:solidFill>
                <a:latin typeface="Bookman Old Style" pitchFamily="18" charset="0"/>
              </a:rPr>
              <a:t>Supervize</a:t>
            </a:r>
            <a: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br>
              <a:rPr lang="cs-CZ" sz="4400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sociální pracovníky</a:t>
            </a:r>
            <a:br>
              <a:rPr lang="cs-CZ" sz="4000" dirty="0" smtClean="0">
                <a:latin typeface="Bookman Old Style" pitchFamily="18" charset="0"/>
              </a:rPr>
            </a:br>
            <a:r>
              <a:rPr lang="cs-CZ" sz="4000" dirty="0" smtClean="0">
                <a:latin typeface="Bookman Old Style" pitchFamily="18" charset="0"/>
              </a:rPr>
              <a:t>pro speciální pedagogy</a:t>
            </a:r>
            <a:r>
              <a:rPr lang="cs-CZ" sz="4400" dirty="0" smtClean="0">
                <a:latin typeface="Bookman Old Style" pitchFamily="18" charset="0"/>
              </a:rPr>
              <a:t/>
            </a:r>
            <a:br>
              <a:rPr lang="cs-CZ" sz="4400" dirty="0" smtClean="0">
                <a:latin typeface="Bookman Old Style" pitchFamily="18" charset="0"/>
              </a:rPr>
            </a:br>
            <a:endParaRPr lang="cs-CZ" sz="4400" dirty="0" smtClean="0">
              <a:latin typeface="Bookman Old Style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3886200"/>
            <a:ext cx="6400800" cy="1752600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cs-CZ" b="1" dirty="0" smtClean="0">
                <a:latin typeface="Comic Sans MS" pitchFamily="66" charset="0"/>
              </a:rPr>
              <a:t>			17</a:t>
            </a:r>
            <a:r>
              <a:rPr lang="cs-CZ" b="1" dirty="0" smtClean="0">
                <a:latin typeface="Bookman Old Style" pitchFamily="18" charset="0"/>
              </a:rPr>
              <a:t>. září 2020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412875"/>
            <a:ext cx="7772400" cy="5111750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Výstup z prázdninové praxe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Rozdělení do skupin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Časový harmonogram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bloková specializační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Praxe k absolutoriu</a:t>
            </a:r>
          </a:p>
          <a:p>
            <a:pPr marL="533400" indent="-533400" eaLnBrk="1" hangingPunct="1">
              <a:lnSpc>
                <a:spcPct val="150000"/>
              </a:lnSpc>
              <a:buClr>
                <a:schemeClr val="tx1"/>
              </a:buClr>
              <a:buFont typeface="Times New Roman" pitchFamily="18" charset="-18"/>
              <a:buAutoNum type="arabicPeriod"/>
            </a:pPr>
            <a:r>
              <a:rPr lang="cs-CZ" sz="2400" dirty="0" smtClean="0"/>
              <a:t>Podmínky získání zápočtu za Supervizi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PRÁZDNINOVÁ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Zpráva – do </a:t>
            </a:r>
            <a:r>
              <a:rPr lang="cs-CZ" dirty="0" err="1" smtClean="0"/>
              <a:t>odevzdávárny</a:t>
            </a:r>
            <a:r>
              <a:rPr lang="cs-CZ" dirty="0" smtClean="0"/>
              <a:t> vedoucímu své nové  seminární skupiny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r>
              <a:rPr lang="cs-CZ" dirty="0" smtClean="0"/>
              <a:t>K zápočtu: IPP, zpráva z praxe, hodnocení</a:t>
            </a:r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cs-CZ" sz="2400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800" b="1" dirty="0" smtClean="0"/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dirty="0" smtClean="0"/>
              <a:t>	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cs-CZ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>
                <a:latin typeface="Arial" charset="0"/>
              </a:rPr>
              <a:t>ROZDĚLENÍ DO SKUPIN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978775" cy="4530725"/>
          </a:xfrm>
        </p:spPr>
        <p:txBody>
          <a:bodyPr/>
          <a:lstStyle/>
          <a:p>
            <a:pPr marL="711200" indent="-711200">
              <a:buFont typeface="Wingdings" pitchFamily="2" charset="2"/>
              <a:buNone/>
              <a:defRPr/>
            </a:pPr>
            <a:r>
              <a:rPr lang="cs-CZ" sz="4000" u="sng" dirty="0" smtClean="0"/>
              <a:t>2 SUPERVIZNÍ SKUPINY</a:t>
            </a:r>
          </a:p>
          <a:p>
            <a:pPr marL="711200" indent="-711200">
              <a:buFont typeface="Wingdings" pitchFamily="2" charset="2"/>
              <a:buNone/>
              <a:defRPr/>
            </a:pPr>
            <a:endParaRPr lang="cs-CZ" sz="800" dirty="0" smtClean="0">
              <a:solidFill>
                <a:srgbClr val="AAA85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11200" indent="-711200">
              <a:buNone/>
              <a:defRPr/>
            </a:pPr>
            <a:r>
              <a:rPr lang="cs-CZ" sz="3600" dirty="0" smtClean="0"/>
              <a:t>A: </a:t>
            </a:r>
            <a:r>
              <a:rPr lang="cs-CZ" sz="3600" dirty="0"/>
              <a:t>Hana Čížková, Alan Křišťan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sz="3600" dirty="0" smtClean="0"/>
              <a:t>B: Marie Ortová, Tereza </a:t>
            </a:r>
            <a:r>
              <a:rPr lang="cs-CZ" sz="3600" dirty="0" err="1" smtClean="0"/>
              <a:t>Najbrtová</a:t>
            </a:r>
            <a:endParaRPr lang="cs-CZ" sz="3600" dirty="0" smtClean="0"/>
          </a:p>
          <a:p>
            <a:pPr marL="711200" indent="-711200">
              <a:buFont typeface="Wingdings" pitchFamily="2" charset="2"/>
              <a:buNone/>
              <a:defRPr/>
            </a:pPr>
            <a:endParaRPr lang="cs-CZ" dirty="0" smtClean="0">
              <a:solidFill>
                <a:srgbClr val="AAA854"/>
              </a:solidFill>
            </a:endParaRP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C00000"/>
                </a:solidFill>
              </a:rPr>
              <a:t>Zapisování: od 21. září (18:00) do 28. září</a:t>
            </a:r>
          </a:p>
          <a:p>
            <a:pPr marL="711200" indent="-711200"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C00000"/>
                </a:solidFill>
              </a:rPr>
              <a:t>Rozpis v </a:t>
            </a:r>
            <a:r>
              <a:rPr lang="cs-CZ" dirty="0" err="1" smtClean="0">
                <a:solidFill>
                  <a:srgbClr val="C00000"/>
                </a:solidFill>
              </a:rPr>
              <a:t>Isu</a:t>
            </a:r>
            <a:r>
              <a:rPr lang="cs-CZ" dirty="0" smtClean="0">
                <a:solidFill>
                  <a:srgbClr val="C00000"/>
                </a:solidFill>
              </a:rPr>
              <a:t> u předmětu</a:t>
            </a:r>
            <a:endParaRPr lang="cs-CZ" dirty="0" smtClean="0">
              <a:solidFill>
                <a:srgbClr val="C00000"/>
              </a:solidFill>
            </a:endParaRPr>
          </a:p>
          <a:p>
            <a:pPr marL="711200" indent="-711200" algn="ctr">
              <a:buFont typeface="Wingdings" pitchFamily="2" charset="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z="2800" smtClean="0"/>
              <a:t>Časový harmonogram praxí a metodických seminářů</a:t>
            </a:r>
            <a:endParaRPr lang="cs-CZ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557338"/>
            <a:ext cx="8424936" cy="53006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17. 9.		Úvodní seminář pro celý ročník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1./8. 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– reflexe prázdninové praxe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15. 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</a:t>
            </a:r>
          </a:p>
          <a:p>
            <a:pPr>
              <a:buNone/>
            </a:pPr>
            <a:r>
              <a:rPr lang="cs-CZ" sz="1800" dirty="0" smtClean="0"/>
              <a:t>22. 10.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(IPP)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2. 11. - 23. 11. 	Praxe  bloková specializační</a:t>
            </a:r>
          </a:p>
          <a:p>
            <a:pPr>
              <a:buNone/>
            </a:pPr>
            <a:r>
              <a:rPr lang="cs-CZ" sz="1800" dirty="0" smtClean="0"/>
              <a:t>3. 12.		Seminář v </a:t>
            </a:r>
            <a:r>
              <a:rPr lang="cs-CZ" sz="1800" dirty="0" err="1" smtClean="0"/>
              <a:t>supervizních</a:t>
            </a:r>
            <a:r>
              <a:rPr lang="cs-CZ" sz="1800" dirty="0" smtClean="0"/>
              <a:t> skupinách – reflexe blokové praxe</a:t>
            </a:r>
          </a:p>
          <a:p>
            <a:pPr>
              <a:buNone/>
            </a:pPr>
            <a:r>
              <a:rPr lang="cs-CZ" sz="1600" dirty="0" smtClean="0"/>
              <a:t>10. 12.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17. 12.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600" dirty="0" smtClean="0"/>
              <a:t>4. 2.		Seminář v </a:t>
            </a:r>
            <a:r>
              <a:rPr lang="cs-CZ" sz="1600" dirty="0" err="1" smtClean="0"/>
              <a:t>supervizních</a:t>
            </a:r>
            <a:r>
              <a:rPr lang="cs-CZ" sz="16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11. 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18. 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25. 2.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4. 3.	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None/>
            </a:pPr>
            <a:r>
              <a:rPr lang="cs-CZ" sz="1400" dirty="0" smtClean="0"/>
              <a:t>11. 3.		Seminář v </a:t>
            </a:r>
            <a:r>
              <a:rPr lang="cs-CZ" sz="1400" dirty="0" err="1" smtClean="0"/>
              <a:t>supervizních</a:t>
            </a:r>
            <a:r>
              <a:rPr lang="cs-CZ" sz="1400" dirty="0" smtClean="0"/>
              <a:t> skupinách</a:t>
            </a: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accent2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sz="18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BLOKOVÁ SPECIALIZAČNÍ: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Výběr dle vlastního profesního zájmu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Smlouva – včas podat žádost T. </a:t>
            </a:r>
            <a:r>
              <a:rPr lang="cs-CZ" dirty="0" err="1" smtClean="0"/>
              <a:t>Najbrtové</a:t>
            </a: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(</a:t>
            </a:r>
            <a:r>
              <a:rPr lang="cs-CZ" dirty="0" err="1" smtClean="0"/>
              <a:t>najbrtova</a:t>
            </a:r>
            <a:r>
              <a:rPr lang="cs-CZ" dirty="0" smtClean="0"/>
              <a:t>@</a:t>
            </a:r>
            <a:r>
              <a:rPr lang="cs-CZ" dirty="0" err="1" smtClean="0"/>
              <a:t>jabok.cz</a:t>
            </a:r>
            <a:r>
              <a:rPr lang="cs-CZ" smtClean="0"/>
              <a:t>)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dirty="0" smtClean="0"/>
              <a:t>IPP, Zpráva – vedoucímu své skupiny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pPr>
              <a:buFont typeface="Wingdings" pitchFamily="2" charset="2"/>
              <a:buNone/>
            </a:pPr>
            <a:r>
              <a:rPr lang="cs-CZ" b="1" dirty="0" smtClean="0"/>
              <a:t>Zápočet: IPP+Zpráva+Hodnocení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PRAXE K ABSOLUTORIU: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dirty="0" smtClean="0"/>
              <a:t>Zcela v režii vedoucího absolventské práce, který dává i zápočet.</a:t>
            </a:r>
            <a:endParaRPr lang="cs-CZ" sz="1600" dirty="0" smtClean="0"/>
          </a:p>
          <a:p>
            <a:pPr>
              <a:buFont typeface="Wingdings" pitchFamily="2" charset="2"/>
              <a:buNone/>
            </a:pPr>
            <a:endParaRPr lang="cs-C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dirty="0" smtClean="0">
                <a:latin typeface="Arial" charset="0"/>
              </a:rPr>
              <a:t>ZÁPOČET - SUPERVIZE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dirty="0" smtClean="0"/>
              <a:t>Docházka dle domluvy v </a:t>
            </a:r>
            <a:r>
              <a:rPr lang="cs-CZ" sz="2400" dirty="0" err="1" smtClean="0"/>
              <a:t>supervizní</a:t>
            </a:r>
            <a:r>
              <a:rPr lang="cs-CZ" sz="2400" dirty="0" smtClean="0"/>
              <a:t> skupině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1 x role </a:t>
            </a:r>
            <a:r>
              <a:rPr lang="cs-CZ" sz="2400" dirty="0" err="1" smtClean="0"/>
              <a:t>supervidovaného</a:t>
            </a:r>
            <a:r>
              <a:rPr lang="cs-CZ" sz="2400" dirty="0" smtClean="0"/>
              <a:t> s vlastním tématem</a:t>
            </a:r>
          </a:p>
          <a:p>
            <a:pPr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2 x Záznam ze supervize (vlastní + spolužáka)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b="1" dirty="0" smtClean="0">
                <a:solidFill>
                  <a:schemeClr val="hlink"/>
                </a:solidFill>
              </a:rPr>
              <a:t>	</a:t>
            </a:r>
            <a:endParaRPr lang="cs-CZ" sz="24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16013" y="1628775"/>
            <a:ext cx="7127875" cy="17526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cs-CZ" sz="4800" smtClean="0"/>
              <a:t>Děkujeme za pozornost</a:t>
            </a:r>
          </a:p>
        </p:txBody>
      </p:sp>
      <p:pic>
        <p:nvPicPr>
          <p:cNvPr id="14339" name="Picture 4" descr="204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19475" y="4437063"/>
            <a:ext cx="2376488" cy="1341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0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166</Words>
  <Application>Microsoft Office PowerPoint</Application>
  <PresentationFormat>Předvádění na obrazovce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8" baseType="lpstr">
      <vt:lpstr>Arial</vt:lpstr>
      <vt:lpstr>Bookman Old Style</vt:lpstr>
      <vt:lpstr>Calibri</vt:lpstr>
      <vt:lpstr>Comic Sans MS</vt:lpstr>
      <vt:lpstr>Hind Bold</vt:lpstr>
      <vt:lpstr>Hind Regular</vt:lpstr>
      <vt:lpstr>Times New Roman</vt:lpstr>
      <vt:lpstr>Wingdings</vt:lpstr>
      <vt:lpstr>Prezentace01</vt:lpstr>
      <vt:lpstr>Supervize  pro sociální pracovníky pro speciální pedagogy </vt:lpstr>
      <vt:lpstr>Program</vt:lpstr>
      <vt:lpstr>PRÁZDNINOVÁ PRAXE</vt:lpstr>
      <vt:lpstr>ROZDĚLENÍ DO SKUPIN</vt:lpstr>
      <vt:lpstr>Časový harmonogram praxí a metodických seminářů</vt:lpstr>
      <vt:lpstr>PRAXE BLOKOVÁ SPECIALIZAČNÍ:</vt:lpstr>
      <vt:lpstr>PRAXE K ABSOLUTORIU:</vt:lpstr>
      <vt:lpstr>ZÁPOČET - SUPERVIZE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Jirka</dc:creator>
  <cp:lastModifiedBy>Hana Čížková</cp:lastModifiedBy>
  <cp:revision>15</cp:revision>
  <dcterms:created xsi:type="dcterms:W3CDTF">2014-09-20T21:18:20Z</dcterms:created>
  <dcterms:modified xsi:type="dcterms:W3CDTF">2020-09-17T07:58:00Z</dcterms:modified>
</cp:coreProperties>
</file>