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90" y="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17.09.2020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DF07A-6E79-4080-B8FF-F08A2AE475B2}" type="datetime1">
              <a:rPr lang="cs-CZ" smtClean="0"/>
              <a:pPr/>
              <a:t>17.09.2020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 smtClean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  <a:endParaRPr lang="cs-CZ" sz="3200" b="1" dirty="0">
              <a:ln>
                <a:noFill/>
              </a:ln>
              <a:latin typeface="Hind Regular" pitchFamily="2" charset="-18"/>
              <a:cs typeface="Hind Regular" pitchFamily="2" charset="-18"/>
            </a:endParaRP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A004-CFBA-4FA5-8FB2-067C3D35D6A6}" type="datetime1">
              <a:rPr lang="cs-CZ" smtClean="0"/>
              <a:pPr/>
              <a:t>17.09.2020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0E26-9174-499D-B705-DE662C564A54}" type="datetime1">
              <a:rPr lang="cs-CZ" smtClean="0"/>
              <a:pPr/>
              <a:t>17.09.2020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5868-CED5-4E66-8BD5-1C354C845F4A}" type="datetime1">
              <a:rPr lang="cs-CZ" smtClean="0"/>
              <a:pPr/>
              <a:t>17.09.2020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</a:t>
            </a:r>
            <a:r>
              <a:rPr lang="cs-CZ" sz="1200" kern="1200" baseline="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222 441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8A2B-68A3-4A3D-9F4C-E8056E8430B7}" type="datetime1">
              <a:rPr lang="cs-CZ" smtClean="0"/>
              <a:pPr/>
              <a:t>17.09.2020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79D9-3FD7-4645-AC9B-6923869270A0}" type="datetime1">
              <a:rPr lang="cs-CZ" smtClean="0"/>
              <a:pPr/>
              <a:t>17.09.2020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7C25-CDFF-4D31-BD03-8352FDF218E5}" type="datetime1">
              <a:rPr lang="cs-CZ" smtClean="0"/>
              <a:pPr/>
              <a:t>17.09.2020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138-C6AC-4E7C-ACFD-072F0A2DBB47}" type="datetime1">
              <a:rPr lang="cs-CZ" smtClean="0"/>
              <a:pPr/>
              <a:t>17.09.2020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A2F9-F10D-461B-8BE9-7BCD41AB4117}" type="datetime1">
              <a:rPr lang="cs-CZ" smtClean="0"/>
              <a:pPr/>
              <a:t>17.09.2020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6B8B-2047-42BC-8EBE-CC5B3D692D58}" type="datetime1">
              <a:rPr lang="cs-CZ" smtClean="0"/>
              <a:pPr/>
              <a:t>17.09.2020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13A0-B4E5-40BF-B296-22F83BF8E6F2}" type="datetime1">
              <a:rPr lang="cs-CZ" smtClean="0"/>
              <a:pPr/>
              <a:t>17.09.2020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0BAD67C4-88C0-4D58-BDB1-CB5413CC0912}" type="datetime1">
              <a:rPr lang="cs-CZ" smtClean="0"/>
              <a:pPr/>
              <a:t>17.09.2020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27584" y="1844824"/>
            <a:ext cx="7772400" cy="1470025"/>
          </a:xfrm>
        </p:spPr>
        <p:txBody>
          <a:bodyPr/>
          <a:lstStyle/>
          <a:p>
            <a:pPr algn="ctr" eaLnBrk="1" hangingPunct="1"/>
            <a:r>
              <a:rPr lang="cs-CZ" sz="4800" b="1" dirty="0" smtClean="0">
                <a:solidFill>
                  <a:schemeClr val="tx1"/>
                </a:solidFill>
                <a:latin typeface="Bookman Old Style" pitchFamily="18" charset="0"/>
              </a:rPr>
              <a:t>Supervize</a:t>
            </a:r>
            <a:r>
              <a:rPr lang="cs-CZ" sz="4400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br>
              <a:rPr lang="cs-CZ" sz="44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cs-CZ" sz="4000" dirty="0" smtClean="0">
                <a:latin typeface="Bookman Old Style" pitchFamily="18" charset="0"/>
              </a:rPr>
              <a:t>pro sociální pracovníky</a:t>
            </a:r>
            <a:br>
              <a:rPr lang="cs-CZ" sz="4000" dirty="0" smtClean="0">
                <a:latin typeface="Bookman Old Style" pitchFamily="18" charset="0"/>
              </a:rPr>
            </a:br>
            <a:r>
              <a:rPr lang="cs-CZ" sz="4000" dirty="0" smtClean="0">
                <a:latin typeface="Bookman Old Style" pitchFamily="18" charset="0"/>
              </a:rPr>
              <a:t>pro speciální pedagogy</a:t>
            </a:r>
            <a:r>
              <a:rPr lang="cs-CZ" sz="4400" dirty="0" smtClean="0">
                <a:latin typeface="Bookman Old Style" pitchFamily="18" charset="0"/>
              </a:rPr>
              <a:t/>
            </a:r>
            <a:br>
              <a:rPr lang="cs-CZ" sz="4400" dirty="0" smtClean="0">
                <a:latin typeface="Bookman Old Style" pitchFamily="18" charset="0"/>
              </a:rPr>
            </a:br>
            <a:endParaRPr lang="cs-CZ" sz="4400" dirty="0" smtClean="0">
              <a:latin typeface="Bookman Old Style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cs-CZ" b="1" dirty="0" smtClean="0">
                <a:latin typeface="Comic Sans MS" pitchFamily="66" charset="0"/>
              </a:rPr>
              <a:t>			17</a:t>
            </a:r>
            <a:r>
              <a:rPr lang="cs-CZ" b="1" dirty="0" smtClean="0">
                <a:latin typeface="Bookman Old Style" pitchFamily="18" charset="0"/>
              </a:rPr>
              <a:t>. září 2020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Program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412875"/>
            <a:ext cx="7772400" cy="5111750"/>
          </a:xfrm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 smtClean="0"/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Výstup z prázdninové praxe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Rozdělení do skupin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Časový harmonogram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Praxe bloková specializační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Praxe k absolutoriu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Podmínky získání zápočtu za Supervizi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 smtClean="0"/>
              <a:t>	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PRÁZDNINOVÁ PRAXE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dirty="0" smtClean="0"/>
              <a:t>Zpráva – do </a:t>
            </a:r>
            <a:r>
              <a:rPr lang="cs-CZ" dirty="0" err="1" smtClean="0"/>
              <a:t>odevzdávárny</a:t>
            </a:r>
            <a:r>
              <a:rPr lang="cs-CZ" dirty="0" smtClean="0"/>
              <a:t> vedoucímu své nové  seminární skupiny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endParaRPr lang="cs-CZ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dirty="0" smtClean="0"/>
              <a:t>K zápočtu: IPP, zpráva z praxe, hodnocení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endParaRPr lang="cs-CZ" sz="2400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400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 smtClean="0"/>
              <a:t>	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ROZDĚLENÍ DO SKUPIN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marL="711200" indent="-711200">
              <a:buFont typeface="Wingdings" pitchFamily="2" charset="2"/>
              <a:buNone/>
              <a:defRPr/>
            </a:pPr>
            <a:r>
              <a:rPr lang="cs-CZ" sz="4000" u="sng" dirty="0" smtClean="0"/>
              <a:t>2 SUPERVIZNÍ SKUPINY</a:t>
            </a:r>
          </a:p>
          <a:p>
            <a:pPr marL="711200" indent="-711200">
              <a:buFont typeface="Wingdings" pitchFamily="2" charset="2"/>
              <a:buNone/>
              <a:defRPr/>
            </a:pPr>
            <a:endParaRPr lang="cs-CZ" sz="800" dirty="0" smtClean="0">
              <a:solidFill>
                <a:srgbClr val="AAA85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1200" indent="-711200">
              <a:buNone/>
              <a:defRPr/>
            </a:pPr>
            <a:r>
              <a:rPr lang="cs-CZ" sz="3600" dirty="0" smtClean="0"/>
              <a:t>A: </a:t>
            </a:r>
            <a:r>
              <a:rPr lang="cs-CZ" sz="3600" dirty="0"/>
              <a:t>Hana Čížková, Alan Křišťan</a:t>
            </a:r>
          </a:p>
          <a:p>
            <a:pPr marL="711200" indent="-711200">
              <a:buFont typeface="Wingdings" pitchFamily="2" charset="2"/>
              <a:buNone/>
              <a:defRPr/>
            </a:pPr>
            <a:r>
              <a:rPr lang="cs-CZ" sz="3600" dirty="0" smtClean="0"/>
              <a:t>B: Marie Ortová, Tereza </a:t>
            </a:r>
            <a:r>
              <a:rPr lang="cs-CZ" sz="3600" dirty="0" err="1" smtClean="0"/>
              <a:t>Najbrtová</a:t>
            </a:r>
            <a:endParaRPr lang="cs-CZ" sz="3600" dirty="0" smtClean="0"/>
          </a:p>
          <a:p>
            <a:pPr marL="711200" indent="-711200">
              <a:buFont typeface="Wingdings" pitchFamily="2" charset="2"/>
              <a:buNone/>
              <a:defRPr/>
            </a:pPr>
            <a:endParaRPr lang="cs-CZ" dirty="0" smtClean="0">
              <a:solidFill>
                <a:srgbClr val="AAA854"/>
              </a:solidFill>
            </a:endParaRPr>
          </a:p>
          <a:p>
            <a:pPr marL="711200" indent="-711200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C00000"/>
                </a:solidFill>
              </a:rPr>
              <a:t>Zapisování: od 21. září (18:00) do 28. září</a:t>
            </a:r>
          </a:p>
          <a:p>
            <a:pPr marL="711200" indent="-711200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C00000"/>
                </a:solidFill>
              </a:rPr>
              <a:t>Rozpis v </a:t>
            </a:r>
            <a:r>
              <a:rPr lang="cs-CZ" dirty="0" err="1" smtClean="0">
                <a:solidFill>
                  <a:srgbClr val="C00000"/>
                </a:solidFill>
              </a:rPr>
              <a:t>Isu</a:t>
            </a:r>
            <a:r>
              <a:rPr lang="cs-CZ" dirty="0" smtClean="0">
                <a:solidFill>
                  <a:srgbClr val="C00000"/>
                </a:solidFill>
              </a:rPr>
              <a:t> u předmětu</a:t>
            </a:r>
            <a:endParaRPr lang="cs-CZ" dirty="0" smtClean="0">
              <a:solidFill>
                <a:srgbClr val="C00000"/>
              </a:solidFill>
            </a:endParaRPr>
          </a:p>
          <a:p>
            <a:pPr marL="711200" indent="-711200" algn="ctr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2800" smtClean="0"/>
              <a:t>Časový harmonogram praxí a metodických seminářů</a:t>
            </a:r>
            <a:endParaRPr lang="cs-CZ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557338"/>
            <a:ext cx="8424936" cy="53006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1800" dirty="0" smtClean="0"/>
              <a:t>17. 9.		Úvodní seminář pro celý ročník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1./8. 10.		Seminář v </a:t>
            </a:r>
            <a:r>
              <a:rPr lang="cs-CZ" sz="1800" dirty="0" err="1" smtClean="0"/>
              <a:t>supervizních</a:t>
            </a:r>
            <a:r>
              <a:rPr lang="cs-CZ" sz="1800" dirty="0" smtClean="0"/>
              <a:t> skupinách – reflexe prázdninové praxe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15. 10.		Seminář v </a:t>
            </a:r>
            <a:r>
              <a:rPr lang="cs-CZ" sz="1800" dirty="0" err="1" smtClean="0"/>
              <a:t>supervizních</a:t>
            </a:r>
            <a:r>
              <a:rPr lang="cs-CZ" sz="1800" dirty="0" smtClean="0"/>
              <a:t> skupinách</a:t>
            </a:r>
          </a:p>
          <a:p>
            <a:pPr>
              <a:buNone/>
            </a:pPr>
            <a:r>
              <a:rPr lang="cs-CZ" sz="1800" dirty="0" smtClean="0"/>
              <a:t>22. 10.		Seminář v </a:t>
            </a:r>
            <a:r>
              <a:rPr lang="cs-CZ" sz="1800" dirty="0" err="1" smtClean="0"/>
              <a:t>supervizních</a:t>
            </a:r>
            <a:r>
              <a:rPr lang="cs-CZ" sz="1800" dirty="0" smtClean="0"/>
              <a:t> skupinách (IPP)</a:t>
            </a:r>
          </a:p>
          <a:p>
            <a:pPr>
              <a:buFont typeface="Wingdings" pitchFamily="2" charset="2"/>
              <a:buNone/>
            </a:pPr>
            <a:r>
              <a:rPr lang="cs-CZ" sz="1800" b="1" i="1" u="sng" dirty="0" smtClean="0"/>
              <a:t>2. 11. - 23. 11. 	Praxe  bloková specializační</a:t>
            </a:r>
          </a:p>
          <a:p>
            <a:pPr>
              <a:buNone/>
            </a:pPr>
            <a:r>
              <a:rPr lang="cs-CZ" sz="1800" dirty="0" smtClean="0"/>
              <a:t>3. 12.		Seminář v </a:t>
            </a:r>
            <a:r>
              <a:rPr lang="cs-CZ" sz="1800" dirty="0" err="1" smtClean="0"/>
              <a:t>supervizních</a:t>
            </a:r>
            <a:r>
              <a:rPr lang="cs-CZ" sz="1800" dirty="0" smtClean="0"/>
              <a:t> skupinách – reflexe blokové praxe</a:t>
            </a:r>
          </a:p>
          <a:p>
            <a:pPr>
              <a:buNone/>
            </a:pPr>
            <a:r>
              <a:rPr lang="cs-CZ" sz="1600" dirty="0" smtClean="0"/>
              <a:t>10. 12.		Seminář v </a:t>
            </a:r>
            <a:r>
              <a:rPr lang="cs-CZ" sz="1600" dirty="0" err="1" smtClean="0"/>
              <a:t>supervizních</a:t>
            </a:r>
            <a:r>
              <a:rPr lang="cs-CZ" sz="1600" dirty="0" smtClean="0"/>
              <a:t> skupinách</a:t>
            </a:r>
          </a:p>
          <a:p>
            <a:pPr>
              <a:buNone/>
            </a:pPr>
            <a:r>
              <a:rPr lang="cs-CZ" sz="1600" dirty="0" smtClean="0"/>
              <a:t>17. 12.		Seminář v </a:t>
            </a:r>
            <a:r>
              <a:rPr lang="cs-CZ" sz="1600" dirty="0" err="1" smtClean="0"/>
              <a:t>supervizních</a:t>
            </a:r>
            <a:r>
              <a:rPr lang="cs-CZ" sz="1600" dirty="0" smtClean="0"/>
              <a:t> skupinách</a:t>
            </a:r>
          </a:p>
          <a:p>
            <a:pPr>
              <a:buNone/>
            </a:pPr>
            <a:r>
              <a:rPr lang="cs-CZ" sz="1600" dirty="0" smtClean="0"/>
              <a:t>4. 2.		Seminář v </a:t>
            </a:r>
            <a:r>
              <a:rPr lang="cs-CZ" sz="1600" dirty="0" err="1" smtClean="0"/>
              <a:t>supervizních</a:t>
            </a:r>
            <a:r>
              <a:rPr lang="cs-CZ" sz="1600" dirty="0" smtClean="0"/>
              <a:t> skupinách</a:t>
            </a:r>
          </a:p>
          <a:p>
            <a:pPr>
              <a:buNone/>
            </a:pPr>
            <a:r>
              <a:rPr lang="cs-CZ" sz="1400" dirty="0" smtClean="0"/>
              <a:t>11. 2.		Seminář v </a:t>
            </a:r>
            <a:r>
              <a:rPr lang="cs-CZ" sz="1400" dirty="0" err="1" smtClean="0"/>
              <a:t>supervizních</a:t>
            </a:r>
            <a:r>
              <a:rPr lang="cs-CZ" sz="1400" dirty="0" smtClean="0"/>
              <a:t> skupinách</a:t>
            </a:r>
          </a:p>
          <a:p>
            <a:pPr>
              <a:buNone/>
            </a:pPr>
            <a:r>
              <a:rPr lang="cs-CZ" sz="1400" dirty="0" smtClean="0"/>
              <a:t>18. 2.		Seminář v </a:t>
            </a:r>
            <a:r>
              <a:rPr lang="cs-CZ" sz="1400" dirty="0" err="1" smtClean="0"/>
              <a:t>supervizních</a:t>
            </a:r>
            <a:r>
              <a:rPr lang="cs-CZ" sz="1400" dirty="0" smtClean="0"/>
              <a:t> skupinách</a:t>
            </a:r>
          </a:p>
          <a:p>
            <a:pPr>
              <a:buNone/>
            </a:pPr>
            <a:r>
              <a:rPr lang="cs-CZ" sz="1400" dirty="0" smtClean="0"/>
              <a:t>25. 2.		Seminář v </a:t>
            </a:r>
            <a:r>
              <a:rPr lang="cs-CZ" sz="1400" dirty="0" err="1" smtClean="0"/>
              <a:t>supervizních</a:t>
            </a:r>
            <a:r>
              <a:rPr lang="cs-CZ" sz="1400" dirty="0" smtClean="0"/>
              <a:t> skupinách</a:t>
            </a:r>
          </a:p>
          <a:p>
            <a:pPr>
              <a:buNone/>
            </a:pPr>
            <a:r>
              <a:rPr lang="cs-CZ" sz="1400" dirty="0" smtClean="0"/>
              <a:t>4. 3.			Seminář v </a:t>
            </a:r>
            <a:r>
              <a:rPr lang="cs-CZ" sz="1400" dirty="0" err="1" smtClean="0"/>
              <a:t>supervizních</a:t>
            </a:r>
            <a:r>
              <a:rPr lang="cs-CZ" sz="1400" dirty="0" smtClean="0"/>
              <a:t> skupinách</a:t>
            </a:r>
          </a:p>
          <a:p>
            <a:pPr>
              <a:buNone/>
            </a:pPr>
            <a:r>
              <a:rPr lang="cs-CZ" sz="1400" dirty="0" smtClean="0"/>
              <a:t>11. 3.		Seminář v </a:t>
            </a:r>
            <a:r>
              <a:rPr lang="cs-CZ" sz="1400" dirty="0" err="1" smtClean="0"/>
              <a:t>supervizních</a:t>
            </a:r>
            <a:r>
              <a:rPr lang="cs-CZ" sz="1400" dirty="0" smtClean="0"/>
              <a:t> skupinách</a:t>
            </a: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 BLOKOVÁ SPECIALIZAČNÍ: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dirty="0" smtClean="0"/>
              <a:t>Výběr dle vlastního profesního zájmu</a:t>
            </a:r>
          </a:p>
          <a:p>
            <a:pPr>
              <a:buFont typeface="Wingdings" pitchFamily="2" charset="2"/>
              <a:buNone/>
            </a:pPr>
            <a:endParaRPr lang="cs-CZ" sz="1600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Smlouva – včas podat žádost T. </a:t>
            </a:r>
            <a:r>
              <a:rPr lang="cs-CZ" dirty="0" err="1" smtClean="0"/>
              <a:t>Najbrtové</a:t>
            </a: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(</a:t>
            </a:r>
            <a:r>
              <a:rPr lang="cs-CZ" dirty="0" err="1" smtClean="0"/>
              <a:t>najbrtova</a:t>
            </a:r>
            <a:r>
              <a:rPr lang="cs-CZ" dirty="0" smtClean="0"/>
              <a:t>@</a:t>
            </a:r>
            <a:r>
              <a:rPr lang="cs-CZ" dirty="0" err="1" smtClean="0"/>
              <a:t>jabok.cz</a:t>
            </a:r>
            <a:r>
              <a:rPr lang="cs-CZ" smtClean="0"/>
              <a:t>)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IPP, Zpráva – vedoucímu své skupiny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b="1" dirty="0" smtClean="0"/>
              <a:t>Zápočet: IPP+Zpráva+Hodnocení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 K ABSOLUTORIU: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Zcela v režii vedoucího absolventské práce, který dává i zápočet.</a:t>
            </a:r>
            <a:endParaRPr lang="cs-CZ" sz="1600" dirty="0" smtClean="0"/>
          </a:p>
          <a:p>
            <a:pPr>
              <a:buFont typeface="Wingdings" pitchFamily="2" charset="2"/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</a:rPr>
              <a:t>ZÁPOČET - SUPERVIZE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Docházka dle domluvy v </a:t>
            </a:r>
            <a:r>
              <a:rPr lang="cs-CZ" sz="2400" dirty="0" err="1" smtClean="0"/>
              <a:t>supervizní</a:t>
            </a:r>
            <a:r>
              <a:rPr lang="cs-CZ" sz="2400" dirty="0" smtClean="0"/>
              <a:t> skupině</a:t>
            </a:r>
          </a:p>
          <a:p>
            <a:pPr>
              <a:lnSpc>
                <a:spcPct val="90000"/>
              </a:lnSpc>
              <a:buNone/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1 x role </a:t>
            </a:r>
            <a:r>
              <a:rPr lang="cs-CZ" sz="2400" dirty="0" err="1" smtClean="0"/>
              <a:t>supervidovaného</a:t>
            </a:r>
            <a:r>
              <a:rPr lang="cs-CZ" sz="2400" dirty="0" smtClean="0"/>
              <a:t> s vlastním tématem</a:t>
            </a:r>
          </a:p>
          <a:p>
            <a:pPr>
              <a:lnSpc>
                <a:spcPct val="90000"/>
              </a:lnSpc>
              <a:buNone/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2 x Záznam ze supervize (vlastní + spolužáka)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 smtClean="0">
                <a:solidFill>
                  <a:schemeClr val="hlink"/>
                </a:solidFill>
              </a:rPr>
              <a:t>	</a:t>
            </a:r>
            <a:endParaRPr lang="cs-CZ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16013" y="1628775"/>
            <a:ext cx="7127875" cy="17526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cs-CZ" sz="4800" smtClean="0"/>
              <a:t>Děkujeme za pozornost</a:t>
            </a:r>
          </a:p>
        </p:txBody>
      </p:sp>
      <p:pic>
        <p:nvPicPr>
          <p:cNvPr id="14339" name="Picture 4" descr="204"/>
          <p:cNvPicPr>
            <a:picLocks noGrp="1" noChangeAspect="1" noChangeArrowheads="1" noCrop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19475" y="4437063"/>
            <a:ext cx="2376488" cy="1341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166</Words>
  <Application>Microsoft Office PowerPoint</Application>
  <PresentationFormat>Předvádění na obrazovce (4:3)</PresentationFormat>
  <Paragraphs>68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8" baseType="lpstr">
      <vt:lpstr>Arial</vt:lpstr>
      <vt:lpstr>Bookman Old Style</vt:lpstr>
      <vt:lpstr>Calibri</vt:lpstr>
      <vt:lpstr>Comic Sans MS</vt:lpstr>
      <vt:lpstr>Hind Bold</vt:lpstr>
      <vt:lpstr>Hind Regular</vt:lpstr>
      <vt:lpstr>Times New Roman</vt:lpstr>
      <vt:lpstr>Wingdings</vt:lpstr>
      <vt:lpstr>Prezentace01</vt:lpstr>
      <vt:lpstr>Supervize  pro sociální pracovníky pro speciální pedagogy </vt:lpstr>
      <vt:lpstr>Program</vt:lpstr>
      <vt:lpstr>PRÁZDNINOVÁ PRAXE</vt:lpstr>
      <vt:lpstr>ROZDĚLENÍ DO SKUPIN</vt:lpstr>
      <vt:lpstr>Časový harmonogram praxí a metodických seminářů</vt:lpstr>
      <vt:lpstr>PRAXE BLOKOVÁ SPECIALIZAČNÍ:</vt:lpstr>
      <vt:lpstr>PRAXE K ABSOLUTORIU:</vt:lpstr>
      <vt:lpstr>ZÁPOČET - SUPERVIZE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Jirka</dc:creator>
  <cp:lastModifiedBy>Hana Čížková</cp:lastModifiedBy>
  <cp:revision>15</cp:revision>
  <dcterms:created xsi:type="dcterms:W3CDTF">2014-09-20T21:18:20Z</dcterms:created>
  <dcterms:modified xsi:type="dcterms:W3CDTF">2020-09-17T07:58:00Z</dcterms:modified>
</cp:coreProperties>
</file>