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64" r:id="rId3"/>
    <p:sldId id="263" r:id="rId4"/>
    <p:sldId id="266" r:id="rId5"/>
    <p:sldId id="265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76" r:id="rId19"/>
    <p:sldId id="277" r:id="rId20"/>
    <p:sldId id="278" r:id="rId21"/>
    <p:sldId id="262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F6DB6-730F-401C-9A47-DD38C9F1E151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CDDE8-1C2F-4A22-825B-43118250E2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70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0FD58011-2E5A-4C12-B39D-17CFF0E59135}" type="slidenum">
              <a:rPr lang="cs-CZ" sz="1300"/>
              <a:pPr algn="r" defTabSz="990600"/>
              <a:t>4</a:t>
            </a:fld>
            <a:endParaRPr lang="cs-CZ" sz="13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08215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A8A371-0A12-4AA8-A6F1-B656702BF173}" type="slidenum">
              <a:rPr lang="cs-CZ" altLang="cs-CZ"/>
              <a:pPr/>
              <a:t>7</a:t>
            </a:fld>
            <a:endParaRPr lang="cs-CZ" altLang="cs-CZ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4940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4F2A15-051A-4E56-B1CD-DE5D3913DFD8}" type="slidenum">
              <a:rPr lang="cs-CZ" altLang="cs-CZ"/>
              <a:pPr/>
              <a:t>8</a:t>
            </a:fld>
            <a:endParaRPr lang="cs-CZ" altLang="cs-CZ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6988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286132-001E-4AA6-AEFE-A5197549DC11}" type="slidenum">
              <a:rPr lang="cs-CZ" altLang="cs-CZ"/>
              <a:pPr/>
              <a:t>21</a:t>
            </a:fld>
            <a:endParaRPr lang="cs-CZ" altLang="cs-CZ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073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8840A12-79B4-4D56-9CD1-B39301F1D27A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375550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Pedagogika volného času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Různá pojetí a vývoj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Michal </a:t>
            </a:r>
            <a:r>
              <a:rPr lang="cs-CZ" dirty="0" err="1" smtClean="0"/>
              <a:t>Kaplánek</a:t>
            </a:r>
            <a:r>
              <a:rPr lang="cs-CZ" dirty="0" smtClean="0"/>
              <a:t>, </a:t>
            </a:r>
            <a:r>
              <a:rPr lang="cs-CZ" dirty="0" err="1" smtClean="0"/>
              <a:t>Th.D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2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B4776DA-C30F-48F1-ACA6-B4BEC18D6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Legislativní předpoklady </a:t>
            </a:r>
            <a:br>
              <a:rPr lang="cs-CZ" sz="3600" dirty="0"/>
            </a:br>
            <a:r>
              <a:rPr lang="cs-CZ" sz="3600" dirty="0"/>
              <a:t>pro výkon profese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1573AE4-3823-4592-B84C-D8C00BBBF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28800"/>
            <a:ext cx="8064896" cy="5112568"/>
          </a:xfrm>
        </p:spPr>
        <p:txBody>
          <a:bodyPr>
            <a:noAutofit/>
          </a:bodyPr>
          <a:lstStyle/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Kvalifikační požadavky na PVČ jsou vymezeny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zákonem č. 563/2004 Sb., § 17. </a:t>
            </a:r>
          </a:p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Do roku 2012 zákon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nerozlišoval mezi pedagogickými pracovníky, kteří pracují ve školském zařízení na hlavní nebo vedlejší pracovní poměr, a mezi vedoucími kroužků, táborů a jiných aktivit, kteří pracují ve školském zařízení pouze externě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. </a:t>
            </a:r>
          </a:p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Ze zákona se také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vytratili dobrovolní pedagogičtí pracovníci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, protože § 2, odst. 1 tohoto zákona počítá s tím, že každý pedagogický pracovník je „zaměstnanec“. 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V roce 2012 se podařilo prosadit do zákona o pedagogických pracovnících rozlišení mezi „pedagogem volného času, který vykonává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komplexní přímou pedagogickou činnost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v zájmovém vzdělávání“ a pedagogem, který vykonává „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dílčí přímou pedagogickou činnost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“. 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Pro vykonávání obou pracovních zařazení stačí jakékoliv terciární či sekundární pedagogické vzdělání, případně pouze kurz akreditovaný v systému dalšího vzdělávání pedagogických pracovníků (DVPP).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 Rozdíl v kvalifikačních požadavcích pro komplexní a dílčí pedagogickou činnost spočívá pouze v tom, že minimální kvalifikační požadavek na komplexní přímou pedagogickou činnost v zájmovém vzdělávání je maturita a kurz pedagogiky v rozsahu 120 hodin, zatímco pro dílčí přímou pedagogickou činnost stačí výuční list a kurz v rozsahu 40 hodin (Zákon č. 563/2004 Sb.). </a:t>
            </a:r>
          </a:p>
        </p:txBody>
      </p:sp>
    </p:spTree>
    <p:extLst>
      <p:ext uri="{BB962C8B-B14F-4D97-AF65-F5344CB8AC3E}">
        <p14:creationId xmlns:p14="http://schemas.microsoft.com/office/powerpoint/2010/main" val="109911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32ABD38-B526-47E5-BA12-560EEE82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6194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Důvody minimalistických nároků na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41687838-CE76-458A-A687-CF8969B0D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Nikdy nebylo snadné zajistit vedoucí pro tzv. zájmovou činnost.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Většinou se tohoto úkolu ujímali nadšenci z řad rodičů nebo mladých lidí, kteří zájmovým vzděláváním sami prošli.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Vzhledem k tomu, že nelze zajistit ani řádnou kvalifikaci těchto lidí (vedoucích kroužků), ani nelze jejich práci spravedlivě honorovat, je požadavkem zachování systému zájmového vzdělávání, snížit nároky na vzdělání těchto vedoucích na minimum.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Proto do roku 2012 byl minimálním požadavkem kvalifikačním požadavkem kurz o rozsahu 80 hodin, dnes o rozsahu 40 hodin, který může absolvovat každý, kdo je vyučen (má výuční list).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Pedagog volného času je tedy profese, k jejímuž výkonu se požaduje velmi malé vzdělání (menší vzdělání má už jen asistent pedagoga, který nepracuje ve třídě s dětmi se speciálními vzdělávacími potřebami).</a:t>
            </a:r>
          </a:p>
        </p:txBody>
      </p:sp>
    </p:spTree>
    <p:extLst>
      <p:ext uri="{BB962C8B-B14F-4D97-AF65-F5344CB8AC3E}">
        <p14:creationId xmlns:p14="http://schemas.microsoft.com/office/powerpoint/2010/main" val="26221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5D6033C-BA39-4DF2-A3D1-2CFE6980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Zájmové vzdělávání bylo součástí „výchovy mimo vyučování“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96DE28D-E887-4C23-8784-A3E664F85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Pojem „zájmové vzdělávání“ vychází z předpokladu, že se dítě chce věnovat některým činnostem, které zná již ze školy, do větší hloubky, dobrovolně, ve svém volném čase. Hlavní myšlenka této koncepce byla obsažena např. v zákoně č. 76/1978 Sb., o školských zařízeních:</a:t>
            </a:r>
          </a:p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„Výchova mimo vyučování tvoří </a:t>
            </a:r>
            <a:r>
              <a:rPr lang="cs-CZ" b="1" dirty="0">
                <a:solidFill>
                  <a:schemeClr val="tx1"/>
                </a:solidFill>
                <a:latin typeface="+mn-lt"/>
              </a:rPr>
              <a:t>organickou jednotu se školní výchovou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. Jejím úkolem je poskytnout žákům po vyučování aktivní odpočinek, rozvíjet jejich osobité schopnosti, nadání a zájmy, vést je k účasti na společenském životě přiměřeně jejich věku a pomáhat jim při přípravě na vyučování. Výchova mimo vyučování přispívá i k uvědomělé volbě povolání.“</a:t>
            </a:r>
          </a:p>
          <a:p>
            <a:pPr algn="just"/>
            <a:r>
              <a:rPr lang="cs-CZ" smtClean="0">
                <a:solidFill>
                  <a:schemeClr val="tx1"/>
                </a:solidFill>
                <a:latin typeface="+mn-lt"/>
              </a:rPr>
              <a:t>Proto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dosud mnoho lidí, včetně odborné veřejnosti, ztotožňuje práci pedagoga volného času především s vedením kroužků.</a:t>
            </a:r>
          </a:p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Dnes je ale (potenciální) obsah činnosti pedagoga volného času dle platné legislativy mnohem širší (viz další obrázek).</a:t>
            </a:r>
          </a:p>
        </p:txBody>
      </p:sp>
    </p:spTree>
    <p:extLst>
      <p:ext uri="{BB962C8B-B14F-4D97-AF65-F5344CB8AC3E}">
        <p14:creationId xmlns:p14="http://schemas.microsoft.com/office/powerpoint/2010/main" val="41132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2660A3F-4694-4827-9983-83941F5B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Náplň práce PVČ podle Přílohy č. 5 </a:t>
            </a:r>
            <a:br>
              <a:rPr lang="cs-CZ" sz="3600" dirty="0"/>
            </a:br>
            <a:r>
              <a:rPr lang="cs-CZ" sz="3600" dirty="0" err="1"/>
              <a:t>Vyhl</a:t>
            </a:r>
            <a:r>
              <a:rPr lang="cs-CZ" sz="3600" dirty="0"/>
              <a:t>. č. 317/2005 Sb. - výběr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D616093F-1474-49EB-B176-45C60B167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700808"/>
            <a:ext cx="7543800" cy="453650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Výchovná a vzdělávací činnost zaměřená na oblast volného času dětí, žáků, studentů, mládeže nebo pedagogických pracovníků a dalších dospělých zájemců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Provádění informační a konzultační činnosti a odborné pomoci v oblasti volného času pro školy, školská zařízení, občanská sdružení a další zájemce.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Organizace soutěží, přehlídek, soustředění, pobytů a táborové činnosti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Tvorba programů, poskytování metodické a konzultační činnosti a specializované odborné pomoci subjektům působícím v oblasti zájmového vzdělávání a volného času.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Zajišťování péče o talenty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Tvorba obecných celostátních nebo krajských forem a metod ve výchově a vzdělávání v oblasti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248268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CCFFB67-D29E-4757-954B-828797825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3488"/>
          </a:xfrm>
        </p:spPr>
        <p:txBody>
          <a:bodyPr/>
          <a:lstStyle/>
          <a:p>
            <a:r>
              <a:rPr lang="cs-CZ" sz="3600" dirty="0"/>
              <a:t>Poslání pedagoga volného času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6FE61814-7C9F-4872-B039-C943EE2FB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268760"/>
            <a:ext cx="75438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u="sng" dirty="0">
                <a:solidFill>
                  <a:schemeClr val="tx1"/>
                </a:solidFill>
                <a:latin typeface="+mn-lt"/>
              </a:rPr>
              <a:t>Kdo je „pedagog volného času“?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 (2007)</a:t>
            </a:r>
            <a:endParaRPr lang="cs-CZ" u="sng" dirty="0">
              <a:solidFill>
                <a:schemeClr val="tx1"/>
              </a:solidFill>
              <a:latin typeface="+mn-lt"/>
            </a:endParaRPr>
          </a:p>
          <a:p>
            <a:pPr>
              <a:buNone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	</a:t>
            </a:r>
            <a:r>
              <a:rPr lang="cs-CZ" b="1" i="1" dirty="0">
                <a:solidFill>
                  <a:schemeClr val="tx1"/>
                </a:solidFill>
                <a:latin typeface="+mn-lt"/>
              </a:rPr>
              <a:t>Pedagog volného času je pedagogický pracovník, který pomáhá dětem, mládeži i dospělým k tomu, aby mohli využít potenciál svého volného času k rozvoji své osobnosti, k vytváření a prohlubování sociálních vazeb v kontextu života komunity i celé společnosti.</a:t>
            </a:r>
          </a:p>
          <a:p>
            <a:pPr>
              <a:buNone/>
            </a:pPr>
            <a:endParaRPr lang="cs-CZ" u="sng" dirty="0" smtClean="0">
              <a:solidFill>
                <a:schemeClr val="tx1"/>
              </a:solidFill>
              <a:latin typeface="+mn-lt"/>
            </a:endParaRPr>
          </a:p>
          <a:p>
            <a:pPr>
              <a:buNone/>
            </a:pPr>
            <a:r>
              <a:rPr lang="cs-CZ" u="sng" dirty="0" smtClean="0">
                <a:solidFill>
                  <a:schemeClr val="tx1"/>
                </a:solidFill>
                <a:latin typeface="+mn-lt"/>
              </a:rPr>
              <a:t>Poslání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pedagoga volného času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 (2019)</a:t>
            </a:r>
            <a:endParaRPr lang="cs-CZ" b="1" dirty="0">
              <a:solidFill>
                <a:schemeClr val="tx1"/>
              </a:solidFill>
              <a:latin typeface="+mn-lt"/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Pedagog volného času pomáhá lidem, aby se naučili vážit si hodnot, které dostávají jako dar (milost), otevřeli se jim a naučili se je přijímat, a tak dozrávali do plnosti lidství.</a:t>
            </a:r>
          </a:p>
          <a:p>
            <a:pPr marL="150876" lvl="1" indent="0" algn="just">
              <a:buNone/>
            </a:pPr>
            <a:endParaRPr lang="cs-CZ" u="sng" dirty="0">
              <a:solidFill>
                <a:schemeClr val="tx1"/>
              </a:solidFill>
              <a:latin typeface="+mn-lt"/>
            </a:endParaRPr>
          </a:p>
          <a:p>
            <a:pPr marL="150876" lvl="1" indent="0" algn="just">
              <a:buNone/>
            </a:pPr>
            <a:r>
              <a:rPr lang="cs-CZ" sz="2400" i="1" u="sng" dirty="0">
                <a:solidFill>
                  <a:schemeClr val="tx1"/>
                </a:solidFill>
                <a:latin typeface="+mn-lt"/>
              </a:rPr>
              <a:t>Východiska</a:t>
            </a:r>
          </a:p>
          <a:p>
            <a:pPr lvl="1" algn="just"/>
            <a:r>
              <a:rPr lang="cs-CZ" sz="2400" i="1" dirty="0">
                <a:solidFill>
                  <a:schemeClr val="tx1"/>
                </a:solidFill>
                <a:latin typeface="+mn-lt"/>
              </a:rPr>
              <a:t>Myšlenku návratu ke kontemplaci o otevřenosti v kontrastu k ideálu „dělníka“ vyjádřil Josef </a:t>
            </a:r>
            <a:r>
              <a:rPr lang="cs-CZ" sz="2400" i="1" dirty="0" err="1">
                <a:solidFill>
                  <a:schemeClr val="tx1"/>
                </a:solidFill>
                <a:latin typeface="+mn-lt"/>
              </a:rPr>
              <a:t>Pieper</a:t>
            </a:r>
            <a:r>
              <a:rPr lang="cs-CZ" sz="2400" i="1" dirty="0">
                <a:solidFill>
                  <a:schemeClr val="tx1"/>
                </a:solidFill>
                <a:latin typeface="+mn-lt"/>
              </a:rPr>
              <a:t> ve své knize „Mu</a:t>
            </a:r>
            <a:r>
              <a:rPr lang="de-AT" sz="2400" i="1" dirty="0" err="1">
                <a:solidFill>
                  <a:schemeClr val="tx1"/>
                </a:solidFill>
                <a:latin typeface="+mn-lt"/>
              </a:rPr>
              <a:t>ße</a:t>
            </a:r>
            <a:r>
              <a:rPr lang="de-AT" sz="2400" i="1" dirty="0">
                <a:solidFill>
                  <a:schemeClr val="tx1"/>
                </a:solidFill>
                <a:latin typeface="+mn-lt"/>
              </a:rPr>
              <a:t> und Kult“ </a:t>
            </a:r>
            <a:r>
              <a:rPr lang="cs-CZ" sz="2400" i="1" dirty="0">
                <a:solidFill>
                  <a:schemeClr val="tx1"/>
                </a:solidFill>
                <a:latin typeface="+mn-lt"/>
              </a:rPr>
              <a:t>(1948)</a:t>
            </a:r>
          </a:p>
          <a:p>
            <a:pPr lvl="1" algn="just"/>
            <a:r>
              <a:rPr lang="cs-CZ" sz="2400" i="1" dirty="0">
                <a:solidFill>
                  <a:schemeClr val="tx1"/>
                </a:solidFill>
                <a:latin typeface="+mn-lt"/>
              </a:rPr>
              <a:t>O „hodnotách, které se nedají koupit“, mluví český filosof Jan Sokol.</a:t>
            </a:r>
          </a:p>
          <a:p>
            <a:pPr lvl="1"/>
            <a:r>
              <a:rPr lang="cs-CZ" sz="2400" i="1" dirty="0">
                <a:solidFill>
                  <a:schemeClr val="tx1"/>
                </a:solidFill>
                <a:latin typeface="+mn-lt"/>
              </a:rPr>
              <a:t>O výchově jako „vyvádění člověka z vegetativní sebestřednosti k odpovědnosti za vztah k sobě, k druhým, k tomu, co nás přesahuje, k prostředí přírodnímu a sociálnímu“ mluvil Radim Palouš.</a:t>
            </a:r>
          </a:p>
          <a:p>
            <a:pPr lvl="1" algn="just"/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4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98851DD-1AA4-4E9D-A90F-FF350736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19472"/>
          </a:xfrm>
        </p:spPr>
        <p:txBody>
          <a:bodyPr/>
          <a:lstStyle/>
          <a:p>
            <a:r>
              <a:rPr lang="cs-CZ" sz="3600" dirty="0"/>
              <a:t>Pedagog jako pomáhající profese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EAF92A91-9A63-4DE9-8676-9CC71B09B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>
                <a:solidFill>
                  <a:schemeClr val="tx1"/>
                </a:solidFill>
                <a:latin typeface="+mn-lt"/>
              </a:rPr>
              <a:t>Schmidbauer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:</a:t>
            </a:r>
          </a:p>
          <a:p>
            <a:r>
              <a:rPr lang="cs-CZ" i="1" dirty="0">
                <a:solidFill>
                  <a:schemeClr val="tx1"/>
                </a:solidFill>
                <a:latin typeface="+mn-lt"/>
              </a:rPr>
              <a:t>„Termín pomáhající profese definuje skupinu povolání, která jsou založená na profesní pomoci druhým lidem. Patří mezi ně například zdravotnické profese, pedagogické profese, profese zaměřené na sociální pomoc a dále také duchovní, psychologové, terapeuti. Tyto profese mají některé společné rysy, které je odlišují od ostatních povolání.“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Autor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s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 naprostou samozřejmostí zařazuje pedagogické profese mezi pomáhající profese. To ovšem není tak jednoznačné. Záleží totiž na tom, o jakou profesi se jedná, a jaký je osobní přístup pedagogického pracovníka (nebo alespoň) obecně rozšířený přístup odborné veřejnosti.</a:t>
            </a: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Ptáme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se: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Za jakých okolností máme/můžeme pedagogickou profesi považovat za pomáhající?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Anebo je skutečně „pomáhající“ ze své podstaty?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6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6F5D24B-5F47-4B7C-BF06-B93C224B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91480"/>
          </a:xfrm>
        </p:spPr>
        <p:txBody>
          <a:bodyPr/>
          <a:lstStyle/>
          <a:p>
            <a:r>
              <a:rPr lang="cs-CZ" sz="3600" dirty="0"/>
              <a:t>Čtyři pojetí profese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26BBEC3-9638-4F2B-8E9A-2B8A03662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8965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Vedoucí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(organizátoři) zájmových útvarů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chápou svou roli spíše jako roli trenéra, instruktora či lektora. Tato role je namístě, pokud mluvíme o vzdělávacích kurzech pro dospělé, případně o trénování nebo výcviku dospělých, ať už za účelem rekvalifikace anebo sledování vlastních zájmů – koníčků.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Vychovatel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v tradičním pojetí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chápe svoje povolání explicitně jako pomáhající profesi. Je to </a:t>
            </a:r>
            <a:r>
              <a:rPr lang="cs-CZ" sz="1700" i="1" dirty="0" err="1">
                <a:solidFill>
                  <a:schemeClr val="tx1"/>
                </a:solidFill>
                <a:latin typeface="+mn-lt"/>
              </a:rPr>
              <a:t>paidagogos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, tedy průvodce člověka v počátečních etapách jeho životní cesty. Jeho posláním je </a:t>
            </a:r>
            <a:r>
              <a:rPr lang="cs-CZ" sz="1700" i="1" dirty="0" err="1">
                <a:solidFill>
                  <a:schemeClr val="tx1"/>
                </a:solidFill>
                <a:latin typeface="+mn-lt"/>
              </a:rPr>
              <a:t>paideia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, tedy „vytržení z všedního dne“, „povznesení z všednodenní zaneprázdněnosti k reflexi této mravenčí připoutanosti“ (Palouš)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Animace</a:t>
            </a:r>
            <a:r>
              <a:rPr lang="cs-CZ" sz="17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předpokládá u každého člověk skrytý potenciál schopností, který animátor pomáhá </a:t>
            </a:r>
            <a:r>
              <a:rPr lang="cs-CZ" sz="1700" i="1" dirty="0">
                <a:solidFill>
                  <a:schemeClr val="tx1"/>
                </a:solidFill>
                <a:latin typeface="+mn-lt"/>
              </a:rPr>
              <a:t>objevit, realizovat a rozvinout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. Tato důvěra v „dobré jádro“ v každém člověku umožňuje motivovat i lidi, kteří si nedůvěřují anebo vůbec o svých schopnostech nevědí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Pedagogika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citlivá k sociálním vztahům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 a problémům mladých lidí je zaměřená na pomoc mladým lidem při jejich socializaci, zejména těm, kteří mají socializační problémy. Jedná se tedy o sociálně pedagogickou praxi. Příkladem realizace sociální pedagogiky může být činnost kongregace Salesiánů dona Boska a některých sociálních pracovníků nízkoprahových zařízení pro děti a mládež (NZDM).</a:t>
            </a:r>
          </a:p>
        </p:txBody>
      </p:sp>
    </p:spTree>
    <p:extLst>
      <p:ext uri="{BB962C8B-B14F-4D97-AF65-F5344CB8AC3E}">
        <p14:creationId xmlns:p14="http://schemas.microsoft.com/office/powerpoint/2010/main" val="11915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093B386-9301-43DC-837E-6DED3EB79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91480"/>
          </a:xfrm>
        </p:spPr>
        <p:txBody>
          <a:bodyPr/>
          <a:lstStyle/>
          <a:p>
            <a:r>
              <a:rPr lang="cs-CZ" sz="3600" dirty="0"/>
              <a:t>Kurikula pedagogiky volného času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AB16311-F5EB-41FB-891F-803D11591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A. Zaměření (jen) na odbornost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</a:rPr>
              <a:t>Charakteristické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pro některé učitelské obory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</a:rPr>
              <a:t>U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PVČ spíše u externích vedoucích kroužků, u vedoucích pracovníků převládá management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B. Vychovatelství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Velmi málo mužů v tomto povolání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 Také ženy preferují práci v mateřských školách před volnočasovou pedagogikou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C. Animace (realizuje se na TF JU v Českých Budějovicích)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D. Sociální pedagogika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O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bor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často velmi teoretický, bez jasného vymezení vůči ostatním disciplínám</a:t>
            </a:r>
          </a:p>
        </p:txBody>
      </p:sp>
    </p:spTree>
    <p:extLst>
      <p:ext uri="{BB962C8B-B14F-4D97-AF65-F5344CB8AC3E}">
        <p14:creationId xmlns:p14="http://schemas.microsoft.com/office/powerpoint/2010/main" val="76075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7829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/>
              <a:t>PVČ v zájmovém vzdělávání</a:t>
            </a:r>
            <a:endParaRPr lang="cs-CZ" sz="3600" b="1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360952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Zájmové vzdělávání se realizuje v těchto prostředích: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střediska pro volný čas dětí a mládeže, 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školní kluby  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školní družiny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občanské iniciativy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církevní instituce</a:t>
            </a:r>
          </a:p>
          <a:p>
            <a:pPr eaLnBrk="1" hangingPunct="1"/>
            <a:r>
              <a:rPr lang="cs-CZ" dirty="0">
                <a:solidFill>
                  <a:schemeClr val="tx1"/>
                </a:solidFill>
                <a:latin typeface="+mn-lt"/>
              </a:rPr>
              <a:t>k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omerční zařízení</a:t>
            </a:r>
          </a:p>
        </p:txBody>
      </p:sp>
    </p:spTree>
    <p:extLst>
      <p:ext uri="{BB962C8B-B14F-4D97-AF65-F5344CB8AC3E}">
        <p14:creationId xmlns:p14="http://schemas.microsoft.com/office/powerpoint/2010/main" val="877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Zájmová činnost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276872"/>
            <a:ext cx="8229600" cy="33845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i="1" dirty="0" smtClean="0">
                <a:solidFill>
                  <a:schemeClr val="tx1"/>
                </a:solidFill>
                <a:latin typeface="+mn-lt"/>
              </a:rPr>
              <a:t>Pávková (2002):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Zájmová činnost je 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cílevědomá aktivita zaměřená na uspokojování a rozvíjení individuálních potřeb, zájmů a schopností.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i="1" dirty="0" smtClean="0">
              <a:solidFill>
                <a:schemeClr val="tx1"/>
              </a:solidFill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i="1" dirty="0" smtClean="0">
              <a:solidFill>
                <a:schemeClr val="tx1"/>
              </a:solidFill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i="1" dirty="0" err="1" smtClean="0">
                <a:solidFill>
                  <a:schemeClr val="tx1"/>
                </a:solidFill>
                <a:latin typeface="+mn-lt"/>
              </a:rPr>
              <a:t>Pöggeler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 (1970):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Koníček je 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činnost člověka, kterou upřednostňuje, která není jeho zaměstnáním, baví ho a je realizována ve volném čase.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530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3"/>
          </a:xfrm>
        </p:spPr>
        <p:txBody>
          <a:bodyPr/>
          <a:lstStyle/>
          <a:p>
            <a:r>
              <a:rPr lang="cs-CZ" dirty="0" smtClean="0"/>
              <a:t>Východiska rozvoje PVČ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556792"/>
            <a:ext cx="3718347" cy="46805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556793"/>
            <a:ext cx="3907875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97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4421" y="260648"/>
            <a:ext cx="8229600" cy="151216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/>
              <a:t>Specifika zájmového vzdělávání</a:t>
            </a:r>
            <a:br>
              <a:rPr lang="cs-CZ" sz="3600" b="1" dirty="0"/>
            </a:br>
            <a:r>
              <a:rPr lang="cs-CZ" sz="3600" dirty="0"/>
              <a:t>(na rozdíl od školního vyučování)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64421" y="2420888"/>
            <a:ext cx="8229600" cy="320161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i="1" dirty="0" smtClean="0">
                <a:solidFill>
                  <a:schemeClr val="tx1"/>
                </a:solidFill>
                <a:latin typeface="+mn-lt"/>
              </a:rPr>
              <a:t>podle Pávkové: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Dobrovolnost a samostatné rozhodování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Program závislý spíše na úrovni zájmů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Větší prostor pro individuální přístup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Relativní časová neohraničenost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Možnost realizace v motivujícím prostředí</a:t>
            </a:r>
          </a:p>
        </p:txBody>
      </p:sp>
    </p:spTree>
    <p:extLst>
      <p:ext uri="{BB962C8B-B14F-4D97-AF65-F5344CB8AC3E}">
        <p14:creationId xmlns:p14="http://schemas.microsoft.com/office/powerpoint/2010/main" val="1510682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600" b="1" dirty="0"/>
              <a:t>Etické otázky </a:t>
            </a:r>
            <a:br>
              <a:rPr lang="cs-CZ" altLang="cs-CZ" sz="3600" b="1" dirty="0"/>
            </a:br>
            <a:r>
              <a:rPr lang="cs-CZ" altLang="cs-CZ" sz="3600" b="1" dirty="0"/>
              <a:t>pedagogiky volného času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Kde jsou hranice mezi „pedagogickým zhodnocováním volného času“ a manipulací?</a:t>
            </a:r>
          </a:p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Jak hodnotit ovlivňování reklamou nebo monopolními produkty?</a:t>
            </a:r>
          </a:p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Není v kontextu mediální společnosti proklamovaná světonázorová neutralita  vzdělávacích institucí spíše vyklízením pole nekontrolovatelnému vlivu marketingově úspěšných značek?</a:t>
            </a:r>
          </a:p>
        </p:txBody>
      </p:sp>
    </p:spTree>
    <p:extLst>
      <p:ext uri="{BB962C8B-B14F-4D97-AF65-F5344CB8AC3E}">
        <p14:creationId xmlns:p14="http://schemas.microsoft.com/office/powerpoint/2010/main" val="276791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ctrTitle"/>
          </p:nvPr>
        </p:nvSpPr>
        <p:spPr>
          <a:xfrm>
            <a:off x="418558" y="548680"/>
            <a:ext cx="8229600" cy="1143000"/>
          </a:xfrm>
        </p:spPr>
        <p:txBody>
          <a:bodyPr bIns="45720" anchor="ctr"/>
          <a:lstStyle/>
          <a:p>
            <a:r>
              <a:rPr lang="cs-CZ" sz="2800" b="1" dirty="0" smtClean="0">
                <a:latin typeface="Arial" charset="0"/>
                <a:cs typeface="Arial" charset="0"/>
              </a:rPr>
              <a:t>Pedagogika volného času v České republice</a:t>
            </a:r>
            <a:r>
              <a:rPr lang="cs-CZ" sz="2800" b="1" dirty="0" smtClean="0">
                <a:latin typeface="Arial" charset="0"/>
              </a:rPr>
              <a:t> </a:t>
            </a:r>
            <a:r>
              <a:rPr lang="cs-CZ" sz="2400" i="1" dirty="0" smtClean="0"/>
              <a:t>navazuje na dvě tradice:</a:t>
            </a:r>
            <a:endParaRPr lang="cs-CZ" sz="2400" b="1" dirty="0" smtClean="0"/>
          </a:p>
        </p:txBody>
      </p:sp>
      <p:sp>
        <p:nvSpPr>
          <p:cNvPr id="81923" name="Rectangle 3"/>
          <p:cNvSpPr>
            <a:spLocks noGrp="1"/>
          </p:cNvSpPr>
          <p:nvPr>
            <p:ph type="subTitle" idx="1"/>
          </p:nvPr>
        </p:nvSpPr>
        <p:spPr>
          <a:xfrm>
            <a:off x="4716016" y="2060575"/>
            <a:ext cx="4032250" cy="3600450"/>
          </a:xfrm>
          <a:solidFill>
            <a:srgbClr val="000080"/>
          </a:solidFill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cs-CZ" sz="2000" smtClean="0">
                <a:solidFill>
                  <a:schemeClr val="bg1"/>
                </a:solidFill>
              </a:rPr>
              <a:t>MIMOŠKOLNÍ VÝCHOVA</a:t>
            </a:r>
          </a:p>
          <a:p>
            <a:pPr algn="ctr">
              <a:buFont typeface="Wingdings 2" pitchFamily="18" charset="2"/>
              <a:buNone/>
            </a:pPr>
            <a:r>
              <a:rPr lang="cs-CZ" sz="2000" i="1" smtClean="0">
                <a:solidFill>
                  <a:schemeClr val="bg1"/>
                </a:solidFill>
              </a:rPr>
              <a:t>(postkomunistické země)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zaměření na děti a mládež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neformální výchova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organizovaná činnost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z původní vazby na školu samostatná síť zařízení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sociální problémy neřeší</a:t>
            </a:r>
          </a:p>
        </p:txBody>
      </p:sp>
      <p:sp>
        <p:nvSpPr>
          <p:cNvPr id="8192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0" y="2058988"/>
            <a:ext cx="4032250" cy="3602037"/>
          </a:xfrm>
          <a:solidFill>
            <a:srgbClr val="808080"/>
          </a:solidFill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cs-CZ" sz="2000" dirty="0" smtClean="0">
                <a:solidFill>
                  <a:schemeClr val="bg1"/>
                </a:solidFill>
              </a:rPr>
              <a:t>PEDAGOGIKA VOLNÉHO ČASU</a:t>
            </a:r>
          </a:p>
          <a:p>
            <a:pPr algn="ctr">
              <a:buFont typeface="Wingdings 2" pitchFamily="18" charset="2"/>
              <a:buNone/>
            </a:pPr>
            <a:r>
              <a:rPr lang="cs-CZ" sz="2000" i="1" dirty="0" smtClean="0">
                <a:solidFill>
                  <a:schemeClr val="bg1"/>
                </a:solidFill>
              </a:rPr>
              <a:t>(Německo, vliv Francie)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sociálně-pedagogické zaměření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výchova neformální a informální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otevřenost výchovného prostředí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vychází ze společenských věd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spektrální výzkumný obor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323850" y="5661025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cs-CZ" sz="440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6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7772400" cy="791939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cs-CZ" sz="2800" b="1" dirty="0" smtClean="0">
                <a:solidFill>
                  <a:srgbClr val="002060"/>
                </a:solidFill>
              </a:rPr>
              <a:t>PVČ – samostatný obor</a:t>
            </a:r>
            <a:br>
              <a:rPr lang="cs-CZ" sz="2800" b="1" dirty="0" smtClean="0">
                <a:solidFill>
                  <a:srgbClr val="002060"/>
                </a:solidFill>
              </a:rPr>
            </a:br>
            <a:r>
              <a:rPr lang="cs-CZ" sz="2800" b="1" dirty="0" smtClean="0">
                <a:solidFill>
                  <a:srgbClr val="002060"/>
                </a:solidFill>
              </a:rPr>
              <a:t>nebo součást sociální pedagogiky? (1)</a:t>
            </a:r>
          </a:p>
        </p:txBody>
      </p:sp>
      <p:sp>
        <p:nvSpPr>
          <p:cNvPr id="26626" name="Oval 3"/>
          <p:cNvSpPr>
            <a:spLocks noChangeArrowheads="1"/>
          </p:cNvSpPr>
          <p:nvPr/>
        </p:nvSpPr>
        <p:spPr bwMode="auto">
          <a:xfrm>
            <a:off x="3635375" y="1628775"/>
            <a:ext cx="4464050" cy="43926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635375" y="3789363"/>
            <a:ext cx="44640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28" name="Oval 5"/>
          <p:cNvSpPr>
            <a:spLocks noChangeArrowheads="1"/>
          </p:cNvSpPr>
          <p:nvPr/>
        </p:nvSpPr>
        <p:spPr bwMode="auto">
          <a:xfrm>
            <a:off x="684213" y="1700213"/>
            <a:ext cx="3095625" cy="302418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9" name="Oval 6" descr="Široký šikmo nahoru"/>
          <p:cNvSpPr>
            <a:spLocks noChangeArrowheads="1"/>
          </p:cNvSpPr>
          <p:nvPr/>
        </p:nvSpPr>
        <p:spPr bwMode="auto">
          <a:xfrm>
            <a:off x="2339975" y="1412875"/>
            <a:ext cx="2879725" cy="2736850"/>
          </a:xfrm>
          <a:prstGeom prst="ellipse">
            <a:avLst/>
          </a:prstGeom>
          <a:pattFill prst="wdUpDiag">
            <a:fgClr>
              <a:srgbClr val="FFFF00">
                <a:alpha val="50195"/>
              </a:srgbClr>
            </a:fgClr>
            <a:bgClr>
              <a:srgbClr val="FFFFFF">
                <a:alpha val="50195"/>
              </a:srgbClr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30" name="Text Box 7"/>
          <p:cNvSpPr txBox="1">
            <a:spLocks noChangeArrowheads="1"/>
          </p:cNvSpPr>
          <p:nvPr/>
        </p:nvSpPr>
        <p:spPr bwMode="auto">
          <a:xfrm>
            <a:off x="827088" y="3213100"/>
            <a:ext cx="167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Rekreologie</a:t>
            </a:r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3492500" y="170021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PVČ</a:t>
            </a:r>
          </a:p>
        </p:txBody>
      </p:sp>
      <p:sp>
        <p:nvSpPr>
          <p:cNvPr id="26632" name="Text Box 9"/>
          <p:cNvSpPr txBox="1">
            <a:spLocks noChangeArrowheads="1"/>
          </p:cNvSpPr>
          <p:nvPr/>
        </p:nvSpPr>
        <p:spPr bwMode="auto">
          <a:xfrm>
            <a:off x="5580063" y="2492375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</a:t>
            </a:r>
          </a:p>
          <a:p>
            <a:pPr eaLnBrk="0" hangingPunct="0"/>
            <a:r>
              <a:rPr lang="cs-CZ" sz="2400">
                <a:latin typeface="Times New Roman" pitchFamily="18" charset="0"/>
              </a:rPr>
              <a:t>pedagogika</a:t>
            </a:r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5003800" y="4652963"/>
            <a:ext cx="1916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 práce</a:t>
            </a:r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 flipV="1">
            <a:off x="3203575" y="33575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26635" name="Text Box 12"/>
          <p:cNvSpPr txBox="1">
            <a:spLocks noChangeArrowheads="1"/>
          </p:cNvSpPr>
          <p:nvPr/>
        </p:nvSpPr>
        <p:spPr bwMode="auto">
          <a:xfrm>
            <a:off x="2339975" y="4941888"/>
            <a:ext cx="1422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Nauka (věda)</a:t>
            </a:r>
          </a:p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o volném</a:t>
            </a:r>
          </a:p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čase</a:t>
            </a:r>
          </a:p>
        </p:txBody>
      </p:sp>
    </p:spTree>
    <p:extLst>
      <p:ext uri="{BB962C8B-B14F-4D97-AF65-F5344CB8AC3E}">
        <p14:creationId xmlns:p14="http://schemas.microsoft.com/office/powerpoint/2010/main" val="244191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795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800" b="1" dirty="0">
                <a:solidFill>
                  <a:srgbClr val="002060"/>
                </a:solidFill>
              </a:rPr>
              <a:t>PVČ – samostatný obor</a:t>
            </a:r>
            <a:br>
              <a:rPr lang="cs-CZ" sz="2800" b="1" dirty="0">
                <a:solidFill>
                  <a:srgbClr val="002060"/>
                </a:solidFill>
              </a:rPr>
            </a:br>
            <a:r>
              <a:rPr lang="cs-CZ" sz="2800" b="1" dirty="0">
                <a:solidFill>
                  <a:srgbClr val="002060"/>
                </a:solidFill>
              </a:rPr>
              <a:t>nebo součást sociální pedagogiky? </a:t>
            </a:r>
            <a:r>
              <a:rPr lang="cs-CZ" sz="2800" b="1" dirty="0" smtClean="0">
                <a:solidFill>
                  <a:srgbClr val="002060"/>
                </a:solidFill>
              </a:rPr>
              <a:t>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556792"/>
            <a:ext cx="7211144" cy="4425355"/>
          </a:xfrm>
        </p:spPr>
        <p:txBody>
          <a:bodyPr>
            <a:noAutofit/>
          </a:bodyPr>
          <a:lstStyle/>
          <a:p>
            <a:pPr algn="just"/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Chápeme-li PVČ jako pedagogickou disciplínu zaměřenou </a:t>
            </a:r>
            <a:r>
              <a:rPr lang="cs-CZ" sz="2800" i="1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na výchovu ve volném čase</a:t>
            </a:r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je součástí sociální pedagogiky v jejím širším pojetí.</a:t>
            </a:r>
          </a:p>
          <a:p>
            <a:pPr algn="just"/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Chápeme-li PVČ jako spektrální obor, který </a:t>
            </a:r>
            <a:r>
              <a:rPr lang="cs-CZ" sz="2800" i="1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zkoumá fenomén volného času z hlediska různých vědeckých disciplín</a:t>
            </a:r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se zvláštním zaměřením na rozvoj člověka a jeho socializaci, přesahuje oblast sociální pedagogiky.</a:t>
            </a:r>
            <a:endParaRPr lang="cs-CZ" sz="28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4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512511" cy="1143000"/>
          </a:xfrm>
        </p:spPr>
        <p:txBody>
          <a:bodyPr/>
          <a:lstStyle/>
          <a:p>
            <a:r>
              <a:rPr lang="cs-CZ" dirty="0" smtClean="0"/>
              <a:t>Vývoj PVČ v Německu</a:t>
            </a:r>
            <a:endParaRPr lang="cs-CZ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2492896"/>
            <a:ext cx="8569325" cy="3631679"/>
            <a:chOff x="158" y="1616"/>
            <a:chExt cx="5398" cy="2274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340" y="2432"/>
              <a:ext cx="5080" cy="0"/>
            </a:xfrm>
            <a:prstGeom prst="line">
              <a:avLst/>
            </a:prstGeom>
            <a:noFill/>
            <a:ln w="50800">
              <a:solidFill>
                <a:srgbClr val="C7154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85" y="2523"/>
              <a:ext cx="862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1929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Fritz Klatt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58" y="1616"/>
              <a:ext cx="140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 dirty="0" err="1">
                  <a:solidFill>
                    <a:srgbClr val="C71544"/>
                  </a:solidFill>
                </a:rPr>
                <a:t>Užívání</a:t>
              </a:r>
              <a:r>
                <a:rPr lang="de-DE" altLang="cs-CZ" sz="1400" b="1" dirty="0">
                  <a:solidFill>
                    <a:srgbClr val="C71544"/>
                  </a:solidFill>
                </a:rPr>
                <a:t> </a:t>
              </a:r>
              <a:r>
                <a:rPr lang="de-DE" altLang="cs-CZ" sz="1400" b="1" dirty="0" err="1">
                  <a:solidFill>
                    <a:srgbClr val="C71544"/>
                  </a:solidFill>
                </a:rPr>
                <a:t>pojmů</a:t>
              </a:r>
              <a:r>
                <a:rPr lang="de-DE" altLang="cs-CZ" sz="1400" b="1" dirty="0">
                  <a:solidFill>
                    <a:srgbClr val="C71544"/>
                  </a:solidFill>
                </a:rPr>
                <a:t>: „Freizeitpädagogik“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400" b="1" dirty="0">
                  <a:solidFill>
                    <a:srgbClr val="C71544"/>
                  </a:solidFill>
                </a:rPr>
                <a:t>„Freizeitpädagoge“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400" b="1" dirty="0">
                  <a:solidFill>
                    <a:srgbClr val="C71544"/>
                  </a:solidFill>
                </a:rPr>
                <a:t>„Freizeitkultur“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519" y="1616"/>
              <a:ext cx="1406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Význam volného času pro školu, sociální pedagogiku a vzdělávání dospělých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701" y="2523"/>
              <a:ext cx="862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60. léta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Giesecke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Pöggeler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925" y="1616"/>
              <a:ext cx="1406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Pokus o etablování   samostatné profese      s vlastním polem působnosti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152" y="2523"/>
              <a:ext cx="998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70. a 80. léta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Opaschowski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Nahrstedt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105" y="1616"/>
              <a:ext cx="140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Pedagogický výzkum volného času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4241" y="2523"/>
              <a:ext cx="1315" cy="13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90. </a:t>
              </a:r>
              <a:r>
                <a:rPr lang="de-DE" altLang="cs-CZ" sz="1600" b="1" dirty="0" err="1">
                  <a:solidFill>
                    <a:srgbClr val="5F5F5F"/>
                  </a:solidFill>
                </a:rPr>
                <a:t>léta</a:t>
              </a:r>
              <a:endParaRPr lang="de-DE" altLang="cs-CZ" sz="1600" b="1" dirty="0">
                <a:solidFill>
                  <a:srgbClr val="5F5F5F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Kommission Freizeitpädagogik in der DGFE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IFKA Bielefeld</a:t>
              </a:r>
            </a:p>
            <a:p>
              <a:pPr algn="ctr">
                <a:spcBef>
                  <a:spcPct val="50000"/>
                </a:spcBef>
              </a:pPr>
              <a:r>
                <a:rPr lang="cs-CZ" altLang="cs-CZ" sz="1600" b="1" dirty="0" err="1">
                  <a:solidFill>
                    <a:srgbClr val="5F5F5F"/>
                  </a:solidFill>
                </a:rPr>
                <a:t>Pädagogische</a:t>
              </a:r>
              <a:r>
                <a:rPr lang="cs-CZ" altLang="cs-CZ" sz="1600" b="1" dirty="0">
                  <a:solidFill>
                    <a:srgbClr val="5F5F5F"/>
                  </a:solidFill>
                </a:rPr>
                <a:t> </a:t>
              </a:r>
              <a:r>
                <a:rPr lang="cs-CZ" altLang="cs-CZ" sz="1600" b="1" dirty="0" err="1">
                  <a:solidFill>
                    <a:srgbClr val="5F5F5F"/>
                  </a:solidFill>
                </a:rPr>
                <a:t>Freizeitforschung</a:t>
              </a:r>
              <a:endParaRPr lang="de-DE" altLang="cs-CZ" sz="1600" b="1" dirty="0">
                <a:solidFill>
                  <a:srgbClr val="5F5F5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510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27088" y="333375"/>
            <a:ext cx="6841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cs-CZ" sz="3200" b="1" dirty="0" err="1">
                <a:latin typeface="Hind Bold" panose="02000000000000000000" pitchFamily="2" charset="-18"/>
                <a:cs typeface="Hind Bold" panose="02000000000000000000" pitchFamily="2" charset="-18"/>
              </a:rPr>
              <a:t>Úkoly</a:t>
            </a:r>
            <a:r>
              <a:rPr lang="de-DE" altLang="cs-CZ" sz="3200" b="1" dirty="0">
                <a:latin typeface="Hind Bold" panose="02000000000000000000" pitchFamily="2" charset="-18"/>
                <a:cs typeface="Hind Bold" panose="02000000000000000000" pitchFamily="2" charset="-18"/>
              </a:rPr>
              <a:t> do </a:t>
            </a:r>
            <a:r>
              <a:rPr lang="de-DE" altLang="cs-CZ" sz="3200" b="1" dirty="0" err="1">
                <a:latin typeface="Hind Bold" panose="02000000000000000000" pitchFamily="2" charset="-18"/>
                <a:cs typeface="Hind Bold" panose="02000000000000000000" pitchFamily="2" charset="-18"/>
              </a:rPr>
              <a:t>budoucna</a:t>
            </a:r>
            <a:endParaRPr lang="de-DE" altLang="cs-CZ" sz="3200" b="1" dirty="0">
              <a:latin typeface="Hind Bold" panose="02000000000000000000" pitchFamily="2" charset="-18"/>
              <a:cs typeface="Hind Bold" panose="02000000000000000000" pitchFamily="2" charset="-18"/>
            </a:endParaRPr>
          </a:p>
        </p:txBody>
      </p:sp>
      <p:grpSp>
        <p:nvGrpSpPr>
          <p:cNvPr id="43011" name="Group 3"/>
          <p:cNvGrpSpPr>
            <a:grpSpLocks/>
          </p:cNvGrpSpPr>
          <p:nvPr/>
        </p:nvGrpSpPr>
        <p:grpSpPr bwMode="auto">
          <a:xfrm>
            <a:off x="467544" y="1625970"/>
            <a:ext cx="4465637" cy="2643187"/>
            <a:chOff x="295" y="709"/>
            <a:chExt cx="2813" cy="1665"/>
          </a:xfrm>
        </p:grpSpPr>
        <p:pic>
          <p:nvPicPr>
            <p:cNvPr id="43012" name="Picture 4" descr="jung-und-al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9" y="709"/>
              <a:ext cx="1679" cy="1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3" name="Text Box 5"/>
            <p:cNvSpPr txBox="1">
              <a:spLocks noChangeArrowheads="1"/>
            </p:cNvSpPr>
            <p:nvPr/>
          </p:nvSpPr>
          <p:spPr bwMode="auto">
            <a:xfrm>
              <a:off x="295" y="1797"/>
              <a:ext cx="281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Demografický vývoj a z toho vyplývající otázky vztahů mezi generacemi.</a:t>
              </a:r>
            </a:p>
          </p:txBody>
        </p:sp>
      </p:grpSp>
      <p:grpSp>
        <p:nvGrpSpPr>
          <p:cNvPr id="43014" name="Group 6"/>
          <p:cNvGrpSpPr>
            <a:grpSpLocks/>
          </p:cNvGrpSpPr>
          <p:nvPr/>
        </p:nvGrpSpPr>
        <p:grpSpPr bwMode="auto">
          <a:xfrm>
            <a:off x="4678363" y="1628775"/>
            <a:ext cx="4465637" cy="2093913"/>
            <a:chOff x="3061" y="981"/>
            <a:chExt cx="2813" cy="1319"/>
          </a:xfrm>
        </p:grpSpPr>
        <p:pic>
          <p:nvPicPr>
            <p:cNvPr id="43015" name="Picture 7" descr="fishtan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981"/>
              <a:ext cx="1600" cy="1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6" name="Text Box 8"/>
            <p:cNvSpPr txBox="1">
              <a:spLocks noChangeArrowheads="1"/>
            </p:cNvSpPr>
            <p:nvPr/>
          </p:nvSpPr>
          <p:spPr bwMode="auto">
            <a:xfrm>
              <a:off x="3061" y="2069"/>
              <a:ext cx="281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Zvýšený význam </a:t>
              </a:r>
              <a:r>
                <a:rPr lang="cs-CZ" altLang="cs-CZ" b="1">
                  <a:solidFill>
                    <a:srgbClr val="5F5F5F"/>
                  </a:solidFill>
                </a:rPr>
                <a:t>in</a:t>
              </a:r>
              <a:r>
                <a:rPr lang="de-DE" altLang="cs-CZ" b="1">
                  <a:solidFill>
                    <a:srgbClr val="5F5F5F"/>
                  </a:solidFill>
                </a:rPr>
                <a:t>formálního učení.</a:t>
              </a:r>
            </a:p>
          </p:txBody>
        </p:sp>
      </p:grpSp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1908175" y="4076700"/>
            <a:ext cx="6840538" cy="1900238"/>
            <a:chOff x="1066" y="2614"/>
            <a:chExt cx="4309" cy="1197"/>
          </a:xfrm>
        </p:grpSpPr>
        <p:pic>
          <p:nvPicPr>
            <p:cNvPr id="43018" name="Picture 10" descr="pages_200501110001_1_fu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" y="2614"/>
              <a:ext cx="1491" cy="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9" name="Text Box 11"/>
            <p:cNvSpPr txBox="1">
              <a:spLocks noChangeArrowheads="1"/>
            </p:cNvSpPr>
            <p:nvPr/>
          </p:nvSpPr>
          <p:spPr bwMode="auto">
            <a:xfrm>
              <a:off x="2562" y="2886"/>
              <a:ext cx="281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Změna paradigmat: od předávání vědomostí ve vztahu k zaměstnání ke zprostředkování kompetencí, které umožňují (kreativně) utvářet život.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00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altLang="cs-CZ" sz="4000" dirty="0"/>
              <a:t>Vývoj pedagogiky volného času</a:t>
            </a:r>
            <a:br>
              <a:rPr lang="cs-CZ" altLang="cs-CZ" sz="4000" dirty="0"/>
            </a:br>
            <a:r>
              <a:rPr lang="cs-CZ" altLang="cs-CZ" sz="4000" dirty="0"/>
              <a:t>v České republice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700808"/>
            <a:ext cx="7772400" cy="4248150"/>
          </a:xfrm>
          <a:noFill/>
        </p:spPr>
        <p:txBody>
          <a:bodyPr>
            <a:normAutofit/>
          </a:bodyPr>
          <a:lstStyle/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Metodická pomoc Pionýrské organizaci ČSM a vznikajícím Domům pionýrů a mládeže (1949-1955)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Osamostatňování sítě Domů pionýrů a mládeže a jejich metodické činnosti (1955-1965)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Začátek reflexe fenoménu „volný čas“ (1965-1971)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Kvantitativní rozvoj sítě Domů pionýrů a mládeže a jejich metodiky (1971-1989)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Pluralita pedagogického působení ve volném čase a nová reflexe „pedagogického ovlivňování volného času“, kontakt se zahraničím (po r. 1989)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Hledání alternativních přístupů v PVČ (současnost)</a:t>
            </a:r>
          </a:p>
        </p:txBody>
      </p:sp>
    </p:spTree>
    <p:extLst>
      <p:ext uri="{BB962C8B-B14F-4D97-AF65-F5344CB8AC3E}">
        <p14:creationId xmlns:p14="http://schemas.microsoft.com/office/powerpoint/2010/main" val="253792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3858527-6513-4935-A8DE-44C23B7B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675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Dva pohledy na profesi</a:t>
            </a:r>
            <a:br>
              <a:rPr lang="cs-CZ" sz="3600" dirty="0"/>
            </a:br>
            <a:r>
              <a:rPr lang="cs-CZ" sz="3600" dirty="0"/>
              <a:t>pedagoga volného času (PVČ)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2050A680-EE31-4E89-A066-D992D132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a)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Legislativní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hledisko se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opírá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o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zák. č. 563/2004 Sb., o pedagogických pracovnících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o </a:t>
            </a:r>
            <a:r>
              <a:rPr lang="cs-CZ" dirty="0" err="1">
                <a:solidFill>
                  <a:schemeClr val="tx1"/>
                </a:solidFill>
                <a:latin typeface="+mn-lt"/>
              </a:rPr>
              <a:t>vyhl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. č. 317/2005 Sb., o dalším vzdělávání pedagogických pracovníků, akreditační komisi a kariérním systému pedagogických pracovníků – a zejména o Přílohu č. 5 této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vyhlášky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stanoví, co je náplní práce PVČ ve školách a školských zařízeních</a:t>
            </a: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)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Obsahové hledisko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,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které hledá odpověď na otázku, </a:t>
            </a:r>
            <a:r>
              <a:rPr lang="cs-CZ" i="1" dirty="0">
                <a:solidFill>
                  <a:schemeClr val="tx1"/>
                </a:solidFill>
                <a:latin typeface="+mn-lt"/>
              </a:rPr>
              <a:t>co je posláním PVČ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, a to nezávisle na jeho pracovním zařazení (nejde tedy jen o školy a školská zařízení, ale i církevní instituce, zařízení sociálních služeb nebo také komerční volnočasová zařízení) </a:t>
            </a:r>
          </a:p>
        </p:txBody>
      </p:sp>
    </p:spTree>
    <p:extLst>
      <p:ext uri="{BB962C8B-B14F-4D97-AF65-F5344CB8AC3E}">
        <p14:creationId xmlns:p14="http://schemas.microsoft.com/office/powerpoint/2010/main" val="6399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132</TotalTime>
  <Words>1408</Words>
  <Application>Microsoft Office PowerPoint</Application>
  <PresentationFormat>Předvádění na obrazovce (4:3)</PresentationFormat>
  <Paragraphs>159</Paragraphs>
  <Slides>21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Exekutivní</vt:lpstr>
      <vt:lpstr>Pedagogika volného času  Různá pojetí a vývoj</vt:lpstr>
      <vt:lpstr>Východiska rozvoje PVČ</vt:lpstr>
      <vt:lpstr>Pedagogika volného času v České republice navazuje na dvě tradice:</vt:lpstr>
      <vt:lpstr>PVČ – samostatný obor nebo součást sociální pedagogiky? (1)</vt:lpstr>
      <vt:lpstr>PVČ – samostatný obor nebo součást sociální pedagogiky? (2)</vt:lpstr>
      <vt:lpstr>Vývoj PVČ v Německu</vt:lpstr>
      <vt:lpstr>Prezentace aplikace PowerPoint</vt:lpstr>
      <vt:lpstr>Vývoj pedagogiky volného času v České republice</vt:lpstr>
      <vt:lpstr>Dva pohledy na profesi pedagoga volného času (PVČ)</vt:lpstr>
      <vt:lpstr>Legislativní předpoklady  pro výkon profese PVČ</vt:lpstr>
      <vt:lpstr>Důvody minimalistických nároků na PVČ</vt:lpstr>
      <vt:lpstr>Zájmové vzdělávání bylo součástí „výchovy mimo vyučování“</vt:lpstr>
      <vt:lpstr>Náplň práce PVČ podle Přílohy č. 5  Vyhl. č. 317/2005 Sb. - výběr</vt:lpstr>
      <vt:lpstr>Poslání pedagoga volného času</vt:lpstr>
      <vt:lpstr>Pedagog jako pomáhající profese</vt:lpstr>
      <vt:lpstr>Čtyři pojetí profese PVČ</vt:lpstr>
      <vt:lpstr>Kurikula pedagogiky volného času</vt:lpstr>
      <vt:lpstr>PVČ v zájmovém vzdělávání</vt:lpstr>
      <vt:lpstr>Zájmová činnost</vt:lpstr>
      <vt:lpstr>Specifika zájmového vzdělávání (na rozdíl od školního vyučování)</vt:lpstr>
      <vt:lpstr>Etické otázky  pedagogiky volného času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Pedagogika volného času Různá pojetí a vývoj</dc:title>
  <dc:creator>kaplanek</dc:creator>
  <cp:lastModifiedBy>kaplanek</cp:lastModifiedBy>
  <cp:revision>5</cp:revision>
  <dcterms:created xsi:type="dcterms:W3CDTF">2020-10-07T07:02:45Z</dcterms:created>
  <dcterms:modified xsi:type="dcterms:W3CDTF">2020-10-12T16:27:50Z</dcterms:modified>
</cp:coreProperties>
</file>