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-80" y="-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1486B9E7-EA6A-4A3A-8207-987805226F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cs-CZ" sz="4800" dirty="0"/>
              <a:t>Metody </a:t>
            </a:r>
            <a:br>
              <a:rPr lang="cs-CZ" sz="4800" dirty="0"/>
            </a:br>
            <a:r>
              <a:rPr lang="cs-CZ" sz="4800" dirty="0"/>
              <a:t>v pedagogice volného času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5FCFFD88-6711-4171-A9EE-A51CBB4939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doc. Michal Kaplánek – podklady k online </a:t>
            </a:r>
            <a:r>
              <a:rPr lang="cs-CZ" dirty="0" smtClean="0"/>
              <a:t>přednášce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8156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33EEF8CB-7BBE-4A94-B399-BC1D6D160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pozornost!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="" xmlns:a16="http://schemas.microsoft.com/office/drawing/2014/main" id="{2072AAF1-1949-4D8A-9738-0BDD2CCF3B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6418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98736A8-05BE-443A-BCF5-9DEE922B0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61554"/>
            <a:ext cx="8875969" cy="1468846"/>
          </a:xfrm>
        </p:spPr>
        <p:txBody>
          <a:bodyPr>
            <a:normAutofit/>
          </a:bodyPr>
          <a:lstStyle/>
          <a:p>
            <a:r>
              <a:rPr lang="cs-CZ" dirty="0"/>
              <a:t>Terminologická úskalí:</a:t>
            </a:r>
            <a:br>
              <a:rPr lang="cs-CZ" dirty="0"/>
            </a:br>
            <a:r>
              <a:rPr lang="cs-CZ" dirty="0"/>
              <a:t>PVČ – zájmové vzdělávání – výchova ve VČ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0669A14E-5F3C-4F74-8215-F42C5D8EE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88257"/>
          </a:xfrm>
        </p:spPr>
        <p:txBody>
          <a:bodyPr/>
          <a:lstStyle/>
          <a:p>
            <a:r>
              <a:rPr lang="cs-CZ" dirty="0"/>
              <a:t>Pokud chápeme pedagogiku volného času jako </a:t>
            </a:r>
            <a:r>
              <a:rPr lang="cs-CZ" i="1" dirty="0"/>
              <a:t>pedagogickou disciplínu, </a:t>
            </a:r>
            <a:r>
              <a:rPr lang="cs-CZ" dirty="0"/>
              <a:t>měli bychom pojmem „pedagogika volného času“ označovat </a:t>
            </a:r>
            <a:r>
              <a:rPr lang="cs-CZ" b="1" dirty="0"/>
              <a:t>vědeckou reflexi edukačních činností, které se vztahují k volnému času</a:t>
            </a:r>
            <a:r>
              <a:rPr lang="cs-CZ" dirty="0"/>
              <a:t> (srov. Průcha; Walterová; Mareš. Pedagogický slovník, Praha 2009)</a:t>
            </a:r>
          </a:p>
          <a:p>
            <a:r>
              <a:rPr lang="cs-CZ" dirty="0"/>
              <a:t>Jak potom nazývat </a:t>
            </a:r>
            <a:r>
              <a:rPr lang="cs-CZ" i="1" dirty="0"/>
              <a:t>edukační činnost vztahující se k volnému času</a:t>
            </a:r>
            <a:r>
              <a:rPr lang="cs-CZ" dirty="0"/>
              <a:t>?</a:t>
            </a:r>
          </a:p>
          <a:p>
            <a:pPr lvl="1"/>
            <a:r>
              <a:rPr lang="cs-CZ" dirty="0"/>
              <a:t>Zájmové vzdělávání (název zakotvený v legislativě, pochází z 50. let 20. stol.)</a:t>
            </a:r>
          </a:p>
          <a:p>
            <a:pPr lvl="1"/>
            <a:r>
              <a:rPr lang="cs-CZ" dirty="0"/>
              <a:t>Výchova ve volném čase (pouze jeden z aspektů)</a:t>
            </a:r>
          </a:p>
          <a:p>
            <a:pPr lvl="1"/>
            <a:r>
              <a:rPr lang="cs-CZ" dirty="0"/>
              <a:t>Výchova „skrze volný čas“ a „pro volný čas“ (v češtině nepochopitelná spojení)</a:t>
            </a:r>
          </a:p>
          <a:p>
            <a:r>
              <a:rPr lang="cs-CZ" dirty="0"/>
              <a:t>Někdy se používá pojem pedagogika volného času také jako označení systému a realizace edukačních činností vztahujících se k volnému času, podobně jako </a:t>
            </a:r>
            <a:r>
              <a:rPr lang="cs-CZ" i="1" dirty="0"/>
              <a:t>speciální pedagogika </a:t>
            </a:r>
            <a:r>
              <a:rPr lang="cs-CZ" dirty="0"/>
              <a:t>nebo </a:t>
            </a:r>
            <a:r>
              <a:rPr lang="cs-CZ" i="1" dirty="0"/>
              <a:t>sociální pedagogika</a:t>
            </a:r>
            <a:endParaRPr lang="cs-CZ" dirty="0"/>
          </a:p>
          <a:p>
            <a:r>
              <a:rPr lang="cs-CZ" dirty="0"/>
              <a:t>Možné přijatelné označení pro tyto činnosti: </a:t>
            </a:r>
            <a:r>
              <a:rPr lang="cs-CZ" i="1" dirty="0"/>
              <a:t>praktické činnosti pedagoga volného času</a:t>
            </a:r>
            <a:r>
              <a:rPr lang="cs-CZ" dirty="0"/>
              <a:t> anebo </a:t>
            </a:r>
            <a:r>
              <a:rPr lang="cs-CZ" i="1" dirty="0"/>
              <a:t>praktická realizace pedagogiky volného času</a:t>
            </a:r>
          </a:p>
        </p:txBody>
      </p:sp>
    </p:spTree>
    <p:extLst>
      <p:ext uri="{BB962C8B-B14F-4D97-AF65-F5344CB8AC3E}">
        <p14:creationId xmlns:p14="http://schemas.microsoft.com/office/powerpoint/2010/main" val="235645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5DEF972-CDCD-4E98-B23E-BDDC76910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Pedagogika volného času jako věda</a:t>
            </a:r>
            <a:br>
              <a:rPr lang="cs-CZ" dirty="0"/>
            </a:br>
            <a:r>
              <a:rPr lang="cs-CZ" dirty="0"/>
              <a:t>a její metody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36BCB231-097E-422C-B291-92BBD4072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62131"/>
          </a:xfrm>
        </p:spPr>
        <p:txBody>
          <a:bodyPr/>
          <a:lstStyle/>
          <a:p>
            <a:r>
              <a:rPr lang="cs-CZ" dirty="0"/>
              <a:t>Metodika pedagogiky volného času (jako vědy) závisí na pojetí pedagogiky (a vědy vůbec). Setkáváme se tedy s dvěma přístupy:</a:t>
            </a:r>
          </a:p>
          <a:p>
            <a:pPr lvl="1"/>
            <a:r>
              <a:rPr lang="cs-CZ" dirty="0"/>
              <a:t>Pedagogika (volného času) jako humanitní věda:</a:t>
            </a:r>
          </a:p>
          <a:p>
            <a:pPr lvl="2"/>
            <a:r>
              <a:rPr lang="cs-CZ" dirty="0"/>
              <a:t>Zabývá se cíli edukační činnosti, ale i jejím smyslem (tedy i smyslem volného času v kontextu lidského života)</a:t>
            </a:r>
          </a:p>
          <a:p>
            <a:pPr lvl="2"/>
            <a:r>
              <a:rPr lang="cs-CZ" dirty="0"/>
              <a:t>Základní metodou je hermeneutika („rozumějící chápání“ – Strouhal, 73)</a:t>
            </a:r>
          </a:p>
          <a:p>
            <a:pPr lvl="2"/>
            <a:r>
              <a:rPr lang="cs-CZ" dirty="0"/>
              <a:t>Chápání ovšem nevychází pouze z teorie, ale i z praxe („praktická teorie“ – </a:t>
            </a:r>
            <a:r>
              <a:rPr lang="cs-CZ" dirty="0" err="1"/>
              <a:t>Durkheim</a:t>
            </a:r>
            <a:r>
              <a:rPr lang="cs-CZ" dirty="0"/>
              <a:t>)</a:t>
            </a:r>
          </a:p>
          <a:p>
            <a:pPr lvl="3"/>
            <a:r>
              <a:rPr lang="cs-CZ" dirty="0"/>
              <a:t>Zástupci: Patočka, Palouš, Koťa, Strouhal, Svobodová</a:t>
            </a:r>
          </a:p>
          <a:p>
            <a:pPr lvl="1"/>
            <a:r>
              <a:rPr lang="cs-CZ" dirty="0"/>
              <a:t>Pedagogika (volného času) jako sociální věda (v pozitivistickém pojetí)</a:t>
            </a:r>
          </a:p>
          <a:p>
            <a:pPr lvl="2"/>
            <a:r>
              <a:rPr lang="cs-CZ" dirty="0"/>
              <a:t>Jedná se o vědu </a:t>
            </a:r>
            <a:r>
              <a:rPr lang="cs-CZ" dirty="0" err="1"/>
              <a:t>explanativní</a:t>
            </a:r>
            <a:r>
              <a:rPr lang="cs-CZ" dirty="0"/>
              <a:t>, která popisuje a vysvětluje zkoumanou realitu; na základě výsledků výzkumu poté určí aplikovatelné postupy (metody) praxe</a:t>
            </a:r>
          </a:p>
          <a:p>
            <a:pPr lvl="2"/>
            <a:r>
              <a:rPr lang="cs-CZ" dirty="0"/>
              <a:t>Výchozí jsou empirické metody pozorování (měření): kvantitativní – kvalitativní</a:t>
            </a:r>
          </a:p>
          <a:p>
            <a:pPr lvl="3"/>
            <a:r>
              <a:rPr lang="cs-CZ" dirty="0"/>
              <a:t>Zástupci: </a:t>
            </a:r>
            <a:r>
              <a:rPr lang="cs-CZ" dirty="0" err="1"/>
              <a:t>Birnkam</a:t>
            </a:r>
            <a:r>
              <a:rPr lang="cs-CZ" dirty="0"/>
              <a:t> (PVČ-</a:t>
            </a:r>
            <a:r>
              <a:rPr lang="cs-CZ" dirty="0" err="1"/>
              <a:t>Bremen</a:t>
            </a:r>
            <a:r>
              <a:rPr lang="cs-CZ" dirty="0"/>
              <a:t>), Průcha, </a:t>
            </a:r>
            <a:r>
              <a:rPr lang="cs-CZ" dirty="0" err="1"/>
              <a:t>Bauman</a:t>
            </a:r>
            <a:endParaRPr lang="cs-CZ" dirty="0"/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5367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144BC3D-818C-4FC2-898A-623F0F434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Praktické činnosti PVČ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D1D65522-158B-49A4-9848-0BFC42E76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Edukace ve volném čase (výchova mimo vyučování, </a:t>
            </a:r>
            <a:r>
              <a:rPr lang="cs-CZ" dirty="0" err="1"/>
              <a:t>Freizeitpädagogik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Zájmové </a:t>
            </a:r>
            <a:r>
              <a:rPr lang="cs-CZ" b="1" dirty="0"/>
              <a:t>vzdělávání</a:t>
            </a:r>
            <a:endParaRPr lang="cs-CZ" dirty="0"/>
          </a:p>
          <a:p>
            <a:pPr lvl="1"/>
            <a:r>
              <a:rPr lang="cs-CZ" b="1" dirty="0"/>
              <a:t>Otevřená práce </a:t>
            </a:r>
            <a:r>
              <a:rPr lang="cs-CZ" dirty="0"/>
              <a:t>s dětmi a mládeží</a:t>
            </a:r>
          </a:p>
          <a:p>
            <a:r>
              <a:rPr lang="cs-CZ" dirty="0"/>
              <a:t>Edukace skrze volnočasové aktivity (</a:t>
            </a:r>
            <a:r>
              <a:rPr lang="cs-CZ" dirty="0" err="1"/>
              <a:t>education</a:t>
            </a:r>
            <a:r>
              <a:rPr lang="cs-CZ" dirty="0"/>
              <a:t> </a:t>
            </a:r>
            <a:r>
              <a:rPr lang="cs-CZ" dirty="0" err="1"/>
              <a:t>trough</a:t>
            </a:r>
            <a:r>
              <a:rPr lang="cs-CZ" dirty="0"/>
              <a:t> </a:t>
            </a:r>
            <a:r>
              <a:rPr lang="cs-CZ" dirty="0" err="1"/>
              <a:t>leisure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Pedagogické </a:t>
            </a:r>
            <a:r>
              <a:rPr lang="cs-CZ" b="1" dirty="0"/>
              <a:t>zhodnocování (ovlivňování) volného času </a:t>
            </a:r>
            <a:r>
              <a:rPr lang="cs-CZ" dirty="0"/>
              <a:t>(Hofbauer)</a:t>
            </a:r>
          </a:p>
          <a:p>
            <a:pPr lvl="1"/>
            <a:r>
              <a:rPr lang="cs-CZ" dirty="0"/>
              <a:t>Předpoklad: systém a nabídky volného času samy ovlivňují uživatele</a:t>
            </a:r>
          </a:p>
          <a:p>
            <a:r>
              <a:rPr lang="cs-CZ" dirty="0"/>
              <a:t>Edukace zaměřená na získání volnočasové kompetence (</a:t>
            </a:r>
            <a:r>
              <a:rPr lang="cs-CZ" dirty="0" err="1"/>
              <a:t>education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leisure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Vzdělávání zaměřené </a:t>
            </a:r>
            <a:r>
              <a:rPr lang="cs-CZ" b="1" dirty="0"/>
              <a:t>na schopnost využívat volný čas </a:t>
            </a:r>
            <a:r>
              <a:rPr lang="cs-CZ" dirty="0"/>
              <a:t>(ve školách v zahraničí)</a:t>
            </a:r>
          </a:p>
          <a:p>
            <a:pPr lvl="1"/>
            <a:r>
              <a:rPr lang="cs-CZ" dirty="0"/>
              <a:t>Výchova zaměřená na </a:t>
            </a:r>
            <a:r>
              <a:rPr lang="cs-CZ" b="1" dirty="0"/>
              <a:t>prožívání </a:t>
            </a:r>
            <a:r>
              <a:rPr lang="cs-CZ" b="1" i="1" dirty="0" err="1"/>
              <a:t>scholé</a:t>
            </a:r>
            <a:r>
              <a:rPr lang="cs-CZ" b="1" i="1" dirty="0"/>
              <a:t> </a:t>
            </a:r>
            <a:r>
              <a:rPr lang="cs-CZ" dirty="0"/>
              <a:t>(předmět projektu TAČR na naší katedře)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9956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2826A8D-B246-4E8B-8199-AE7E26A7A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praktických činností PVČ</a:t>
            </a:r>
            <a:br>
              <a:rPr lang="cs-CZ" dirty="0"/>
            </a:br>
            <a:r>
              <a:rPr lang="cs-CZ" dirty="0"/>
              <a:t>A – Zájmové vzdělávání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FDAF4F9A-18AC-4269-9B24-154748466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Práce pedagoga volného času v zájmových útvarech vychází z celkového zaměření zařízení a z cílového zaměření konkrétního zájmového útvaru:</a:t>
            </a:r>
          </a:p>
          <a:p>
            <a:pPr lvl="1"/>
            <a:r>
              <a:rPr lang="cs-CZ" dirty="0"/>
              <a:t>Poslání zařízení (zaměření: na odbornost, pestrost nabídky, vztahy, poskytnutí prostoru, sociální pomoc atd.)</a:t>
            </a:r>
          </a:p>
          <a:p>
            <a:pPr lvl="1"/>
            <a:r>
              <a:rPr lang="cs-CZ" dirty="0"/>
              <a:t>Cíl zájmového útvaru (z hlediska PVČ, rodičů)</a:t>
            </a:r>
          </a:p>
          <a:p>
            <a:pPr lvl="1"/>
            <a:r>
              <a:rPr lang="cs-CZ" dirty="0"/>
              <a:t>Motivace účastníků: </a:t>
            </a:r>
            <a:r>
              <a:rPr lang="cs-CZ" i="1" dirty="0"/>
              <a:t>Do jaké míry se chtějí účastníci něco naučit a do jaké míry jde o rekreaci?</a:t>
            </a:r>
          </a:p>
          <a:p>
            <a:r>
              <a:rPr lang="cs-CZ" dirty="0"/>
              <a:t>Obsahem většiny tradičních zájmových útvarů (kroužek, soubor, sportovní oddíl) je </a:t>
            </a:r>
            <a:r>
              <a:rPr lang="cs-CZ" b="1" dirty="0"/>
              <a:t>výuka</a:t>
            </a:r>
            <a:r>
              <a:rPr lang="cs-CZ" dirty="0"/>
              <a:t>. Při výuce v rámci neformálního vzdělávání se používají:</a:t>
            </a:r>
          </a:p>
          <a:p>
            <a:pPr lvl="1"/>
            <a:r>
              <a:rPr lang="cs-CZ" dirty="0"/>
              <a:t>Principy a metody popsané v </a:t>
            </a:r>
            <a:r>
              <a:rPr lang="cs-CZ" b="1" dirty="0"/>
              <a:t>obecné didaktice</a:t>
            </a:r>
          </a:p>
          <a:p>
            <a:pPr lvl="1"/>
            <a:r>
              <a:rPr lang="cs-CZ" dirty="0"/>
              <a:t>Metody popsané v oborových didaktikách</a:t>
            </a:r>
          </a:p>
          <a:p>
            <a:pPr lvl="1"/>
            <a:r>
              <a:rPr lang="cs-CZ" dirty="0"/>
              <a:t>Principy dobrovolnosti, individuálního přístupu, pestrosti a rekreace (Pávková)</a:t>
            </a:r>
          </a:p>
        </p:txBody>
      </p:sp>
    </p:spTree>
    <p:extLst>
      <p:ext uri="{BB962C8B-B14F-4D97-AF65-F5344CB8AC3E}">
        <p14:creationId xmlns:p14="http://schemas.microsoft.com/office/powerpoint/2010/main" val="3185648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2153034-0310-4AA5-BA3F-0E142A5EF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B – Otevřená práce s dětmi a mládeží</a:t>
            </a:r>
            <a:br>
              <a:rPr lang="cs-CZ" dirty="0"/>
            </a:br>
            <a:r>
              <a:rPr lang="cs-CZ" sz="2700" dirty="0"/>
              <a:t>Open </a:t>
            </a:r>
            <a:r>
              <a:rPr lang="cs-CZ" sz="2700" dirty="0" err="1"/>
              <a:t>Child</a:t>
            </a:r>
            <a:r>
              <a:rPr lang="cs-CZ" sz="2700" dirty="0"/>
              <a:t> and </a:t>
            </a:r>
            <a:r>
              <a:rPr lang="cs-CZ" sz="2700" dirty="0" err="1"/>
              <a:t>Youth</a:t>
            </a:r>
            <a:r>
              <a:rPr lang="cs-CZ" sz="2700" dirty="0"/>
              <a:t> </a:t>
            </a:r>
            <a:r>
              <a:rPr lang="cs-CZ" sz="2700" dirty="0" err="1"/>
              <a:t>Work</a:t>
            </a:r>
            <a:r>
              <a:rPr lang="cs-CZ" sz="2700" dirty="0"/>
              <a:t/>
            </a:r>
            <a:br>
              <a:rPr lang="cs-CZ" sz="2700" dirty="0"/>
            </a:br>
            <a:r>
              <a:rPr lang="cs-CZ" sz="2700" dirty="0" err="1"/>
              <a:t>Offene</a:t>
            </a:r>
            <a:r>
              <a:rPr lang="cs-CZ" sz="2700" dirty="0"/>
              <a:t> </a:t>
            </a:r>
            <a:r>
              <a:rPr lang="cs-CZ" sz="2700" dirty="0" err="1"/>
              <a:t>Kinder</a:t>
            </a:r>
            <a:r>
              <a:rPr lang="cs-CZ" sz="2700" dirty="0"/>
              <a:t>- </a:t>
            </a:r>
            <a:r>
              <a:rPr lang="cs-CZ" sz="2700" dirty="0" err="1"/>
              <a:t>und</a:t>
            </a:r>
            <a:r>
              <a:rPr lang="cs-CZ" sz="2700" dirty="0"/>
              <a:t> </a:t>
            </a:r>
            <a:r>
              <a:rPr lang="cs-CZ" sz="2700" dirty="0" err="1"/>
              <a:t>Jugendarbeit</a:t>
            </a:r>
            <a:endParaRPr lang="cs-CZ" sz="2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B75C2CF1-6C30-4A9A-AD85-2A5AD0E73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Tento výraz označuje pedagogické i sociální aktivity na pomoc dětem a mládeži mimo školu a rodinu, a to na bázi dobrovolnosti a </a:t>
            </a:r>
            <a:r>
              <a:rPr lang="cs-CZ" dirty="0" err="1"/>
              <a:t>nízkoprahovosti</a:t>
            </a:r>
            <a:endParaRPr lang="cs-CZ" dirty="0"/>
          </a:p>
          <a:p>
            <a:r>
              <a:rPr lang="cs-CZ" dirty="0"/>
              <a:t>V ČR se tento pojem neužívá; můžeme se ale setkat s těmito pojmy:</a:t>
            </a:r>
          </a:p>
          <a:p>
            <a:pPr lvl="1"/>
            <a:r>
              <a:rPr lang="cs-CZ" dirty="0"/>
              <a:t>Nízkoprahové zařízení pro děti a mládež (sociální služba dotovaná MPSV)</a:t>
            </a:r>
          </a:p>
          <a:p>
            <a:pPr lvl="1"/>
            <a:r>
              <a:rPr lang="cs-CZ" dirty="0"/>
              <a:t>Dětský klub (sociální služba dotovaná MPSV, dosud legislativně nezakotvená)</a:t>
            </a:r>
          </a:p>
          <a:p>
            <a:pPr lvl="1"/>
            <a:r>
              <a:rPr lang="cs-CZ" dirty="0"/>
              <a:t>Otevřený klub (v rámci DDM, dotované MŠMT)</a:t>
            </a:r>
          </a:p>
          <a:p>
            <a:pPr lvl="1"/>
            <a:r>
              <a:rPr lang="cs-CZ" dirty="0"/>
              <a:t>Školní klub (školská zařízení dotovaná MŠMT)</a:t>
            </a:r>
          </a:p>
          <a:p>
            <a:pPr lvl="1"/>
            <a:r>
              <a:rPr lang="cs-CZ" dirty="0"/>
              <a:t>Klub (nebo jiná klubová zařízení vytvořená v rámci </a:t>
            </a:r>
            <a:r>
              <a:rPr lang="cs-CZ" dirty="0" err="1"/>
              <a:t>NGOs</a:t>
            </a:r>
            <a:r>
              <a:rPr lang="cs-CZ" dirty="0"/>
              <a:t> nebo církví)</a:t>
            </a:r>
          </a:p>
          <a:p>
            <a:r>
              <a:rPr lang="cs-CZ" dirty="0"/>
              <a:t>V otevřené práci se používají buď metody sociální práce a/nebo nedirektivní pedagogické metody, které označujeme souhrnným pojmem animace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061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EAF389D0-048B-4BD4-8E45-B2D38E2E6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 - Edukace skrze volnočasové aktivity</a:t>
            </a:r>
            <a:br>
              <a:rPr lang="cs-CZ" dirty="0"/>
            </a:br>
            <a:r>
              <a:rPr lang="cs-CZ" dirty="0"/>
              <a:t>a </a:t>
            </a:r>
            <a:r>
              <a:rPr lang="cs-CZ" dirty="0" err="1"/>
              <a:t>zdokonlování</a:t>
            </a:r>
            <a:r>
              <a:rPr lang="cs-CZ" dirty="0"/>
              <a:t> systému volnočasových aktivit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15033E1D-7F0B-46C4-8066-4AD96E791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31800"/>
          </a:xfrm>
        </p:spPr>
        <p:txBody>
          <a:bodyPr>
            <a:normAutofit/>
          </a:bodyPr>
          <a:lstStyle/>
          <a:p>
            <a:r>
              <a:rPr lang="cs-CZ" dirty="0"/>
              <a:t>Východiskem tohoto pojetí je, že volnočasové aktivity samy o sobě přispívají k osobnostnímu rozvoji účastníků a k jejich socializaci, zejména, když se jedná o náročnější aktivity (</a:t>
            </a:r>
            <a:r>
              <a:rPr lang="cs-CZ" dirty="0" err="1"/>
              <a:t>challenging</a:t>
            </a:r>
            <a:r>
              <a:rPr lang="cs-CZ" dirty="0"/>
              <a:t> </a:t>
            </a:r>
            <a:r>
              <a:rPr lang="cs-CZ" dirty="0" err="1"/>
              <a:t>forms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play), při kterých se vystoupí z komfortní zóny</a:t>
            </a:r>
          </a:p>
          <a:p>
            <a:r>
              <a:rPr lang="cs-CZ" dirty="0"/>
              <a:t>Metodou je </a:t>
            </a:r>
            <a:r>
              <a:rPr lang="cs-CZ" b="1" dirty="0"/>
              <a:t>vytváření nabídky náročnějších aktivit</a:t>
            </a:r>
            <a:r>
              <a:rPr lang="cs-CZ" dirty="0"/>
              <a:t>, v českém prostředí se využívá zkušeností ze zážitkové pedagogiky (Jirásek), kterou můžeme vnímat jako pedagogický přístup (podobně jako animaci), tedy jako </a:t>
            </a:r>
            <a:r>
              <a:rPr lang="cs-CZ" i="1" dirty="0"/>
              <a:t>metodu v širším slova smyslu</a:t>
            </a:r>
            <a:r>
              <a:rPr lang="cs-CZ" dirty="0"/>
              <a:t>, v užším slova smyslu můžeme vnímat jako metodu např. hru, dramaturgii atd.</a:t>
            </a:r>
            <a:endParaRPr lang="cs-CZ" b="1" i="1" dirty="0"/>
          </a:p>
          <a:p>
            <a:r>
              <a:rPr lang="cs-CZ" dirty="0"/>
              <a:t>B. Hofbauer kladl velký důraz na souvislost všech „činitelů“ volného času: čas, prostory, vedoucí, trenéři, účastníci (děti, mládež)</a:t>
            </a:r>
          </a:p>
          <a:p>
            <a:r>
              <a:rPr lang="cs-CZ" dirty="0"/>
              <a:t>V rámci </a:t>
            </a:r>
            <a:r>
              <a:rPr lang="cs-CZ" i="1" dirty="0" err="1"/>
              <a:t>leisure</a:t>
            </a:r>
            <a:r>
              <a:rPr lang="cs-CZ" i="1" dirty="0"/>
              <a:t> and </a:t>
            </a:r>
            <a:r>
              <a:rPr lang="cs-CZ" i="1" dirty="0" err="1"/>
              <a:t>recreation</a:t>
            </a:r>
            <a:r>
              <a:rPr lang="cs-CZ" i="1" dirty="0"/>
              <a:t> </a:t>
            </a:r>
            <a:r>
              <a:rPr lang="cs-CZ" i="1" dirty="0" err="1"/>
              <a:t>studies</a:t>
            </a:r>
            <a:r>
              <a:rPr lang="cs-CZ" i="1" dirty="0"/>
              <a:t> </a:t>
            </a:r>
            <a:r>
              <a:rPr lang="cs-CZ" dirty="0"/>
              <a:t>se rozvíjejí různé formy vytváření podmínek k trávení volného času (volnočasová politika, volnočasový management) </a:t>
            </a:r>
          </a:p>
        </p:txBody>
      </p:sp>
    </p:spTree>
    <p:extLst>
      <p:ext uri="{BB962C8B-B14F-4D97-AF65-F5344CB8AC3E}">
        <p14:creationId xmlns:p14="http://schemas.microsoft.com/office/powerpoint/2010/main" val="2290215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1465EFF-81B0-4856-8A14-9F6C07924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 – Výchova k volnočasové kompetenci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03727D25-54E3-4933-97DB-127002C4C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539" y="1838371"/>
            <a:ext cx="8596668" cy="427504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Volnočasovou kompetenci definujeme (podle </a:t>
            </a:r>
            <a:r>
              <a:rPr lang="cs-CZ" dirty="0" err="1"/>
              <a:t>Opaschowského</a:t>
            </a:r>
            <a:r>
              <a:rPr lang="cs-CZ" dirty="0"/>
              <a:t>) jako schopnost </a:t>
            </a:r>
            <a:r>
              <a:rPr lang="cs-CZ" b="1" dirty="0"/>
              <a:t>svobodně nakládat s volným časem</a:t>
            </a:r>
            <a:r>
              <a:rPr lang="cs-CZ" dirty="0"/>
              <a:t>; svobodou v této souvislosti chápeme jako svobodu volby (nikoliv „svoboda od“, nýbrž „svoboda pro“)</a:t>
            </a:r>
          </a:p>
          <a:p>
            <a:r>
              <a:rPr lang="cs-CZ" dirty="0"/>
              <a:t>Jiné koncepce volnočasové kompetence ji chápou jako schopnost „užít si volný čas“, tedy </a:t>
            </a:r>
            <a:r>
              <a:rPr lang="cs-CZ" b="1" dirty="0"/>
              <a:t>využít možností a nabídek volnočasových aktivit pro vlastní rozvoj a uspokojení</a:t>
            </a:r>
            <a:r>
              <a:rPr lang="cs-CZ" dirty="0"/>
              <a:t> (tato schopnost je někdy narušena u osob s postižením)</a:t>
            </a:r>
          </a:p>
          <a:p>
            <a:r>
              <a:rPr lang="cs-CZ" dirty="0"/>
              <a:t>Dosažení a prohlubování volnočasové kompetence je proces, jehož východiskem je uvědomělé prožívání volného času jako </a:t>
            </a:r>
            <a:r>
              <a:rPr lang="cs-CZ" b="1" dirty="0"/>
              <a:t>„zastavení se a zamyšlení“ (</a:t>
            </a:r>
            <a:r>
              <a:rPr lang="cs-CZ" b="1" dirty="0" err="1"/>
              <a:t>scholé</a:t>
            </a:r>
            <a:r>
              <a:rPr lang="cs-CZ" b="1" dirty="0"/>
              <a:t>)</a:t>
            </a:r>
            <a:r>
              <a:rPr lang="cs-CZ" dirty="0"/>
              <a:t>; tato schopnost se prohlubuje činnostmi, které podporují kritické myšlení, ztišení a sociální kompetenci</a:t>
            </a:r>
          </a:p>
          <a:p>
            <a:r>
              <a:rPr lang="cs-CZ" dirty="0"/>
              <a:t>Cesta k dosažení: </a:t>
            </a:r>
            <a:r>
              <a:rPr lang="cs-CZ" b="1" dirty="0"/>
              <a:t>nabízení příležitostí k ztišení a zamyšlení, stimulace kritického myšlení metodou rozhovorů, zážitků a řízené reflexe </a:t>
            </a:r>
            <a:r>
              <a:rPr lang="cs-CZ" dirty="0"/>
              <a:t>samostatně i ve skupině </a:t>
            </a:r>
          </a:p>
        </p:txBody>
      </p:sp>
    </p:spTree>
    <p:extLst>
      <p:ext uri="{BB962C8B-B14F-4D97-AF65-F5344CB8AC3E}">
        <p14:creationId xmlns:p14="http://schemas.microsoft.com/office/powerpoint/2010/main" val="1421179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45DAC2C-590F-44EF-A903-77A0F44EC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a doplnění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36E4F239-0F1A-4E89-BC02-362A95B44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40508"/>
          </a:xfrm>
        </p:spPr>
        <p:txBody>
          <a:bodyPr/>
          <a:lstStyle/>
          <a:p>
            <a:r>
              <a:rPr lang="cs-CZ" dirty="0"/>
              <a:t>Praxe pedagogiky volného času používá především běžné </a:t>
            </a:r>
            <a:r>
              <a:rPr lang="cs-CZ" b="1" dirty="0"/>
              <a:t>didaktické metody </a:t>
            </a:r>
            <a:r>
              <a:rPr lang="cs-CZ" dirty="0"/>
              <a:t>(v zájmovém vzdělávání) a </a:t>
            </a:r>
            <a:r>
              <a:rPr lang="cs-CZ" b="1" dirty="0"/>
              <a:t>výchovné metody</a:t>
            </a:r>
            <a:r>
              <a:rPr lang="cs-CZ" dirty="0"/>
              <a:t> (založené především na vztazích, motivaci, stanovení a zachovávání pravidel a vlastním příkladu).</a:t>
            </a:r>
          </a:p>
          <a:p>
            <a:pPr lvl="1"/>
            <a:r>
              <a:rPr lang="cs-CZ" dirty="0"/>
              <a:t>Informativní poradenství (poradenství o možnostech a nabídkách trávení volného času)</a:t>
            </a:r>
          </a:p>
          <a:p>
            <a:pPr lvl="1"/>
            <a:r>
              <a:rPr lang="cs-CZ" dirty="0"/>
              <a:t>Participativní plánování (plánování výchovného procesu společně s účastníky)</a:t>
            </a:r>
          </a:p>
          <a:p>
            <a:pPr lvl="1"/>
            <a:r>
              <a:rPr lang="cs-CZ" dirty="0"/>
              <a:t>Animace (nedirektivní metody probouzející inovativní potenciál účastníků)</a:t>
            </a:r>
          </a:p>
          <a:p>
            <a:r>
              <a:rPr lang="cs-CZ" dirty="0"/>
              <a:t>Vedle toho se používají metody specifické pro PVČ (zmiňuje </a:t>
            </a:r>
            <a:r>
              <a:rPr lang="cs-CZ" dirty="0" err="1"/>
              <a:t>Opaschowski</a:t>
            </a:r>
            <a:r>
              <a:rPr lang="cs-CZ" dirty="0"/>
              <a:t>):</a:t>
            </a:r>
          </a:p>
          <a:p>
            <a:r>
              <a:rPr lang="cs-CZ" dirty="0"/>
              <a:t>Pro </a:t>
            </a:r>
            <a:r>
              <a:rPr lang="cs-CZ" i="1" dirty="0" err="1"/>
              <a:t>education</a:t>
            </a:r>
            <a:r>
              <a:rPr lang="cs-CZ" i="1" dirty="0"/>
              <a:t> </a:t>
            </a:r>
            <a:r>
              <a:rPr lang="cs-CZ" i="1" dirty="0" err="1"/>
              <a:t>trough</a:t>
            </a:r>
            <a:r>
              <a:rPr lang="cs-CZ" i="1" dirty="0"/>
              <a:t> </a:t>
            </a:r>
            <a:r>
              <a:rPr lang="cs-CZ" i="1" dirty="0" err="1"/>
              <a:t>leisure</a:t>
            </a:r>
            <a:r>
              <a:rPr lang="cs-CZ" i="1" dirty="0"/>
              <a:t> </a:t>
            </a:r>
            <a:r>
              <a:rPr lang="cs-CZ" dirty="0"/>
              <a:t>se užívá jako metoda pedagogika zážitku a jiné formy nabídky „náročnějších aktivit“ (překonání komfortní zóny)</a:t>
            </a:r>
          </a:p>
          <a:p>
            <a:r>
              <a:rPr lang="cs-CZ" dirty="0"/>
              <a:t>Pro </a:t>
            </a:r>
            <a:r>
              <a:rPr lang="cs-CZ" i="1" dirty="0" err="1"/>
              <a:t>education</a:t>
            </a:r>
            <a:r>
              <a:rPr lang="cs-CZ" i="1" dirty="0"/>
              <a:t> </a:t>
            </a:r>
            <a:r>
              <a:rPr lang="cs-CZ" i="1" dirty="0" err="1"/>
              <a:t>for</a:t>
            </a:r>
            <a:r>
              <a:rPr lang="cs-CZ" i="1" dirty="0"/>
              <a:t> </a:t>
            </a:r>
            <a:r>
              <a:rPr lang="cs-CZ" i="1" dirty="0" err="1"/>
              <a:t>leisure</a:t>
            </a:r>
            <a:r>
              <a:rPr lang="cs-CZ" i="1" dirty="0"/>
              <a:t> </a:t>
            </a:r>
            <a:r>
              <a:rPr lang="cs-CZ" dirty="0"/>
              <a:t>hledáme metody podporující kritické myšlení, ztišení (</a:t>
            </a:r>
            <a:r>
              <a:rPr lang="cs-CZ" dirty="0" err="1"/>
              <a:t>scholé</a:t>
            </a:r>
            <a:r>
              <a:rPr lang="cs-CZ" dirty="0"/>
              <a:t>) a komunikaci o existenciálně významných otázkách.</a:t>
            </a:r>
          </a:p>
        </p:txBody>
      </p:sp>
    </p:spTree>
    <p:extLst>
      <p:ext uri="{BB962C8B-B14F-4D97-AF65-F5344CB8AC3E}">
        <p14:creationId xmlns:p14="http://schemas.microsoft.com/office/powerpoint/2010/main" val="4006017912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644</TotalTime>
  <Words>1071</Words>
  <Application>Microsoft Office PowerPoint</Application>
  <PresentationFormat>Vlastní</PresentationFormat>
  <Paragraphs>70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Fazeta</vt:lpstr>
      <vt:lpstr>Metody  v pedagogice volného času</vt:lpstr>
      <vt:lpstr>Terminologická úskalí: PVČ – zájmové vzdělávání – výchova ve VČ </vt:lpstr>
      <vt:lpstr>Pedagogika volného času jako věda a její metody</vt:lpstr>
      <vt:lpstr>Praktické činnosti PVČ</vt:lpstr>
      <vt:lpstr>Metody praktických činností PVČ A – Zájmové vzdělávání</vt:lpstr>
      <vt:lpstr>B – Otevřená práce s dětmi a mládeží Open Child and Youth Work Offene Kinder- und Jugendarbeit</vt:lpstr>
      <vt:lpstr>C - Edukace skrze volnočasové aktivity a zdokonlování systému volnočasových aktivit</vt:lpstr>
      <vt:lpstr>D – Výchova k volnočasové kompetenci</vt:lpstr>
      <vt:lpstr>Shrnutí a doplnění</vt:lpstr>
      <vt:lpstr>Děkuji za pozornost!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 v pedagogice volného času</dc:title>
  <dc:creator>Michal Kaplánek</dc:creator>
  <cp:lastModifiedBy>kaplanek</cp:lastModifiedBy>
  <cp:revision>20</cp:revision>
  <dcterms:created xsi:type="dcterms:W3CDTF">2020-03-30T07:30:21Z</dcterms:created>
  <dcterms:modified xsi:type="dcterms:W3CDTF">2020-10-19T14:55:36Z</dcterms:modified>
</cp:coreProperties>
</file>