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1" r:id="rId4"/>
    <p:sldId id="284" r:id="rId5"/>
    <p:sldId id="285" r:id="rId6"/>
    <p:sldId id="28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5964"/>
  </p:normalViewPr>
  <p:slideViewPr>
    <p:cSldViewPr snapToGrid="0" snapToObjects="1">
      <p:cViewPr varScale="1">
        <p:scale>
          <a:sx n="72" d="100"/>
          <a:sy n="72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07BBA-2063-4771-BDED-8D830DE5D1B0}" type="doc">
      <dgm:prSet loTypeId="urn:microsoft.com/office/officeart/2005/8/layout/radial4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8FBCB979-9EB1-4ED2-AC0A-650A8FFE9551}">
      <dgm:prSet phldrT="[Text]"/>
      <dgm:spPr/>
      <dgm:t>
        <a:bodyPr/>
        <a:lstStyle/>
        <a:p>
          <a:r>
            <a:rPr lang="cs-CZ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Složky</a:t>
          </a:r>
        </a:p>
        <a:p>
          <a:r>
            <a:rPr lang="cs-CZ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Celostního vzdělávání</a:t>
          </a:r>
          <a:endParaRPr lang="cs-CZ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504467AA-E991-48F4-8BDD-A7FE5643B3C3}" type="parTrans" cxnId="{652B4C96-4E07-4166-A180-24E7EDF93204}">
      <dgm:prSet/>
      <dgm:spPr/>
      <dgm:t>
        <a:bodyPr/>
        <a:lstStyle/>
        <a:p>
          <a:endParaRPr lang="cs-CZ"/>
        </a:p>
      </dgm:t>
    </dgm:pt>
    <dgm:pt modelId="{097CFA83-4C67-4898-A8A6-298F41BFAB1C}" type="sibTrans" cxnId="{652B4C96-4E07-4166-A180-24E7EDF93204}">
      <dgm:prSet/>
      <dgm:spPr/>
      <dgm:t>
        <a:bodyPr/>
        <a:lstStyle/>
        <a:p>
          <a:endParaRPr lang="cs-CZ"/>
        </a:p>
      </dgm:t>
    </dgm:pt>
    <dgm:pt modelId="{ABD13789-1204-461C-B097-97B30D83A32D}">
      <dgm:prSet phldrT="[Text]"/>
      <dgm:spPr/>
      <dgm:t>
        <a:bodyPr/>
        <a:lstStyle/>
        <a:p>
          <a:r>
            <a:rPr lang="cs-CZ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KOGNITIVNÍ</a:t>
          </a:r>
          <a:endParaRPr lang="cs-CZ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C9DF1A3-419D-413C-91B7-B18A016414A9}" type="parTrans" cxnId="{5385A48E-5E7B-4405-88F9-3FE3A624CD63}">
      <dgm:prSet/>
      <dgm:spPr/>
      <dgm:t>
        <a:bodyPr/>
        <a:lstStyle/>
        <a:p>
          <a:endParaRPr lang="cs-CZ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588689CB-27A0-4027-9681-03C1C2E94799}" type="sibTrans" cxnId="{5385A48E-5E7B-4405-88F9-3FE3A624CD63}">
      <dgm:prSet/>
      <dgm:spPr/>
      <dgm:t>
        <a:bodyPr/>
        <a:lstStyle/>
        <a:p>
          <a:endParaRPr lang="cs-CZ"/>
        </a:p>
      </dgm:t>
    </dgm:pt>
    <dgm:pt modelId="{9CD12817-630C-4D4E-B0D1-ABEE73E622F5}">
      <dgm:prSet phldrT="[Text]"/>
      <dgm:spPr/>
      <dgm:t>
        <a:bodyPr/>
        <a:lstStyle/>
        <a:p>
          <a:r>
            <a:rPr lang="cs-CZ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SOCIÁLNÍ</a:t>
          </a:r>
          <a:endParaRPr lang="cs-CZ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24A80CF5-3C39-46A0-8439-56B9FE0C1F96}" type="parTrans" cxnId="{BA717B11-3005-40B4-9116-3A083091A344}">
      <dgm:prSet/>
      <dgm:spPr/>
      <dgm:t>
        <a:bodyPr/>
        <a:lstStyle/>
        <a:p>
          <a:endParaRPr lang="cs-CZ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19FCFF1F-C35A-4933-9A53-25E13F63F225}" type="sibTrans" cxnId="{BA717B11-3005-40B4-9116-3A083091A344}">
      <dgm:prSet/>
      <dgm:spPr/>
      <dgm:t>
        <a:bodyPr/>
        <a:lstStyle/>
        <a:p>
          <a:endParaRPr lang="cs-CZ"/>
        </a:p>
      </dgm:t>
    </dgm:pt>
    <dgm:pt modelId="{BBDE75E2-8BDD-4286-A30D-06A0802E947D}">
      <dgm:prSet phldrT="[Text]"/>
      <dgm:spPr/>
      <dgm:t>
        <a:bodyPr/>
        <a:lstStyle/>
        <a:p>
          <a:r>
            <a:rPr lang="cs-CZ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ESTETICKÁ</a:t>
          </a:r>
          <a:endParaRPr lang="cs-CZ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565AF5B1-EDCE-4530-8BC6-1480F7CF6E6B}" type="parTrans" cxnId="{D912E551-68A7-4192-AB62-2B29B39D9C15}">
      <dgm:prSet/>
      <dgm:spPr/>
      <dgm:t>
        <a:bodyPr/>
        <a:lstStyle/>
        <a:p>
          <a:endParaRPr lang="cs-CZ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1A76F44-0D15-4BA9-A135-C188631EC38B}" type="sibTrans" cxnId="{D912E551-68A7-4192-AB62-2B29B39D9C15}">
      <dgm:prSet/>
      <dgm:spPr/>
      <dgm:t>
        <a:bodyPr/>
        <a:lstStyle/>
        <a:p>
          <a:endParaRPr lang="cs-CZ"/>
        </a:p>
      </dgm:t>
    </dgm:pt>
    <dgm:pt modelId="{DD93F233-5174-4C00-A7B6-4BCFAB068518}">
      <dgm:prSet phldrT="[Text]" phldr="1"/>
      <dgm:spPr/>
      <dgm:t>
        <a:bodyPr/>
        <a:lstStyle/>
        <a:p>
          <a:endParaRPr lang="cs-CZ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69A6443-1A98-46A4-AD35-A53D8886D393}" type="parTrans" cxnId="{B79BEAB9-7E04-410A-84EC-917A9441B991}">
      <dgm:prSet/>
      <dgm:spPr/>
      <dgm:t>
        <a:bodyPr/>
        <a:lstStyle/>
        <a:p>
          <a:endParaRPr lang="cs-CZ"/>
        </a:p>
      </dgm:t>
    </dgm:pt>
    <dgm:pt modelId="{4D9B08D7-32F3-4997-9CEA-4198E42DCDA0}" type="sibTrans" cxnId="{B79BEAB9-7E04-410A-84EC-917A9441B991}">
      <dgm:prSet/>
      <dgm:spPr/>
      <dgm:t>
        <a:bodyPr/>
        <a:lstStyle/>
        <a:p>
          <a:endParaRPr lang="cs-CZ"/>
        </a:p>
      </dgm:t>
    </dgm:pt>
    <dgm:pt modelId="{8E311793-5422-4D92-98D2-975258E53D62}">
      <dgm:prSet phldrT="[Text]"/>
      <dgm:spPr/>
      <dgm:t>
        <a:bodyPr/>
        <a:lstStyle/>
        <a:p>
          <a:r>
            <a:rPr lang="cs-CZ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EMOCIONÁLNÍ</a:t>
          </a:r>
          <a:endParaRPr lang="cs-CZ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43FFB2E-287D-467D-BCC2-9AF94F759331}" type="parTrans" cxnId="{1E5E51F2-47BA-4B12-A159-0FAA6F24288E}">
      <dgm:prSet/>
      <dgm:spPr/>
      <dgm:t>
        <a:bodyPr/>
        <a:lstStyle/>
        <a:p>
          <a:endParaRPr lang="cs-CZ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1DE164F-7D50-4C26-ADD1-88CEE024BBC7}" type="sibTrans" cxnId="{1E5E51F2-47BA-4B12-A159-0FAA6F24288E}">
      <dgm:prSet/>
      <dgm:spPr/>
      <dgm:t>
        <a:bodyPr/>
        <a:lstStyle/>
        <a:p>
          <a:endParaRPr lang="cs-CZ"/>
        </a:p>
      </dgm:t>
    </dgm:pt>
    <dgm:pt modelId="{594B6216-1F83-44C7-811C-82338FCCF935}">
      <dgm:prSet phldrT="[Text]"/>
      <dgm:spPr/>
      <dgm:t>
        <a:bodyPr/>
        <a:lstStyle/>
        <a:p>
          <a:r>
            <a:rPr lang="cs-CZ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SPIRITUÁLNÍ</a:t>
          </a:r>
          <a:endParaRPr lang="cs-CZ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73C1D5D-03A0-4544-85A7-B693C1EB24AC}" type="parTrans" cxnId="{01A0D5C0-6681-4F5B-AD92-11E8A1A65D3E}">
      <dgm:prSet/>
      <dgm:spPr/>
      <dgm:t>
        <a:bodyPr/>
        <a:lstStyle/>
        <a:p>
          <a:endParaRPr lang="cs-CZ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F1280AAB-84DD-4E96-BDF9-5DE320A45C9E}" type="sibTrans" cxnId="{01A0D5C0-6681-4F5B-AD92-11E8A1A65D3E}">
      <dgm:prSet/>
      <dgm:spPr/>
      <dgm:t>
        <a:bodyPr/>
        <a:lstStyle/>
        <a:p>
          <a:endParaRPr lang="cs-CZ"/>
        </a:p>
      </dgm:t>
    </dgm:pt>
    <dgm:pt modelId="{290BEE97-98DB-4966-88CB-CBF4F05D771B}">
      <dgm:prSet phldrT="[Text]"/>
      <dgm:spPr/>
      <dgm:t>
        <a:bodyPr/>
        <a:lstStyle/>
        <a:p>
          <a:r>
            <a:rPr lang="cs-CZ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TĚLESNÁ</a:t>
          </a:r>
          <a:endParaRPr lang="cs-CZ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793A7BE-C1FB-4204-BBA3-1E3DFA9AD04B}" type="parTrans" cxnId="{7DE6A75D-EAA0-4D6A-AECE-13E3726F06AD}">
      <dgm:prSet/>
      <dgm:spPr/>
      <dgm:t>
        <a:bodyPr/>
        <a:lstStyle/>
        <a:p>
          <a:endParaRPr lang="cs-CZ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F64CCEE-C4C2-4569-8DF6-E841474F839C}" type="sibTrans" cxnId="{7DE6A75D-EAA0-4D6A-AECE-13E3726F06AD}">
      <dgm:prSet/>
      <dgm:spPr/>
      <dgm:t>
        <a:bodyPr/>
        <a:lstStyle/>
        <a:p>
          <a:endParaRPr lang="cs-CZ"/>
        </a:p>
      </dgm:t>
    </dgm:pt>
    <dgm:pt modelId="{7B5B894E-0A63-448D-A6B5-E20F47F59F46}" type="pres">
      <dgm:prSet presAssocID="{02707BBA-2063-4771-BDED-8D830DE5D1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B4562F4-5DED-4DE0-B6E1-C78A497A9A4C}" type="pres">
      <dgm:prSet presAssocID="{8FBCB979-9EB1-4ED2-AC0A-650A8FFE9551}" presName="centerShape" presStyleLbl="node0" presStyleIdx="0" presStyleCnt="1" custScaleX="100960"/>
      <dgm:spPr/>
      <dgm:t>
        <a:bodyPr/>
        <a:lstStyle/>
        <a:p>
          <a:endParaRPr lang="cs-CZ"/>
        </a:p>
      </dgm:t>
    </dgm:pt>
    <dgm:pt modelId="{979B7832-2E61-466E-BCD5-F79068E257CA}" type="pres">
      <dgm:prSet presAssocID="{EC9DF1A3-419D-413C-91B7-B18A016414A9}" presName="parTrans" presStyleLbl="bgSibTrans2D1" presStyleIdx="0" presStyleCnt="6" custScaleX="100960"/>
      <dgm:spPr/>
      <dgm:t>
        <a:bodyPr/>
        <a:lstStyle/>
        <a:p>
          <a:endParaRPr lang="cs-CZ"/>
        </a:p>
      </dgm:t>
    </dgm:pt>
    <dgm:pt modelId="{7B412914-D4A4-4DBB-A2EC-B443C3DF3172}" type="pres">
      <dgm:prSet presAssocID="{ABD13789-1204-461C-B097-97B30D83A32D}" presName="node" presStyleLbl="node1" presStyleIdx="0" presStyleCnt="6" custScaleX="100960" custScaleY="11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F6A7DB-AD2B-4358-89E5-CEAAE7A94C93}" type="pres">
      <dgm:prSet presAssocID="{24A80CF5-3C39-46A0-8439-56B9FE0C1F96}" presName="parTrans" presStyleLbl="bgSibTrans2D1" presStyleIdx="1" presStyleCnt="6" custScaleX="100960"/>
      <dgm:spPr/>
      <dgm:t>
        <a:bodyPr/>
        <a:lstStyle/>
        <a:p>
          <a:endParaRPr lang="cs-CZ"/>
        </a:p>
      </dgm:t>
    </dgm:pt>
    <dgm:pt modelId="{3D96B0DD-FE82-42AD-9F87-9C2E261AABD6}" type="pres">
      <dgm:prSet presAssocID="{9CD12817-630C-4D4E-B0D1-ABEE73E622F5}" presName="node" presStyleLbl="node1" presStyleIdx="1" presStyleCnt="6" custScaleX="100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2AC02E-8ECB-4A92-8919-00973424A56F}" type="pres">
      <dgm:prSet presAssocID="{565AF5B1-EDCE-4530-8BC6-1480F7CF6E6B}" presName="parTrans" presStyleLbl="bgSibTrans2D1" presStyleIdx="2" presStyleCnt="6" custScaleX="100960"/>
      <dgm:spPr/>
      <dgm:t>
        <a:bodyPr/>
        <a:lstStyle/>
        <a:p>
          <a:endParaRPr lang="cs-CZ"/>
        </a:p>
      </dgm:t>
    </dgm:pt>
    <dgm:pt modelId="{C4A8B539-F06F-4A2F-AD5B-A52705B3A9B0}" type="pres">
      <dgm:prSet presAssocID="{BBDE75E2-8BDD-4286-A30D-06A0802E947D}" presName="node" presStyleLbl="node1" presStyleIdx="2" presStyleCnt="6" custScaleX="100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BE333B-C68A-4904-B611-BF797B46C3EB}" type="pres">
      <dgm:prSet presAssocID="{D43FFB2E-287D-467D-BCC2-9AF94F759331}" presName="parTrans" presStyleLbl="bgSibTrans2D1" presStyleIdx="3" presStyleCnt="6" custScaleX="100960"/>
      <dgm:spPr/>
      <dgm:t>
        <a:bodyPr/>
        <a:lstStyle/>
        <a:p>
          <a:endParaRPr lang="cs-CZ"/>
        </a:p>
      </dgm:t>
    </dgm:pt>
    <dgm:pt modelId="{6D81FD86-15C5-4301-A64D-33997C1836CD}" type="pres">
      <dgm:prSet presAssocID="{8E311793-5422-4D92-98D2-975258E53D62}" presName="node" presStyleLbl="node1" presStyleIdx="3" presStyleCnt="6" custScaleX="100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CB79-0B20-43A0-8F31-270A1ABEDD34}" type="pres">
      <dgm:prSet presAssocID="{D73C1D5D-03A0-4544-85A7-B693C1EB24AC}" presName="parTrans" presStyleLbl="bgSibTrans2D1" presStyleIdx="4" presStyleCnt="6" custScaleX="100960"/>
      <dgm:spPr/>
      <dgm:t>
        <a:bodyPr/>
        <a:lstStyle/>
        <a:p>
          <a:endParaRPr lang="cs-CZ"/>
        </a:p>
      </dgm:t>
    </dgm:pt>
    <dgm:pt modelId="{58F9BDCB-0925-4F05-8F65-3801FBA30A2D}" type="pres">
      <dgm:prSet presAssocID="{594B6216-1F83-44C7-811C-82338FCCF935}" presName="node" presStyleLbl="node1" presStyleIdx="4" presStyleCnt="6" custScaleX="100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3A5A4-A5A8-42AE-A8DF-A9C4D35B8FFA}" type="pres">
      <dgm:prSet presAssocID="{8793A7BE-C1FB-4204-BBA3-1E3DFA9AD04B}" presName="parTrans" presStyleLbl="bgSibTrans2D1" presStyleIdx="5" presStyleCnt="6" custScaleX="100960"/>
      <dgm:spPr/>
      <dgm:t>
        <a:bodyPr/>
        <a:lstStyle/>
        <a:p>
          <a:endParaRPr lang="cs-CZ"/>
        </a:p>
      </dgm:t>
    </dgm:pt>
    <dgm:pt modelId="{2C8B624B-F6F1-4A88-B66C-9E19846F08F8}" type="pres">
      <dgm:prSet presAssocID="{290BEE97-98DB-4966-88CB-CBF4F05D771B}" presName="node" presStyleLbl="node1" presStyleIdx="5" presStyleCnt="6" custScaleX="1009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5E51F2-47BA-4B12-A159-0FAA6F24288E}" srcId="{8FBCB979-9EB1-4ED2-AC0A-650A8FFE9551}" destId="{8E311793-5422-4D92-98D2-975258E53D62}" srcOrd="3" destOrd="0" parTransId="{D43FFB2E-287D-467D-BCC2-9AF94F759331}" sibTransId="{91DE164F-7D50-4C26-ADD1-88CEE024BBC7}"/>
    <dgm:cxn modelId="{0CE19361-90F3-460F-A9D5-6A793B56D9F6}" type="presOf" srcId="{EC9DF1A3-419D-413C-91B7-B18A016414A9}" destId="{979B7832-2E61-466E-BCD5-F79068E257CA}" srcOrd="0" destOrd="0" presId="urn:microsoft.com/office/officeart/2005/8/layout/radial4"/>
    <dgm:cxn modelId="{652B4C96-4E07-4166-A180-24E7EDF93204}" srcId="{02707BBA-2063-4771-BDED-8D830DE5D1B0}" destId="{8FBCB979-9EB1-4ED2-AC0A-650A8FFE9551}" srcOrd="0" destOrd="0" parTransId="{504467AA-E991-48F4-8BDD-A7FE5643B3C3}" sibTransId="{097CFA83-4C67-4898-A8A6-298F41BFAB1C}"/>
    <dgm:cxn modelId="{9F577CED-187B-43FD-9369-6A61F4550EF5}" type="presOf" srcId="{D73C1D5D-03A0-4544-85A7-B693C1EB24AC}" destId="{3B2ECB79-0B20-43A0-8F31-270A1ABEDD34}" srcOrd="0" destOrd="0" presId="urn:microsoft.com/office/officeart/2005/8/layout/radial4"/>
    <dgm:cxn modelId="{01A0D5C0-6681-4F5B-AD92-11E8A1A65D3E}" srcId="{8FBCB979-9EB1-4ED2-AC0A-650A8FFE9551}" destId="{594B6216-1F83-44C7-811C-82338FCCF935}" srcOrd="4" destOrd="0" parTransId="{D73C1D5D-03A0-4544-85A7-B693C1EB24AC}" sibTransId="{F1280AAB-84DD-4E96-BDF9-5DE320A45C9E}"/>
    <dgm:cxn modelId="{36140096-A3EC-4AC3-A2D4-5883AD8DFE8C}" type="presOf" srcId="{565AF5B1-EDCE-4530-8BC6-1480F7CF6E6B}" destId="{412AC02E-8ECB-4A92-8919-00973424A56F}" srcOrd="0" destOrd="0" presId="urn:microsoft.com/office/officeart/2005/8/layout/radial4"/>
    <dgm:cxn modelId="{33E08488-2DFE-40A3-A8AF-7AE568F28D62}" type="presOf" srcId="{D43FFB2E-287D-467D-BCC2-9AF94F759331}" destId="{2DBE333B-C68A-4904-B611-BF797B46C3EB}" srcOrd="0" destOrd="0" presId="urn:microsoft.com/office/officeart/2005/8/layout/radial4"/>
    <dgm:cxn modelId="{3CF2F1E4-51A6-4C8D-91ED-173AA9BFE981}" type="presOf" srcId="{8793A7BE-C1FB-4204-BBA3-1E3DFA9AD04B}" destId="{F393A5A4-A5A8-42AE-A8DF-A9C4D35B8FFA}" srcOrd="0" destOrd="0" presId="urn:microsoft.com/office/officeart/2005/8/layout/radial4"/>
    <dgm:cxn modelId="{2D283419-B4DA-4318-B7A5-F24615A107A5}" type="presOf" srcId="{290BEE97-98DB-4966-88CB-CBF4F05D771B}" destId="{2C8B624B-F6F1-4A88-B66C-9E19846F08F8}" srcOrd="0" destOrd="0" presId="urn:microsoft.com/office/officeart/2005/8/layout/radial4"/>
    <dgm:cxn modelId="{CD81D6F2-6214-4761-A98F-CE6E5D82637D}" type="presOf" srcId="{8FBCB979-9EB1-4ED2-AC0A-650A8FFE9551}" destId="{9B4562F4-5DED-4DE0-B6E1-C78A497A9A4C}" srcOrd="0" destOrd="0" presId="urn:microsoft.com/office/officeart/2005/8/layout/radial4"/>
    <dgm:cxn modelId="{7DE6A75D-EAA0-4D6A-AECE-13E3726F06AD}" srcId="{8FBCB979-9EB1-4ED2-AC0A-650A8FFE9551}" destId="{290BEE97-98DB-4966-88CB-CBF4F05D771B}" srcOrd="5" destOrd="0" parTransId="{8793A7BE-C1FB-4204-BBA3-1E3DFA9AD04B}" sibTransId="{AF64CCEE-C4C2-4569-8DF6-E841474F839C}"/>
    <dgm:cxn modelId="{D912E551-68A7-4192-AB62-2B29B39D9C15}" srcId="{8FBCB979-9EB1-4ED2-AC0A-650A8FFE9551}" destId="{BBDE75E2-8BDD-4286-A30D-06A0802E947D}" srcOrd="2" destOrd="0" parTransId="{565AF5B1-EDCE-4530-8BC6-1480F7CF6E6B}" sibTransId="{81A76F44-0D15-4BA9-A135-C188631EC38B}"/>
    <dgm:cxn modelId="{BA717B11-3005-40B4-9116-3A083091A344}" srcId="{8FBCB979-9EB1-4ED2-AC0A-650A8FFE9551}" destId="{9CD12817-630C-4D4E-B0D1-ABEE73E622F5}" srcOrd="1" destOrd="0" parTransId="{24A80CF5-3C39-46A0-8439-56B9FE0C1F96}" sibTransId="{19FCFF1F-C35A-4933-9A53-25E13F63F225}"/>
    <dgm:cxn modelId="{5385A48E-5E7B-4405-88F9-3FE3A624CD63}" srcId="{8FBCB979-9EB1-4ED2-AC0A-650A8FFE9551}" destId="{ABD13789-1204-461C-B097-97B30D83A32D}" srcOrd="0" destOrd="0" parTransId="{EC9DF1A3-419D-413C-91B7-B18A016414A9}" sibTransId="{588689CB-27A0-4027-9681-03C1C2E94799}"/>
    <dgm:cxn modelId="{2D3428AE-5A6F-4897-93E3-5B578629C0A1}" type="presOf" srcId="{8E311793-5422-4D92-98D2-975258E53D62}" destId="{6D81FD86-15C5-4301-A64D-33997C1836CD}" srcOrd="0" destOrd="0" presId="urn:microsoft.com/office/officeart/2005/8/layout/radial4"/>
    <dgm:cxn modelId="{C4CB8819-F892-49DE-B0FE-A40F8D760AF3}" type="presOf" srcId="{BBDE75E2-8BDD-4286-A30D-06A0802E947D}" destId="{C4A8B539-F06F-4A2F-AD5B-A52705B3A9B0}" srcOrd="0" destOrd="0" presId="urn:microsoft.com/office/officeart/2005/8/layout/radial4"/>
    <dgm:cxn modelId="{7BC8A39C-72CB-455F-949E-B0ECCC74B106}" type="presOf" srcId="{9CD12817-630C-4D4E-B0D1-ABEE73E622F5}" destId="{3D96B0DD-FE82-42AD-9F87-9C2E261AABD6}" srcOrd="0" destOrd="0" presId="urn:microsoft.com/office/officeart/2005/8/layout/radial4"/>
    <dgm:cxn modelId="{5D155B3A-BFFE-4046-9B01-F12423659126}" type="presOf" srcId="{24A80CF5-3C39-46A0-8439-56B9FE0C1F96}" destId="{5BF6A7DB-AD2B-4358-89E5-CEAAE7A94C93}" srcOrd="0" destOrd="0" presId="urn:microsoft.com/office/officeart/2005/8/layout/radial4"/>
    <dgm:cxn modelId="{FC09E515-2A18-462C-AC45-B5CA67D6BA12}" type="presOf" srcId="{594B6216-1F83-44C7-811C-82338FCCF935}" destId="{58F9BDCB-0925-4F05-8F65-3801FBA30A2D}" srcOrd="0" destOrd="0" presId="urn:microsoft.com/office/officeart/2005/8/layout/radial4"/>
    <dgm:cxn modelId="{B79BEAB9-7E04-410A-84EC-917A9441B991}" srcId="{02707BBA-2063-4771-BDED-8D830DE5D1B0}" destId="{DD93F233-5174-4C00-A7B6-4BCFAB068518}" srcOrd="1" destOrd="0" parTransId="{B69A6443-1A98-46A4-AD35-A53D8886D393}" sibTransId="{4D9B08D7-32F3-4997-9CEA-4198E42DCDA0}"/>
    <dgm:cxn modelId="{ED89F4EE-FB09-464F-8B5C-A75AB5FAF25F}" type="presOf" srcId="{02707BBA-2063-4771-BDED-8D830DE5D1B0}" destId="{7B5B894E-0A63-448D-A6B5-E20F47F59F46}" srcOrd="0" destOrd="0" presId="urn:microsoft.com/office/officeart/2005/8/layout/radial4"/>
    <dgm:cxn modelId="{671D0110-698B-4514-A0EC-5F6B151DB56A}" type="presOf" srcId="{ABD13789-1204-461C-B097-97B30D83A32D}" destId="{7B412914-D4A4-4DBB-A2EC-B443C3DF3172}" srcOrd="0" destOrd="0" presId="urn:microsoft.com/office/officeart/2005/8/layout/radial4"/>
    <dgm:cxn modelId="{525ECEA4-B341-4F12-8DEA-CC76363A4B94}" type="presParOf" srcId="{7B5B894E-0A63-448D-A6B5-E20F47F59F46}" destId="{9B4562F4-5DED-4DE0-B6E1-C78A497A9A4C}" srcOrd="0" destOrd="0" presId="urn:microsoft.com/office/officeart/2005/8/layout/radial4"/>
    <dgm:cxn modelId="{2B422323-942E-45F1-AF47-682E4CD2FF0D}" type="presParOf" srcId="{7B5B894E-0A63-448D-A6B5-E20F47F59F46}" destId="{979B7832-2E61-466E-BCD5-F79068E257CA}" srcOrd="1" destOrd="0" presId="urn:microsoft.com/office/officeart/2005/8/layout/radial4"/>
    <dgm:cxn modelId="{06F88181-5444-439C-A5C2-2BECCC877086}" type="presParOf" srcId="{7B5B894E-0A63-448D-A6B5-E20F47F59F46}" destId="{7B412914-D4A4-4DBB-A2EC-B443C3DF3172}" srcOrd="2" destOrd="0" presId="urn:microsoft.com/office/officeart/2005/8/layout/radial4"/>
    <dgm:cxn modelId="{31B154D5-98D7-40D8-90D0-25F644D99673}" type="presParOf" srcId="{7B5B894E-0A63-448D-A6B5-E20F47F59F46}" destId="{5BF6A7DB-AD2B-4358-89E5-CEAAE7A94C93}" srcOrd="3" destOrd="0" presId="urn:microsoft.com/office/officeart/2005/8/layout/radial4"/>
    <dgm:cxn modelId="{88977467-6151-4451-B360-C10F6F170A43}" type="presParOf" srcId="{7B5B894E-0A63-448D-A6B5-E20F47F59F46}" destId="{3D96B0DD-FE82-42AD-9F87-9C2E261AABD6}" srcOrd="4" destOrd="0" presId="urn:microsoft.com/office/officeart/2005/8/layout/radial4"/>
    <dgm:cxn modelId="{3D80F155-6BFB-41F6-A6C9-CCFFFCAE1CE9}" type="presParOf" srcId="{7B5B894E-0A63-448D-A6B5-E20F47F59F46}" destId="{412AC02E-8ECB-4A92-8919-00973424A56F}" srcOrd="5" destOrd="0" presId="urn:microsoft.com/office/officeart/2005/8/layout/radial4"/>
    <dgm:cxn modelId="{1CBAA059-AC76-43F5-9551-395F2BDCB5E8}" type="presParOf" srcId="{7B5B894E-0A63-448D-A6B5-E20F47F59F46}" destId="{C4A8B539-F06F-4A2F-AD5B-A52705B3A9B0}" srcOrd="6" destOrd="0" presId="urn:microsoft.com/office/officeart/2005/8/layout/radial4"/>
    <dgm:cxn modelId="{7D27DA8C-B42B-48AA-B8D8-A40EE3D61067}" type="presParOf" srcId="{7B5B894E-0A63-448D-A6B5-E20F47F59F46}" destId="{2DBE333B-C68A-4904-B611-BF797B46C3EB}" srcOrd="7" destOrd="0" presId="urn:microsoft.com/office/officeart/2005/8/layout/radial4"/>
    <dgm:cxn modelId="{7A0FE929-1CDD-4C73-89E6-72FCD1110CDB}" type="presParOf" srcId="{7B5B894E-0A63-448D-A6B5-E20F47F59F46}" destId="{6D81FD86-15C5-4301-A64D-33997C1836CD}" srcOrd="8" destOrd="0" presId="urn:microsoft.com/office/officeart/2005/8/layout/radial4"/>
    <dgm:cxn modelId="{AA1F7732-CB34-4331-994F-4E8976DA5F5A}" type="presParOf" srcId="{7B5B894E-0A63-448D-A6B5-E20F47F59F46}" destId="{3B2ECB79-0B20-43A0-8F31-270A1ABEDD34}" srcOrd="9" destOrd="0" presId="urn:microsoft.com/office/officeart/2005/8/layout/radial4"/>
    <dgm:cxn modelId="{A0E8D0D0-FA5C-48DC-B6EE-1804043BD635}" type="presParOf" srcId="{7B5B894E-0A63-448D-A6B5-E20F47F59F46}" destId="{58F9BDCB-0925-4F05-8F65-3801FBA30A2D}" srcOrd="10" destOrd="0" presId="urn:microsoft.com/office/officeart/2005/8/layout/radial4"/>
    <dgm:cxn modelId="{04D0580D-64B3-4EC7-B1C3-E63273DFCD8A}" type="presParOf" srcId="{7B5B894E-0A63-448D-A6B5-E20F47F59F46}" destId="{F393A5A4-A5A8-42AE-A8DF-A9C4D35B8FFA}" srcOrd="11" destOrd="0" presId="urn:microsoft.com/office/officeart/2005/8/layout/radial4"/>
    <dgm:cxn modelId="{92ADF0E6-B23D-4E0A-AA2D-66C9D82257BA}" type="presParOf" srcId="{7B5B894E-0A63-448D-A6B5-E20F47F59F46}" destId="{2C8B624B-F6F1-4A88-B66C-9E19846F08F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562F4-5DED-4DE0-B6E1-C78A497A9A4C}">
      <dsp:nvSpPr>
        <dsp:cNvPr id="0" name=""/>
        <dsp:cNvSpPr/>
      </dsp:nvSpPr>
      <dsp:spPr>
        <a:xfrm>
          <a:off x="4268252" y="2390534"/>
          <a:ext cx="1979094" cy="196027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Složky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Celostního vzdělávání</a:t>
          </a:r>
          <a:endParaRPr lang="cs-CZ" sz="25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4558084" y="2677610"/>
        <a:ext cx="1399430" cy="1386124"/>
      </dsp:txXfrm>
    </dsp:sp>
    <dsp:sp modelId="{979B7832-2E61-466E-BCD5-F79068E257CA}">
      <dsp:nvSpPr>
        <dsp:cNvPr id="0" name=""/>
        <dsp:cNvSpPr/>
      </dsp:nvSpPr>
      <dsp:spPr>
        <a:xfrm rot="10800000">
          <a:off x="2282375" y="3091333"/>
          <a:ext cx="1886114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412914-D4A4-4DBB-A2EC-B443C3DF3172}">
      <dsp:nvSpPr>
        <dsp:cNvPr id="0" name=""/>
        <dsp:cNvSpPr/>
      </dsp:nvSpPr>
      <dsp:spPr>
        <a:xfrm>
          <a:off x="1598659" y="2766907"/>
          <a:ext cx="1385366" cy="1207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KOGNITIVNÍ</a:t>
          </a:r>
          <a:endParaRPr lang="cs-CZ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634026" y="2802274"/>
        <a:ext cx="1314632" cy="1136796"/>
      </dsp:txXfrm>
    </dsp:sp>
    <dsp:sp modelId="{5BF6A7DB-AD2B-4358-89E5-CEAAE7A94C93}">
      <dsp:nvSpPr>
        <dsp:cNvPr id="0" name=""/>
        <dsp:cNvSpPr/>
      </dsp:nvSpPr>
      <dsp:spPr>
        <a:xfrm rot="12960000">
          <a:off x="2670212" y="1897649"/>
          <a:ext cx="1889244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9845"/>
                <a:satOff val="-1196"/>
                <a:lumOff val="47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9845"/>
                <a:satOff val="-1196"/>
                <a:lumOff val="47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9845"/>
                <a:satOff val="-1196"/>
                <a:lumOff val="47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96B0DD-FE82-42AD-9F87-9C2E261AABD6}">
      <dsp:nvSpPr>
        <dsp:cNvPr id="0" name=""/>
        <dsp:cNvSpPr/>
      </dsp:nvSpPr>
      <dsp:spPr>
        <a:xfrm>
          <a:off x="2165202" y="1078155"/>
          <a:ext cx="1385366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69857"/>
                <a:satOff val="-1251"/>
                <a:lumOff val="5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9857"/>
                <a:satOff val="-1251"/>
                <a:lumOff val="5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9857"/>
                <a:satOff val="-1251"/>
                <a:lumOff val="5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SOCIÁLNÍ</a:t>
          </a:r>
          <a:endParaRPr lang="cs-CZ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197354" y="1110307"/>
        <a:ext cx="1321062" cy="1033450"/>
      </dsp:txXfrm>
    </dsp:sp>
    <dsp:sp modelId="{412AC02E-8ECB-4A92-8919-00973424A56F}">
      <dsp:nvSpPr>
        <dsp:cNvPr id="0" name=""/>
        <dsp:cNvSpPr/>
      </dsp:nvSpPr>
      <dsp:spPr>
        <a:xfrm rot="15120000">
          <a:off x="3683885" y="1162267"/>
          <a:ext cx="1894245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9690"/>
                <a:satOff val="-2392"/>
                <a:lumOff val="9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39690"/>
                <a:satOff val="-2392"/>
                <a:lumOff val="9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39690"/>
                <a:satOff val="-2392"/>
                <a:lumOff val="9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8B539-F06F-4A2F-AD5B-A52705B3A9B0}">
      <dsp:nvSpPr>
        <dsp:cNvPr id="0" name=""/>
        <dsp:cNvSpPr/>
      </dsp:nvSpPr>
      <dsp:spPr>
        <a:xfrm>
          <a:off x="3648431" y="527"/>
          <a:ext cx="1385366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9713"/>
                <a:satOff val="-2502"/>
                <a:lumOff val="10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9713"/>
                <a:satOff val="-2502"/>
                <a:lumOff val="10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9713"/>
                <a:satOff val="-2502"/>
                <a:lumOff val="10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ESTETICKÁ</a:t>
          </a:r>
          <a:endParaRPr lang="cs-CZ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3680583" y="32679"/>
        <a:ext cx="1321062" cy="1033450"/>
      </dsp:txXfrm>
    </dsp:sp>
    <dsp:sp modelId="{2DBE333B-C68A-4904-B611-BF797B46C3EB}">
      <dsp:nvSpPr>
        <dsp:cNvPr id="0" name=""/>
        <dsp:cNvSpPr/>
      </dsp:nvSpPr>
      <dsp:spPr>
        <a:xfrm rot="17280000">
          <a:off x="4937469" y="1162267"/>
          <a:ext cx="1894245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09535"/>
                <a:satOff val="-3589"/>
                <a:lumOff val="143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9535"/>
                <a:satOff val="-3589"/>
                <a:lumOff val="143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9535"/>
                <a:satOff val="-3589"/>
                <a:lumOff val="143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81FD86-15C5-4301-A64D-33997C1836CD}">
      <dsp:nvSpPr>
        <dsp:cNvPr id="0" name=""/>
        <dsp:cNvSpPr/>
      </dsp:nvSpPr>
      <dsp:spPr>
        <a:xfrm>
          <a:off x="5481802" y="527"/>
          <a:ext cx="1385366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09570"/>
                <a:satOff val="-3754"/>
                <a:lumOff val="1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9570"/>
                <a:satOff val="-3754"/>
                <a:lumOff val="1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9570"/>
                <a:satOff val="-3754"/>
                <a:lumOff val="1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EMOCIONÁLNÍ</a:t>
          </a:r>
          <a:endParaRPr lang="cs-CZ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513954" y="32679"/>
        <a:ext cx="1321062" cy="1033450"/>
      </dsp:txXfrm>
    </dsp:sp>
    <dsp:sp modelId="{3B2ECB79-0B20-43A0-8F31-270A1ABEDD34}">
      <dsp:nvSpPr>
        <dsp:cNvPr id="0" name=""/>
        <dsp:cNvSpPr/>
      </dsp:nvSpPr>
      <dsp:spPr>
        <a:xfrm rot="19440000">
          <a:off x="5956142" y="1897649"/>
          <a:ext cx="1889244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9380"/>
                <a:satOff val="-4785"/>
                <a:lumOff val="19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79380"/>
                <a:satOff val="-4785"/>
                <a:lumOff val="19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79380"/>
                <a:satOff val="-4785"/>
                <a:lumOff val="19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F9BDCB-0925-4F05-8F65-3801FBA30A2D}">
      <dsp:nvSpPr>
        <dsp:cNvPr id="0" name=""/>
        <dsp:cNvSpPr/>
      </dsp:nvSpPr>
      <dsp:spPr>
        <a:xfrm>
          <a:off x="6965031" y="1078155"/>
          <a:ext cx="1385366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9426"/>
                <a:satOff val="-5005"/>
                <a:lumOff val="21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9426"/>
                <a:satOff val="-5005"/>
                <a:lumOff val="21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9426"/>
                <a:satOff val="-5005"/>
                <a:lumOff val="21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SPIRITUÁLNÍ</a:t>
          </a:r>
          <a:endParaRPr lang="cs-CZ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6997183" y="1110307"/>
        <a:ext cx="1321062" cy="1033450"/>
      </dsp:txXfrm>
    </dsp:sp>
    <dsp:sp modelId="{F393A5A4-A5A8-42AE-A8DF-A9C4D35B8FFA}">
      <dsp:nvSpPr>
        <dsp:cNvPr id="0" name=""/>
        <dsp:cNvSpPr/>
      </dsp:nvSpPr>
      <dsp:spPr>
        <a:xfrm>
          <a:off x="6347110" y="3091333"/>
          <a:ext cx="1886114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B624B-F6F1-4A88-B66C-9E19846F08F8}">
      <dsp:nvSpPr>
        <dsp:cNvPr id="0" name=""/>
        <dsp:cNvSpPr/>
      </dsp:nvSpPr>
      <dsp:spPr>
        <a:xfrm>
          <a:off x="7531573" y="2821795"/>
          <a:ext cx="1385366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TĚLESNÁ</a:t>
          </a:r>
          <a:endParaRPr lang="cs-CZ" sz="16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7563725" y="2853947"/>
        <a:ext cx="1321062" cy="103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CA6F6-0FC7-D745-8289-6593C832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DA9434-2D21-9043-83DF-494788F85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614F3B-EBE5-854E-8986-F5120749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8167E-B029-044F-BDDF-4CCF9FAA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D0FAA7-95E8-EE48-8FB7-519E437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46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CD2A7-8C93-824E-89E9-DDBF9945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5969B0-6546-BE41-8DAB-8BDA87FF5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3B5E2C-808A-4F45-935E-B25A3415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DCB408-2ACB-F343-B19B-C5877B6A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11D5A3-621B-294C-B6CE-897713E5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D7553A-D0C4-0F4B-B927-DEFA485CD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65ABAB-53DB-8E45-BF04-D9124EAD3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AE450D-8669-934F-9539-9779F485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F5607D-A158-E94E-AA1B-EDEEE15F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09BCD5-4B90-AF4E-AC24-823294E3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4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94A14-0F40-0D4B-A182-2576EC56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3615E0-F1F9-8A45-8AEC-59243D45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5180B-AC5A-4D45-878B-8EB59E87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127C89-1E98-524F-BE8E-3DCB12DF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F914DA-2078-4D44-910D-99649D6E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9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B3DDA-8A08-1145-B71A-81E35B2F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6BAAEC-AC4C-D948-93DF-C335463D7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D20F92-4980-314E-A8DD-AB509A19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DD0B5-6440-7F41-B621-6FBCE14E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12CEDD-85B7-3641-9B38-E6D9C8F4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8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474BA-2832-3349-A90B-1C83CBBC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10899-3E39-F94B-88D3-BFAC7B124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3EEA73-9562-AB45-BCCE-80B730E67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8DB1BD-5495-1B43-A533-90C745B5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329F13-D68F-3B4F-87F6-18E8DCCE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3F4576-CDD9-924A-BD6B-A37267EF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9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5C02F-02FB-F844-90D5-73745DF1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E7DBA-5850-8346-930B-27795F65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7ACCE5-4C70-BE40-BFD5-ED3896FE6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A49658-F270-AA44-8011-B2CA40172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C4EDF1-1772-094A-9BCF-2BD711A0E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955790-EE64-8A42-B234-2DB294B9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1A10AD-1959-9B49-A0C7-7C11047C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F5BF05-DE14-2846-AD84-72AE5939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7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EEAB5-979C-0041-B5BB-A6780F9A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53B926-B25A-934F-A7E1-97CCAF0B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372D42-3B18-7847-AE2F-95B1C9F8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8B108D-2417-444F-932F-A29908E0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14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C9B945-5B0E-0744-88BE-E6B07AE5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DFD5FC-6E84-9545-A99C-96B9CC4D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463B78-B7E2-E94E-AD83-A2685382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40C2B-E13C-9C4B-98E0-490136BF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2F36D-C6E8-FF46-A119-922CDBB0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B6BFEE-0559-5A47-89F7-5DA5B343C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9EECE3-71F5-6B41-9DA0-5648016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948C7-DB3C-6845-A69F-6A01D264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07A28C-A6B1-0442-9ADA-93393D69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42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3A50-D7A6-A443-8F57-9DE9C91F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5843A0-C13A-1246-8413-C8C0BAF62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61AA6A-8BF4-4748-BD98-B5221211A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EAE4C4-269C-5042-A186-A081B928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36EAF5-BF87-FA4B-A8D4-025185BB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AB9C7-46E3-7D4E-8059-120A2124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66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5A9300-4983-1940-A559-EEFA21F7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CCC0AA-8941-1542-B247-F8ABCBED0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1E21CE-3F2F-0443-926A-9BCF7DB48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BB6B-41DA-424E-8558-78A23EC78B20}" type="datetimeFigureOut">
              <a:rPr lang="cs-CZ" smtClean="0"/>
              <a:t>16. 9. 2020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0D65A-D6D9-AB48-903B-4752A7AF7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3A22A4-B939-064F-9D39-75A7FFB58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92D1-AF0E-724C-9033-86CF1C91E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portal/estud/fsps/js08/plavani/index.htm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obek.mysteria.cz/deti/hry/vodni.html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rvp.cz/Knihovna/Ruzne/Semin&#225;rn&#237;_pr&#225;ce/Hry_ve_vod&#283;_s_vyu&#382;it&#237;m_netradi&#269;n&#237;ch_pom&#367;cek" TargetMode="External"/><Relationship Id="rId5" Type="http://schemas.openxmlformats.org/officeDocument/2006/relationships/hyperlink" Target="http://vodni.skauting.cz/upload/metodika/materialy/hryvevode.pdf" TargetMode="External"/><Relationship Id="rId4" Type="http://schemas.openxmlformats.org/officeDocument/2006/relationships/hyperlink" Target="http://www.hranostaj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lavani.cstv.cz/Soubory/P2002_pravidla_plavani.doc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plavani.cstv.cz/Soubory/O20051024PR_PL_zmeny2005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AB5409-4593-D841-9CF6-30FBDB127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85824"/>
            <a:ext cx="4314825" cy="3052700"/>
          </a:xfr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CA44B48-B91C-944C-A162-C33ED600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Ladislav" panose="02000000000000000000" pitchFamily="50" charset="-18"/>
              </a:rPr>
              <a:t>V261 Kurz plavání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5B7B84A-A9B5-334E-A364-A85E21CC9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48596" y="1565599"/>
            <a:ext cx="7701448" cy="8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Pozitivní účinky plavání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825625"/>
            <a:ext cx="11407805" cy="4351338"/>
          </a:xfrm>
        </p:spPr>
        <p:txBody>
          <a:bodyPr/>
          <a:lstStyle/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Nezatěžuje klouby (je i pro lidi s nadváhou)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Plavat mohou všichni bez ohledu na věk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Nezáleží na kondici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Je vhodné i jako rehabilitace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Rovnoměrně aktivuje všechny svalové skupiny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Má dobrý vliv na páteř (když se to nepřehání – dobré jsou zvláště kraul a znak)</a:t>
            </a:r>
          </a:p>
          <a:p>
            <a:pPr lvl="0"/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Otužování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Negativní působení plavání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Onemocnění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možnost nákazy plísňovým či jiným onemocněním přenášejícím se při kontaktu s nedostatečně hygienicky upraveným povrchem sprch a WC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možnost onemocnění prochladnutím při pobytu na břehu v mokrých plavkách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Působení chlóru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může zhoršovat atopické ekzémy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problémy s očima až zhoršení zraku při dlouhodobém tréninku v přechlorované vodě bez plaveckých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brýlí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6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Bazén - koupaliště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Nejvhodnější teplota vody jak pro otevřenou vodu tak i pro bazény je 25-27 °C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Pokud má voda více jak 27 °C je vhodná pro dlouhodobější pobyt ve vodě jako například výuka základního plaveckého výcviku, kdy jsou děti a zejména trenéři delší čas ve vodě. Avšak takto teplá voda je pro závodní plavání zcela nevhodná, neboť se plavec potí a brzy se unaví.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Pokud teplota klesne pod 14 °C je voda již příliš studená a organismus začíná přespříliš zatěžovat orgány látkové přeměny, a to zejména krevní oběh, což vede k podchlazení organismu.</a:t>
            </a:r>
          </a:p>
          <a:p>
            <a:pPr marL="0" indent="0">
              <a:buNone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Plavecké způsoby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072" y="1825625"/>
            <a:ext cx="9036728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Kraul (Volný způsob)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rychlost 100% - nejmenší odpor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Prsa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rychlost 79% - při častém plavání mohou trpět záda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Motýlek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rychlost 93% - využívá delfínového vlnění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Znak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rychlost 89% - nejzdravější, v mnoha zemích světa je to první vyučovaný způsob</a:t>
            </a: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 jsou tedy </a:t>
            </a:r>
            <a:r>
              <a:rPr 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plavecké styly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? Možná, by bylo korektnější říci, „co je tedy plavecký styl“?</a:t>
            </a: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8" y="1690688"/>
            <a:ext cx="1754860" cy="8453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8" y="2520213"/>
            <a:ext cx="1763688" cy="992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8" y="3512288"/>
            <a:ext cx="1754860" cy="11690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8" y="4681302"/>
            <a:ext cx="1763688" cy="10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Učený z nebe nespadl …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Navození pocitu bezpečí + pozitivních emocí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Dovednosti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pocit vody (+ prvky záběrových pohybů)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Dýchání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Splývání a vznášení (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floating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Potopení obličeje + orientace pod hladinou – postupně i zvládání pádu do vody a orientace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Vstup do vody – pády, skoky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Uvolnění se ve vodě (s dopomocí, ale bez nadlehčovacích pomůcek)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Cvičení na práci s dechem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Cvičení na rozvoj orientace ve vodě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Napodobování (např. zvířat – čáp, žralok, klokan, vodník …)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U dětí je dobré pohyby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rytmizovat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0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Ladislav SemiBold" panose="02000000000000000000" pitchFamily="2" charset="0"/>
                <a:ea typeface="Roboto Condensed" panose="02000000000000000000" pitchFamily="2" charset="0"/>
              </a:rPr>
              <a:t>Být (jako) voda</a:t>
            </a:r>
            <a:endParaRPr lang="cs-CZ" b="1" dirty="0">
              <a:latin typeface="Ladislav SemiBol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ind Regular" pitchFamily="2" charset="-18"/>
                <a:cs typeface="Hind Regular" pitchFamily="2" charset="-18"/>
              </a:rPr>
              <a:t>Voda – to není napětí – umění skloubit uvolnění a napětí dohromady    … přístup „Přikrčeného tygra“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6" name="Obrázek 5" descr="Crouching Ti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976" y="2686231"/>
            <a:ext cx="6050702" cy="38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2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Ladislav SemiBold" panose="02000000000000000000" pitchFamily="50" charset="-18"/>
              </a:rPr>
              <a:t>Crouching</a:t>
            </a:r>
            <a:r>
              <a:rPr lang="cs-CZ" dirty="0">
                <a:latin typeface="Ladislav SemiBold" panose="02000000000000000000" pitchFamily="50" charset="-18"/>
              </a:rPr>
              <a:t> </a:t>
            </a:r>
            <a:r>
              <a:rPr lang="cs-CZ" dirty="0" err="1">
                <a:latin typeface="Ladislav SemiBold" panose="02000000000000000000" pitchFamily="50" charset="-18"/>
              </a:rPr>
              <a:t>Tigers</a:t>
            </a:r>
            <a:r>
              <a:rPr lang="cs-CZ" dirty="0">
                <a:latin typeface="Ladislav SemiBold" panose="02000000000000000000" pitchFamily="50" charset="-18"/>
              </a:rPr>
              <a:t> … M. </a:t>
            </a:r>
            <a:r>
              <a:rPr lang="cs-CZ" dirty="0" err="1">
                <a:latin typeface="Ladislav SemiBold" panose="02000000000000000000" pitchFamily="50" charset="-18"/>
              </a:rPr>
              <a:t>Phelps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6" name="Zástupný symbol pro obsah 4" descr="swimming st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41586"/>
            <a:ext cx="7199286" cy="47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Krása pohybu – celostní přístup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graphicFrame>
        <p:nvGraphicFramePr>
          <p:cNvPr id="6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899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60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4562F4-5DED-4DE0-B6E1-C78A497A9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9B4562F4-5DED-4DE0-B6E1-C78A497A9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9B7832-2E61-466E-BCD5-F79068E25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79B7832-2E61-466E-BCD5-F79068E25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412914-D4A4-4DBB-A2EC-B443C3DF3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7B412914-D4A4-4DBB-A2EC-B443C3DF3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6A7DB-AD2B-4358-89E5-CEAAE7A94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5BF6A7DB-AD2B-4358-89E5-CEAAE7A94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96B0DD-FE82-42AD-9F87-9C2E261A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3D96B0DD-FE82-42AD-9F87-9C2E261AA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AC02E-8ECB-4A92-8919-00973424A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412AC02E-8ECB-4A92-8919-00973424A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A8B539-F06F-4A2F-AD5B-A52705B3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C4A8B539-F06F-4A2F-AD5B-A52705B3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BE333B-C68A-4904-B611-BF797B46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2DBE333B-C68A-4904-B611-BF797B46C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81FD86-15C5-4301-A64D-33997C18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6D81FD86-15C5-4301-A64D-33997C183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2ECB79-0B20-43A0-8F31-270A1ABED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3B2ECB79-0B20-43A0-8F31-270A1ABED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9BDCB-0925-4F05-8F65-3801FBA3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58F9BDCB-0925-4F05-8F65-3801FBA3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93A5A4-A5A8-42AE-A8DF-A9C4D35B8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F393A5A4-A5A8-42AE-A8DF-A9C4D35B8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B624B-F6F1-4A88-B66C-9E19846F0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2C8B624B-F6F1-4A88-B66C-9E19846F0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Vnitřní plavání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T.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Gallwey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–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Inner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Game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Být správně „vnitřně“ disponován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 pro mne plavání znamená a co převládá?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Radost? Stres? Bolest? Nekonečné plahočení se od zdi ke zdi?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Proč plavu? Musím, nebo chci sám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6" name="Obrázek 5" descr="inner game of ten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4833" y="1524001"/>
            <a:ext cx="2222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  <a:ea typeface="Roboto Condensed" panose="02000000000000000000" pitchFamily="2" charset="0"/>
              </a:rPr>
              <a:t>Tady a teď + </a:t>
            </a:r>
            <a:r>
              <a:rPr lang="cs-CZ" dirty="0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 </a:t>
            </a:r>
            <a:r>
              <a:rPr lang="cs-CZ" dirty="0" err="1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Head</a:t>
            </a:r>
            <a:r>
              <a:rPr lang="cs-CZ" dirty="0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  </a:t>
            </a:r>
            <a:r>
              <a:rPr lang="cs-CZ" dirty="0" err="1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Heart</a:t>
            </a:r>
            <a:r>
              <a:rPr lang="cs-CZ" dirty="0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  Hand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JÁ a VODA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Čím se voda vyznačuje?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Být (s) vodou … žádná síla, napětí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Uvolněná koncentrace = věřit tělu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Zbavit se předsudků (o sobě, o vodě, …)</a:t>
            </a: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7" y="4168038"/>
            <a:ext cx="6382537" cy="22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70DED53-2BA2-5A44-B681-0855CB54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9281676-38C7-1E44-B9C9-8EF96933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872"/>
          </a:xfrm>
        </p:spPr>
        <p:txBody>
          <a:bodyPr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Praktické </a:t>
            </a:r>
            <a:r>
              <a:rPr lang="cs-CZ" sz="18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info</a:t>
            </a: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k semináři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Cíle semináře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Vaše </a:t>
            </a: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asociace, když se řekne plavání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Trocha historie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Vliv vody – plavání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Plavecké způsoby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Být jako voda … </a:t>
            </a:r>
            <a:r>
              <a:rPr lang="cs-CZ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Crouching</a:t>
            </a: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Tiger</a:t>
            </a:r>
            <a:endParaRPr lang="cs-CZ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Vnitřní plavání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Halliwickova</a:t>
            </a: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metoda - 11 zásad </a:t>
            </a:r>
            <a:r>
              <a:rPr lang="cs-CZ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Halliwickovy</a:t>
            </a: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metody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Plavání dětí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Hry ve vodě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E1284A8-57EC-B044-9686-7A5239FF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187F0E12-472B-594C-A0F1-23582D7C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Co nás čeká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51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V čem je „problém“?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Premisa = od skvělého prožitku nás vzdalují hlavně „potíže“ v naší hlavě. Není to okolí nebo vaše vybavení.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Zbavit se strachu z plavání či vody = zlepšit si život … zbavuji se strachu, víc si věřím</a:t>
            </a: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06" y="3841089"/>
            <a:ext cx="3840332" cy="27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Ladislav SemiBold" panose="02000000000000000000" pitchFamily="50" charset="-18"/>
              </a:rPr>
              <a:t>Self</a:t>
            </a:r>
            <a:r>
              <a:rPr lang="cs-CZ" dirty="0">
                <a:latin typeface="Ladislav SemiBold" panose="02000000000000000000" pitchFamily="50" charset="-18"/>
              </a:rPr>
              <a:t> 1 a </a:t>
            </a:r>
            <a:r>
              <a:rPr lang="cs-CZ" dirty="0" err="1">
                <a:latin typeface="Ladislav SemiBold" panose="02000000000000000000" pitchFamily="50" charset="-18"/>
              </a:rPr>
              <a:t>Self</a:t>
            </a:r>
            <a:r>
              <a:rPr lang="cs-CZ" dirty="0">
                <a:latin typeface="Ladislav SemiBold" panose="02000000000000000000" pitchFamily="50" charset="-18"/>
              </a:rPr>
              <a:t> 2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Self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1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Instruktor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Závodník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Bojínek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…</a:t>
            </a:r>
          </a:p>
          <a:p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Self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2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Úspěch nepřijde tehdy, když víc dřu!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Věř tělu, zbav se zbytečného strachu</a:t>
            </a:r>
          </a:p>
          <a:p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Flow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Peak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Experience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Runner´s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High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Rekreace - Re-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creatio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337" y="1419782"/>
            <a:ext cx="3658192" cy="45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Ladislav SemiBold" panose="02000000000000000000" pitchFamily="50" charset="-18"/>
              </a:rPr>
              <a:t>Halliwickova</a:t>
            </a:r>
            <a:r>
              <a:rPr lang="cs-CZ" b="1" dirty="0">
                <a:latin typeface="Ladislav SemiBold" panose="02000000000000000000" pitchFamily="50" charset="-18"/>
              </a:rPr>
              <a:t> metoda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 lidi s tělesným postižením, ale používá se i pro seniory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Výuka 1 na 1, minimum nad/odlehčovacích pomůcek</a:t>
            </a:r>
          </a:p>
          <a:p>
            <a:pPr lvl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Oční kontakt instruktora s klientem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Vstup do bazénu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Podpora plavce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Podpora ve skupině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Hry (na babu – např. v kruhu)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Výstup z bazénu</a:t>
            </a: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Instruktážní videa </a:t>
            </a:r>
            <a:r>
              <a:rPr lang="cs-CZ" b="1" dirty="0" err="1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Halliwickovy</a:t>
            </a:r>
            <a:r>
              <a:rPr lang="cs-CZ" b="1" dirty="0" smtClean="0">
                <a:latin typeface="Ladislav SemiBold" panose="02000000000000000000" pitchFamily="50" charset="-18"/>
                <a:ea typeface="Roboto Condensed" panose="02000000000000000000" pitchFamily="2" charset="0"/>
              </a:rPr>
              <a:t> metody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2" y="3382391"/>
            <a:ext cx="4012707" cy="2794571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https://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is.muni.cz/elportal/estud/fsps/js08/plavani/index.html</a:t>
            </a:r>
            <a:endParaRPr lang="cs-CZ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6" y="1796831"/>
            <a:ext cx="5656820" cy="459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95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Ladislav SemiBold" panose="02000000000000000000" pitchFamily="50" charset="-18"/>
              </a:rPr>
              <a:t>11 bodů </a:t>
            </a:r>
            <a:r>
              <a:rPr lang="cs-CZ" b="1" dirty="0" err="1">
                <a:latin typeface="Ladislav SemiBold" panose="02000000000000000000" pitchFamily="50" charset="-18"/>
              </a:rPr>
              <a:t>Halliwickovy</a:t>
            </a:r>
            <a:r>
              <a:rPr lang="cs-CZ" b="1" dirty="0">
                <a:latin typeface="Ladislav SemiBold" panose="02000000000000000000" pitchFamily="50" charset="-18"/>
              </a:rPr>
              <a:t> metody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1. Na začátku učíme „radost z vody“, žádné plovací styly</a:t>
            </a:r>
          </a:p>
          <a:p>
            <a:pPr lvl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2. Na pomoc plavcům používáme školené instruktory, ne plovací pomůcky</a:t>
            </a:r>
          </a:p>
          <a:p>
            <a:pPr lvl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3. Vyučujeme ve vodě – všechny na stejné úrovni</a:t>
            </a:r>
          </a:p>
          <a:p>
            <a:pPr lvl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4. Po celou dobu používáme křestní jména, protože jsme si všichni rovni</a:t>
            </a:r>
          </a:p>
          <a:p>
            <a:pPr lvl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5. Učíme pomalu, rychlostí, která plavci vyhovuje. Podporujeme rozvoj, ale nepoužíváme tlak</a:t>
            </a:r>
          </a:p>
          <a:p>
            <a:pPr lvl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6. Učíme v logickém sledu a ujišťujeme se, že všechny předchozí kroky byly dobře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procvičeny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Ladislav SemiBold" panose="02000000000000000000" pitchFamily="50" charset="-18"/>
              </a:rPr>
              <a:t>11 bodů </a:t>
            </a:r>
            <a:r>
              <a:rPr lang="cs-CZ" b="1" dirty="0" err="1">
                <a:latin typeface="Ladislav SemiBold" panose="02000000000000000000" pitchFamily="50" charset="-18"/>
              </a:rPr>
              <a:t>Halliwickovy</a:t>
            </a:r>
            <a:r>
              <a:rPr lang="cs-CZ" b="1" dirty="0">
                <a:latin typeface="Ladislav SemiBold" panose="02000000000000000000" pitchFamily="50" charset="-18"/>
              </a:rPr>
              <a:t> metody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825625"/>
            <a:ext cx="11141476" cy="4351338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7. Důraz je kladen na schopnost, ne na handicap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8. Zdůrazňujeme potěšení, takže většina aktivit se uskutečňuje pomocí her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9. Myslíme pozitivně – každého považujeme za plavce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10. Pracujeme ve skupinách, takže plavci se navzájem podporují a novým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	instruktorům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pomáhají ti zkušenější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11. Celý program pracuje na dobrovolné bázi, to znamená, že manažeři,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	přednášející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kluboví organizátoři jsou dobrovolníci a každý z nich je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	oddaný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šíření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Halliwickovy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metody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9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Ladislav SemiBold" panose="02000000000000000000" pitchFamily="50" charset="-18"/>
              </a:rPr>
              <a:t>Hry ve vodě – možné zdroje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</a:rPr>
              <a:t>Existuje spousta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</a:rPr>
              <a:t>zdrojů –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</a:rPr>
              <a:t>knihy či online materiály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  <a:cs typeface="Hind Medium" pitchFamily="2" charset="-18"/>
            </a:endParaRP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  <a:hlinkClick r:id="rId3"/>
              </a:rPr>
              <a:t>http://drobek.mysteria.cz/deti/hry/vodni.html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  <a:hlinkClick r:id="rId4"/>
              </a:rPr>
              <a:t>http://www.hranostaj.cz/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  <a:hlinkClick r:id="rId5"/>
              </a:rPr>
              <a:t>http://vodni.skauting.cz/upload/metodika/materialy/hryvevode.pdf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  <a:hlinkClick r:id="rId6"/>
              </a:rPr>
              <a:t>http://wiki.rvp.cz/Knihovna/Ruzne/Semin%C3%A1rn%C3%AD_pr%C3%A1ce/Hry_ve_vod%C4%9B_s_vyu%C5%BEit%C3%ADm_netradi%C4%8Dn%C3%ADch_pom%C5%AFcek</a:t>
            </a:r>
          </a:p>
          <a:p>
            <a:pPr lvl="1" hangingPunct="0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</a:rPr>
              <a:t>Mnoho dalších včetně celých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</a:rPr>
              <a:t>Mgr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Medium" pitchFamily="2" charset="-18"/>
              </a:rPr>
              <a:t>., Ph.D. prací</a:t>
            </a:r>
          </a:p>
          <a:p>
            <a:pPr lvl="1" hangingPunct="0"/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  <a:cs typeface="Hind Medium" pitchFamily="2" charset="-18"/>
            </a:endParaRP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7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Zdroje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6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HOFER, Z., aj. </a:t>
            </a:r>
            <a:r>
              <a:rPr lang="cs-CZ" sz="1800" i="1" dirty="0"/>
              <a:t>Technika plaveckých způsobů.</a:t>
            </a:r>
            <a:r>
              <a:rPr lang="cs-CZ" sz="1800" dirty="0"/>
              <a:t> 1. vyd. Praha : Karolinum, 2000. 100 s. ISBN 80-246-0169-9.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ČECHOVSKÁ, I., MILER, T. </a:t>
            </a:r>
            <a:r>
              <a:rPr lang="cs-CZ" sz="1800" i="1" dirty="0"/>
              <a:t>Plavání.</a:t>
            </a:r>
            <a:r>
              <a:rPr lang="cs-CZ" sz="1800" dirty="0"/>
              <a:t> 1. vyd. Praha : </a:t>
            </a:r>
            <a:r>
              <a:rPr lang="cs-CZ" sz="1800" dirty="0" err="1"/>
              <a:t>Grada</a:t>
            </a:r>
            <a:r>
              <a:rPr lang="cs-CZ" sz="1800" dirty="0"/>
              <a:t> </a:t>
            </a:r>
            <a:r>
              <a:rPr lang="cs-CZ" sz="1800" dirty="0" err="1"/>
              <a:t>Publishing</a:t>
            </a:r>
            <a:r>
              <a:rPr lang="cs-CZ" sz="1800" dirty="0"/>
              <a:t>, 2001. 132 s. ISBN 80-247-9049-1.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BĚLKOVÁ, T.  </a:t>
            </a:r>
            <a:r>
              <a:rPr lang="cs-CZ" sz="1800" i="1" dirty="0"/>
              <a:t>Plavání : zdokonalovací plavecká výuka.</a:t>
            </a:r>
            <a:r>
              <a:rPr lang="cs-CZ" sz="1800" dirty="0"/>
              <a:t> 1. vyd. Praha : NS Svoboda, 1998. 47 s. ISBN 80-205-0550-4.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MILER, T. </a:t>
            </a:r>
            <a:r>
              <a:rPr lang="cs-CZ" sz="1800" i="1" dirty="0"/>
              <a:t>Záchranář – bezpečnost a záchrana u vody. </a:t>
            </a:r>
            <a:r>
              <a:rPr lang="cs-CZ" sz="1800" dirty="0"/>
              <a:t>2. vyd. Praha : VZS ČČK, 1999. 63 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SVOZIL, Z. </a:t>
            </a:r>
            <a:r>
              <a:rPr lang="cs-CZ" sz="1800" i="1" dirty="0"/>
              <a:t>Učební postupy v plavání</a:t>
            </a:r>
            <a:r>
              <a:rPr lang="cs-CZ" sz="1800" dirty="0"/>
              <a:t>. 1. vyd. Olomouc : FTV UP, 1997.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MOTYČKA, J. aj. </a:t>
            </a:r>
            <a:r>
              <a:rPr lang="cs-CZ" sz="1800" i="1" dirty="0"/>
              <a:t>Teorie plaveckých sportů</a:t>
            </a:r>
            <a:r>
              <a:rPr lang="cs-CZ" sz="1800" dirty="0"/>
              <a:t>. 1. vyd. Brno : MU PF, 2001. ISBN 80-210-2711-8.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GIEHRL, J., HAHN, M. Plavání. 1. vyd. České Budějovice : KOPP, 2000. ISBN 80-7232-126-9.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ČECHOVSKÁ, I.</a:t>
            </a:r>
            <a:r>
              <a:rPr lang="cs-CZ" sz="1800" i="1" dirty="0"/>
              <a:t> Plavání dětí s rodiči. </a:t>
            </a:r>
            <a:r>
              <a:rPr lang="cs-CZ" sz="1800" dirty="0"/>
              <a:t>1. vyd. Praha : </a:t>
            </a:r>
            <a:r>
              <a:rPr lang="cs-CZ" sz="1800" dirty="0" err="1"/>
              <a:t>Grada</a:t>
            </a:r>
            <a:r>
              <a:rPr lang="cs-CZ" sz="1800" dirty="0"/>
              <a:t> </a:t>
            </a:r>
            <a:r>
              <a:rPr lang="cs-CZ" sz="1800" dirty="0" err="1"/>
              <a:t>Publishing</a:t>
            </a:r>
            <a:r>
              <a:rPr lang="cs-CZ" sz="1800" dirty="0"/>
              <a:t>, 2002. 132 s ISBN 80-247-0211-8.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ČECHOVSKÁ, I. , NOVOTNÁ, V., MILEROVÁ, H. </a:t>
            </a:r>
            <a:r>
              <a:rPr lang="cs-CZ" sz="1800" i="1" dirty="0" err="1"/>
              <a:t>Aqua</a:t>
            </a:r>
            <a:r>
              <a:rPr lang="cs-CZ" sz="1800" i="1" dirty="0"/>
              <a:t> - fitness</a:t>
            </a:r>
            <a:r>
              <a:rPr lang="cs-CZ" sz="1800" dirty="0"/>
              <a:t>. 1. vyd. Praha : </a:t>
            </a:r>
            <a:r>
              <a:rPr lang="cs-CZ" sz="1800" dirty="0" err="1"/>
              <a:t>Grada</a:t>
            </a:r>
            <a:r>
              <a:rPr lang="cs-CZ" sz="1800" dirty="0"/>
              <a:t> </a:t>
            </a:r>
            <a:r>
              <a:rPr lang="cs-CZ" sz="1800" dirty="0" err="1"/>
              <a:t>Publishing</a:t>
            </a:r>
            <a:r>
              <a:rPr lang="cs-CZ" sz="1800" dirty="0"/>
              <a:t>, 2003. 130 s. ISBN 80-247-0462-5.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P</a:t>
            </a:r>
            <a:r>
              <a:rPr lang="cs-CZ" sz="1800" i="1" dirty="0"/>
              <a:t>ravidla plavání a dálkového plavání.</a:t>
            </a:r>
            <a:r>
              <a:rPr lang="cs-CZ" sz="1800" dirty="0"/>
              <a:t> 1. vyd. Praha : Český svaz plaveckých sportů, 2002. </a:t>
            </a:r>
            <a:r>
              <a:rPr lang="cs-CZ" sz="1800" dirty="0">
                <a:solidFill>
                  <a:srgbClr val="CC0099"/>
                </a:solidFill>
                <a:hlinkClick r:id="rId3"/>
              </a:rPr>
              <a:t>http://plavani.cstv.cz/Soubory/P2002_pravidla_plavani.doc</a:t>
            </a:r>
            <a:r>
              <a:rPr lang="cs-CZ" sz="1800" dirty="0">
                <a:solidFill>
                  <a:srgbClr val="CC0099"/>
                </a:solidFill>
              </a:rPr>
              <a:t> </a:t>
            </a:r>
            <a:r>
              <a:rPr lang="cs-CZ" sz="1800" dirty="0">
                <a:solidFill>
                  <a:srgbClr val="CC0099"/>
                </a:solidFill>
                <a:hlinkClick r:id="rId4"/>
              </a:rPr>
              <a:t>http://plavani.cstv.cz/Soubory/O20051024PR_PL_zmeny2005.doc</a:t>
            </a:r>
            <a:endParaRPr lang="cs-CZ" sz="1800" dirty="0">
              <a:solidFill>
                <a:srgbClr val="CC0099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2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70DED53-2BA2-5A44-B681-0855CB54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9281676-38C7-1E44-B9C9-8EF96933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419" y="1584922"/>
            <a:ext cx="3551069" cy="4814872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Doprava – tram 9 a 5 ze zastávky </a:t>
            </a: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Vodičkova do zastávky Olšanské náměstí</a:t>
            </a:r>
            <a:endParaRPr lang="cs-CZ" sz="1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Plaveme </a:t>
            </a: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 bazénu v Hotelu Olšanka </a:t>
            </a: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(přímo na Olšanském </a:t>
            </a: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náměstí)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Plaveme 12:30 </a:t>
            </a: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- 13:30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23. 9. 2020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30. 9. 2020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14. 10. 2020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21. 10. 2020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11. 11. 2020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25. 11. 2020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9. 12. 2020</a:t>
            </a:r>
            <a:b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16. 12. </a:t>
            </a:r>
            <a:r>
              <a:rPr lang="cs-CZ" sz="1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2020</a:t>
            </a:r>
            <a:endParaRPr lang="cs-CZ" sz="18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E1284A8-57EC-B044-9686-7A5239FF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187F0E12-472B-594C-A0F1-23582D7C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Ladislav SemiBold" panose="02000000000000000000" pitchFamily="50" charset="-18"/>
              </a:rPr>
              <a:t>V261 Kurz plavání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84922"/>
            <a:ext cx="7247745" cy="42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7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70DED53-2BA2-5A44-B681-0855CB54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9281676-38C7-1E44-B9C9-8EF96933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4922"/>
            <a:ext cx="10276642" cy="4814872"/>
          </a:xfrm>
        </p:spPr>
        <p:txBody>
          <a:bodyPr>
            <a:noAutofit/>
          </a:bodyPr>
          <a:lstStyle/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 více než </a:t>
            </a: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 absence z lekcí v bazénu</a:t>
            </a: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Aktivní participace (=budete plavat:-)</a:t>
            </a:r>
          </a:p>
          <a:p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Dlouhé vlasy budete muset mít něčím stažené (nebo v plavecké čepici)!!!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Vstupné do bazénu je hrazené školou, ale klíče od skříněk dostanete zpravidla za zálohu (to může být třeba i Lítačka).</a:t>
            </a:r>
            <a:b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Pokud nebudete moci plavat, do bazénu prosím ani nechoďte, bylo by to zbytečné.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Předmět V261 Kurz plavání NELZE absolvovat se suchou hlavou </a:t>
            </a: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:-)</a:t>
            </a:r>
            <a:endParaRPr lang="en-GB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E1284A8-57EC-B044-9686-7A5239FF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187F0E12-472B-594C-A0F1-23582D7C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Podmínky udělení zápočtu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0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70DED53-2BA2-5A44-B681-0855CB54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9281676-38C7-1E44-B9C9-8EF96933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4922"/>
            <a:ext cx="11173288" cy="4814872"/>
          </a:xfrm>
        </p:spPr>
        <p:txBody>
          <a:bodyPr>
            <a:noAutofit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Sraz v 12:15 – 12:20 ve vestibulu bazénu (nesnažte se do bazénu dostat dříve než v 12:15)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 recepci prostě řekněte, že jste z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Jaboku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Budeme se učit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Základy plaveckých způsobů prsa a znak (kraul a skok šipkou pouze pro dobrovolnice)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Základní prvky první pomoci ve vodě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Ukážeme si pár her ve vodě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Základní principy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Halliwickovy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metody</a:t>
            </a:r>
          </a:p>
          <a:p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Doteky – práce s bezpečným prostředím v době výuky</a:t>
            </a:r>
          </a:p>
          <a:p>
            <a:pPr lvl="1"/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 přispěje k tomu, abyste se mohli(y) cítit co nejlépe?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n-GB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E1284A8-57EC-B044-9686-7A5239FF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187F0E12-472B-594C-A0F1-23582D7C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Komentář k praktickým věcem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70DED53-2BA2-5A44-B681-0855CB54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9281676-38C7-1E44-B9C9-8EF96933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4922"/>
            <a:ext cx="11173288" cy="4814872"/>
          </a:xfrm>
        </p:spPr>
        <p:txBody>
          <a:bodyPr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Podpora podmínek pro vytvoření pozitivního 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vztah k </a:t>
            </a: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vodě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Naučit se 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základům plaveckých stylů prsa a znak (případně i </a:t>
            </a: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kraul)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Znát a umět použít jednoduché záchranářské techniky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Znát a umět vést několik 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nenáročných aktivit / her ve </a:t>
            </a: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vodě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Znát a umět použít vybrané prvky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Halliwickovy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metody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 ideálním případě by po absolvování tohoto předmětu měl každý student být schopen vzít do vody klienty, děti, či jinou cílovou skupinu lidí se kterou právě pracuje a nemít obavy, že situaci nezvládne. Kurz plavání je též předmětem, který by měl sloužit k 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psycho-fyzickému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odreagování studentů a zlepšení jejich fyzické kondice.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E1284A8-57EC-B044-9686-7A5239FF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187F0E12-472B-594C-A0F1-23582D7C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Ladislav SemiBold" panose="02000000000000000000" pitchFamily="50" charset="-18"/>
              </a:rPr>
              <a:t>Cíle semináře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9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Ladislav SemiBold" panose="02000000000000000000" pitchFamily="2" charset="0"/>
                <a:ea typeface="Roboto Condensed" panose="02000000000000000000" pitchFamily="2" charset="0"/>
              </a:rPr>
              <a:t>Myšlenková mapa – S čím si spojujete plavání?</a:t>
            </a:r>
            <a:endParaRPr lang="cs-CZ" b="1" dirty="0">
              <a:latin typeface="Ladislav SemiBol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pic>
        <p:nvPicPr>
          <p:cNvPr id="6" name="Obrázek 5" descr="swimming p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5625"/>
            <a:ext cx="5820052" cy="45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0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  <a:ea typeface="Roboto Condensed" panose="02000000000000000000" pitchFamily="2" charset="0"/>
              </a:rPr>
              <a:t>Vy a plavání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5281D9-06F9-7E49-BD81-ED1C9BE3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4" y="1714902"/>
            <a:ext cx="4807998" cy="4351338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Pozitivní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asociace/zkušenosti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 nich stavět</a:t>
            </a:r>
          </a:p>
          <a:p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cs-CZ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6" name="Zástupný obsah 8">
            <a:extLst>
              <a:ext uri="{FF2B5EF4-FFF2-40B4-BE49-F238E27FC236}">
                <a16:creationId xmlns:a16="http://schemas.microsoft.com/office/drawing/2014/main" id="{025281D9-06F9-7E49-BD81-ED1C9BE376D3}"/>
              </a:ext>
            </a:extLst>
          </p:cNvPr>
          <p:cNvSpPr txBox="1">
            <a:spLocks/>
          </p:cNvSpPr>
          <p:nvPr/>
        </p:nvSpPr>
        <p:spPr>
          <a:xfrm>
            <a:off x="6587231" y="1696391"/>
            <a:ext cx="51756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Regular" pitchFamily="2" charset="-18"/>
              </a:rPr>
              <a:t>Negativní 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Hind Regular" pitchFamily="2" charset="-18"/>
              </a:rPr>
              <a:t>asociace/zkušenosti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  <a:cs typeface="Hind Regular" pitchFamily="2" charset="-18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  <a:cs typeface="Hind Regular" pitchFamily="2" charset="-18"/>
              </a:rPr>
              <a:t>Pracovat na jejich eliminaci pro další lidi/děti</a:t>
            </a:r>
          </a:p>
          <a:p>
            <a:pPr marL="342900" indent="-342900">
              <a:spcBef>
                <a:spcPct val="20000"/>
              </a:spcBef>
            </a:pPr>
            <a:r>
              <a:rPr lang="cs-CZ" sz="3200" dirty="0">
                <a:latin typeface="Roboto Condensed" panose="02000000000000000000" pitchFamily="2" charset="0"/>
                <a:ea typeface="Roboto Condensed" panose="02000000000000000000" pitchFamily="2" charset="0"/>
                <a:cs typeface="Hind Regular" pitchFamily="2" charset="-1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cs-CZ" sz="3200" dirty="0">
                <a:latin typeface="Roboto Condensed" panose="02000000000000000000" pitchFamily="2" charset="0"/>
                <a:ea typeface="Roboto Condensed" panose="02000000000000000000" pitchFamily="2" charset="0"/>
                <a:cs typeface="Hind Regular" pitchFamily="2" charset="-18"/>
              </a:rPr>
              <a:t> </a:t>
            </a:r>
          </a:p>
          <a:p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3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2B89963-2B9C-244D-A603-9FC82C01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555F21-A732-2943-BD42-24F06EE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adislav SemiBold" panose="02000000000000000000" pitchFamily="50" charset="-18"/>
              </a:rPr>
              <a:t>Historie plavání</a:t>
            </a:r>
            <a:endParaRPr lang="cs-CZ" b="1"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9FB3B-151B-1744-ABD3-3702F78A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Lidé uměli plavat - starověký Egypt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Plavání dosáhlo vrcholu v Řecku a Římě, kde bylo součástí vzdělání.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 nástupu křesťanství – potlačováno (mimo rytířů)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Návrat až humanisté, kteří studovali antická díla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 roce 1538 sepsal švýcarský profesor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Wynmann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první učebnici plavání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 období romantismu nabylo plavání nového významu jako sportovní disciplína</a:t>
            </a:r>
            <a:r>
              <a:rPr lang="cs-CZ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75FFCF-92AE-D447-83CB-2D6C3153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3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58B71CD0-ADEF-0543-A7A1-F853982700F9}" vid="{EDD54850-ABCA-434D-BFF7-CD397DBDF5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JBK-sablona prezentace</Template>
  <TotalTime>86</TotalTime>
  <Words>1605</Words>
  <Application>Microsoft Office PowerPoint</Application>
  <PresentationFormat>Širokoúhlá obrazovka</PresentationFormat>
  <Paragraphs>184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Hind Medium</vt:lpstr>
      <vt:lpstr>Hind Regular</vt:lpstr>
      <vt:lpstr>Ladislav</vt:lpstr>
      <vt:lpstr>Ladislav SemiBold</vt:lpstr>
      <vt:lpstr>Roboto Condensed</vt:lpstr>
      <vt:lpstr>Motiv Office</vt:lpstr>
      <vt:lpstr>V261 Kurz plavání</vt:lpstr>
      <vt:lpstr>Co nás čeká</vt:lpstr>
      <vt:lpstr>V261 Kurz plavání</vt:lpstr>
      <vt:lpstr>Podmínky udělení zápočtu</vt:lpstr>
      <vt:lpstr>Komentář k praktickým věcem</vt:lpstr>
      <vt:lpstr>Cíle semináře</vt:lpstr>
      <vt:lpstr>Myšlenková mapa – S čím si spojujete plavání?</vt:lpstr>
      <vt:lpstr>Vy a plavání</vt:lpstr>
      <vt:lpstr>Historie plavání</vt:lpstr>
      <vt:lpstr>Pozitivní účinky plavání</vt:lpstr>
      <vt:lpstr>Negativní působení plavání</vt:lpstr>
      <vt:lpstr>Bazén - koupaliště</vt:lpstr>
      <vt:lpstr>Plavecké způsoby</vt:lpstr>
      <vt:lpstr>Učený z nebe nespadl …</vt:lpstr>
      <vt:lpstr>Být (jako) voda</vt:lpstr>
      <vt:lpstr>Crouching Tigers … M. Phelps</vt:lpstr>
      <vt:lpstr>Krása pohybu – celostní přístup</vt:lpstr>
      <vt:lpstr>Vnitřní plavání</vt:lpstr>
      <vt:lpstr>Tady a teď +  Head  Heart  Hand</vt:lpstr>
      <vt:lpstr>V čem je „problém“?</vt:lpstr>
      <vt:lpstr>Self 1 a Self 2</vt:lpstr>
      <vt:lpstr>Halliwickova metoda</vt:lpstr>
      <vt:lpstr>Instruktážní videa Halliwickovy metody</vt:lpstr>
      <vt:lpstr>11 bodů Halliwickovy metody</vt:lpstr>
      <vt:lpstr>11 bodů Halliwickovy metody</vt:lpstr>
      <vt:lpstr>Hry ve vodě – možné 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Parizek</dc:creator>
  <cp:lastModifiedBy>Michal Parizek</cp:lastModifiedBy>
  <cp:revision>15</cp:revision>
  <dcterms:created xsi:type="dcterms:W3CDTF">2020-09-15T20:05:54Z</dcterms:created>
  <dcterms:modified xsi:type="dcterms:W3CDTF">2020-09-16T09:55:46Z</dcterms:modified>
</cp:coreProperties>
</file>