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67" r:id="rId2"/>
    <p:sldId id="268" r:id="rId3"/>
    <p:sldId id="269" r:id="rId4"/>
    <p:sldId id="270" r:id="rId5"/>
    <p:sldId id="271" r:id="rId6"/>
    <p:sldId id="257" r:id="rId7"/>
    <p:sldId id="256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E0307-B85C-446A-8EF0-0407D435D787}" type="datetimeFigureOut">
              <a:rPr lang="en-US" dirty="0"/>
              <a:t>11/6/2017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tický obrázek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862E7-95FA-4FC4-9EC5-DDBFA8DC7417}" type="datetimeFigureOut">
              <a:rPr lang="en-US" dirty="0"/>
              <a:t>11/6/2017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987F2-A784-4F72-BB57-0E9EACDE722E}" type="datetimeFigureOut">
              <a:rPr lang="en-US" dirty="0"/>
              <a:t>11/6/2017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BD51E-4B19-444E-85C0-DBD7EB6263F4}" type="datetimeFigureOut">
              <a:rPr lang="en-US" dirty="0"/>
              <a:t>11/6/2017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7255A-4AD5-4D3E-9A0A-689DA3BA976C}" type="datetimeFigureOut">
              <a:rPr lang="en-US" dirty="0"/>
              <a:t>11/6/2017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loup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0AD15-87AC-45B2-9EE5-8D165AF83CD7}" type="datetimeFigureOut">
              <a:rPr lang="en-US" dirty="0"/>
              <a:t>11/6/2017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loupce s obrázk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40CCD-F0D6-4CC2-A4C8-2D7D0D875F02}" type="datetimeFigureOut">
              <a:rPr lang="en-US" dirty="0"/>
              <a:t>11/6/2017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FE2CC-454D-4466-AC55-B86DA0A87BAE}" type="datetimeFigureOut">
              <a:rPr lang="en-US" dirty="0"/>
              <a:t>11/6/2017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B647B1BF-4039-460D-A637-65428CBD720E}" type="datetimeFigureOut">
              <a:rPr lang="en-US" dirty="0"/>
              <a:t>11/6/2017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39ACE-9343-4EBE-B5CA-AEA240A1DC53}" type="datetimeFigureOut">
              <a:rPr lang="en-US" dirty="0"/>
              <a:t>11/6/2017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00F7B-89C5-4DF7-A309-6263220147D4}" type="datetimeFigureOut">
              <a:rPr lang="en-US" dirty="0"/>
              <a:t>11/6/2017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C95DE-FD64-4606-AE61-EC1136867CC6}" type="datetimeFigureOut">
              <a:rPr lang="en-US" dirty="0"/>
              <a:t>11/6/2017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B0BBD-30FE-4CF1-900A-0C45149F8AF8}" type="datetimeFigureOut">
              <a:rPr lang="en-US" dirty="0"/>
              <a:t>11/6/2017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A5F7F-3E81-4C65-A4D1-CB62D5B9DB91}" type="datetimeFigureOut">
              <a:rPr lang="en-US" dirty="0"/>
              <a:t>11/6/2017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ECC86-1672-4627-AEFE-EC5485C73905}" type="datetimeFigureOut">
              <a:rPr lang="en-US" dirty="0"/>
              <a:t>11/6/2017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CB01F-D966-4C62-B900-0BE008A90C98}" type="datetimeFigureOut">
              <a:rPr lang="en-US" dirty="0"/>
              <a:t>11/6/2017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3A0EA-7DC7-4964-BB97-B173EF3B859A}" type="datetimeFigureOut">
              <a:rPr lang="en-US" dirty="0"/>
              <a:t>11/6/2017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EF52CC-F3D9-41D4-BCE4-C208E61A3F31}" type="datetimeFigureOut">
              <a:rPr lang="en-US" dirty="0"/>
              <a:t>11/6/2017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U2 </a:t>
            </a:r>
            <a:r>
              <a:rPr lang="cs-CZ" dirty="0" err="1" smtClean="0"/>
              <a:t>Breathe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80321" y="2336872"/>
            <a:ext cx="9613861" cy="4154079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16th of June, 9:05, doorbell rings,</a:t>
            </a:r>
            <a:br>
              <a:rPr lang="en-US" dirty="0"/>
            </a:br>
            <a:r>
              <a:rPr lang="en-US" dirty="0"/>
              <a:t>man at the door says</a:t>
            </a:r>
            <a:br>
              <a:rPr lang="en-US" dirty="0"/>
            </a:br>
            <a:r>
              <a:rPr lang="en-US" dirty="0"/>
              <a:t>"If you want to stay alive a bit longer,</a:t>
            </a:r>
            <a:br>
              <a:rPr lang="en-US" dirty="0"/>
            </a:br>
            <a:r>
              <a:rPr lang="en-US" dirty="0"/>
              <a:t>there's three things I need you to know,</a:t>
            </a:r>
            <a:br>
              <a:rPr lang="en-US" dirty="0"/>
            </a:br>
            <a:r>
              <a:rPr lang="en-US" dirty="0"/>
              <a:t>three!"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>Coming from a long line of travelling sales people on my mother's side</a:t>
            </a:r>
            <a:br>
              <a:rPr lang="en-US" dirty="0"/>
            </a:br>
            <a:r>
              <a:rPr lang="en-US" dirty="0"/>
              <a:t>I wasn't </a:t>
            </a:r>
            <a:r>
              <a:rPr lang="en-US" dirty="0" err="1"/>
              <a:t>gonna</a:t>
            </a:r>
            <a:r>
              <a:rPr lang="en-US" dirty="0"/>
              <a:t> buy just anyone's cockatoo,</a:t>
            </a:r>
            <a:br>
              <a:rPr lang="en-US" dirty="0"/>
            </a:br>
            <a:r>
              <a:rPr lang="en-US" dirty="0"/>
              <a:t>so why would I invite a complete stranger into my home?</a:t>
            </a:r>
            <a:br>
              <a:rPr lang="en-US" dirty="0"/>
            </a:br>
            <a:r>
              <a:rPr lang="en-US" dirty="0"/>
              <a:t>Would you?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>These days are better than that</a:t>
            </a:r>
            <a:br>
              <a:rPr lang="en-US" dirty="0"/>
            </a:br>
            <a:r>
              <a:rPr lang="en-US" dirty="0"/>
              <a:t>These days are better than that</a:t>
            </a:r>
            <a:br>
              <a:rPr lang="en-US" dirty="0"/>
            </a:b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127884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Ježíš šel touto riskantní cestou, což jej umožňuje vykládat různými způsoby (existuje 40 000 křesťanských denominací!)</a:t>
            </a:r>
          </a:p>
          <a:p>
            <a:pPr marL="0" indent="0">
              <a:buNone/>
            </a:pPr>
            <a:r>
              <a:rPr lang="cs-CZ" dirty="0" smtClean="0"/>
              <a:t>Ježíš nikdy neřekl „musíte mít pravdu!“, ani to, že mít pravdu je důležité…</a:t>
            </a:r>
          </a:p>
          <a:p>
            <a:pPr marL="0" indent="0">
              <a:buNone/>
            </a:pPr>
            <a:r>
              <a:rPr lang="cs-CZ" dirty="0" smtClean="0"/>
              <a:t>Spíše chtěl, aby člověk byl čestný a pokorný = možná jediná forma pravdivosti…</a:t>
            </a:r>
          </a:p>
          <a:p>
            <a:pPr marL="0" indent="0">
              <a:buNone/>
            </a:pPr>
            <a:r>
              <a:rPr lang="cs-CZ" dirty="0" smtClean="0"/>
              <a:t>Dějiny náboženství ukazují, že se zpravidla zabývalo jen „třetími“ věcmi, jen ty dávají pocit jistoty a pořádku…</a:t>
            </a:r>
          </a:p>
          <a:p>
            <a:pPr marL="0" indent="0">
              <a:buNone/>
            </a:pPr>
            <a:r>
              <a:rPr lang="cs-CZ" dirty="0" smtClean="0"/>
              <a:t>Bible jako celek našla rovnováhu mezi věděním a nevěděním.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180832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Dva proudy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80321" y="2336872"/>
            <a:ext cx="10228085" cy="4360141"/>
          </a:xfrm>
        </p:spPr>
        <p:txBody>
          <a:bodyPr/>
          <a:lstStyle/>
          <a:p>
            <a:pPr marL="0" indent="0">
              <a:buNone/>
            </a:pPr>
            <a:r>
              <a:rPr lang="cs-CZ" dirty="0" err="1" smtClean="0"/>
              <a:t>Apofatická</a:t>
            </a:r>
            <a:r>
              <a:rPr lang="cs-CZ" dirty="0" smtClean="0"/>
              <a:t> + </a:t>
            </a:r>
            <a:r>
              <a:rPr lang="cs-CZ" dirty="0" err="1" smtClean="0"/>
              <a:t>katafatická</a:t>
            </a:r>
            <a:r>
              <a:rPr lang="cs-CZ" dirty="0" smtClean="0"/>
              <a:t> cesta = biblická víra</a:t>
            </a:r>
          </a:p>
          <a:p>
            <a:pPr marL="0" indent="0">
              <a:buNone/>
            </a:pPr>
            <a:r>
              <a:rPr lang="cs-CZ" dirty="0" smtClean="0"/>
              <a:t>Jsou spolu jako sluneční a lunární světlo, světlo a tma; Ježíš je spíše lunárním učitelem, trpělivým vůči tmě a růstu, jeho opakem je „</a:t>
            </a:r>
            <a:r>
              <a:rPr lang="cs-CZ" dirty="0" err="1" smtClean="0"/>
              <a:t>Lucifer</a:t>
            </a:r>
            <a:r>
              <a:rPr lang="cs-CZ" dirty="0" smtClean="0"/>
              <a:t>“</a:t>
            </a:r>
          </a:p>
          <a:p>
            <a:pPr marL="0" indent="0">
              <a:buNone/>
            </a:pPr>
            <a:r>
              <a:rPr lang="cs-CZ" dirty="0" smtClean="0"/>
              <a:t>Všechny věci jsou směsí světla a tmy, „jen Bůh je dobrý“ (</a:t>
            </a:r>
            <a:r>
              <a:rPr lang="cs-CZ" dirty="0" err="1" smtClean="0"/>
              <a:t>Mk</a:t>
            </a:r>
            <a:r>
              <a:rPr lang="cs-CZ" dirty="0" smtClean="0"/>
              <a:t> 10,18)</a:t>
            </a:r>
          </a:p>
          <a:p>
            <a:pPr marL="0" indent="0">
              <a:buNone/>
            </a:pPr>
            <a:r>
              <a:rPr lang="cs-CZ" dirty="0" smtClean="0"/>
              <a:t>Jedině poezie je proto dostatečně vhodným jazykem pro náboženství, protože se nesnaží definovat zkušenost, nýbrž ji zprostředkovat (stejně tak i liturgie).</a:t>
            </a:r>
          </a:p>
          <a:p>
            <a:pPr marL="0" indent="0">
              <a:buNone/>
            </a:pPr>
            <a:r>
              <a:rPr lang="cs-CZ" dirty="0" smtClean="0"/>
              <a:t>Nenabízí závěry, ale učí postupu, jak k poznání dojít. Nevysvětluje, nýbrž otevírá k úžasu. Ježíš to tak dělá (</a:t>
            </a:r>
            <a:r>
              <a:rPr lang="cs-CZ" dirty="0" err="1" smtClean="0"/>
              <a:t>Mt</a:t>
            </a:r>
            <a:r>
              <a:rPr lang="cs-CZ" dirty="0" smtClean="0"/>
              <a:t> 13). Jazykem náboženství je poezie a posvátné příběhy, ne přímé učení.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561097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Poušť a vrchol hory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80321" y="2336872"/>
            <a:ext cx="9893234" cy="4295747"/>
          </a:xfrm>
        </p:spPr>
        <p:txBody>
          <a:bodyPr/>
          <a:lstStyle/>
          <a:p>
            <a:pPr marL="0" indent="0">
              <a:buNone/>
            </a:pPr>
            <a:r>
              <a:rPr lang="cs-CZ" dirty="0" smtClean="0"/>
              <a:t>Spiritualita tmy: jeskyně, exodus, exil, břicho velryby…</a:t>
            </a:r>
          </a:p>
          <a:p>
            <a:pPr marL="0" indent="0">
              <a:buNone/>
            </a:pPr>
            <a:r>
              <a:rPr lang="cs-CZ" dirty="0" smtClean="0"/>
              <a:t>Spiritualita světla: hora Sinaj, </a:t>
            </a:r>
            <a:r>
              <a:rPr lang="cs-CZ" dirty="0" err="1" smtClean="0"/>
              <a:t>Choreb</a:t>
            </a:r>
            <a:r>
              <a:rPr lang="cs-CZ" dirty="0" smtClean="0"/>
              <a:t>, Tábor, Hora blahoslavenství</a:t>
            </a:r>
          </a:p>
          <a:p>
            <a:pPr marL="0" indent="0">
              <a:buNone/>
            </a:pPr>
            <a:r>
              <a:rPr lang="cs-CZ" dirty="0" smtClean="0"/>
              <a:t>Tradice pouště: nepřítomnost, mlčení, nevědění…</a:t>
            </a:r>
          </a:p>
          <a:p>
            <a:pPr marL="0" indent="0">
              <a:buNone/>
            </a:pPr>
            <a:r>
              <a:rPr lang="cs-CZ" dirty="0" smtClean="0"/>
              <a:t>Tradice hory: přítomnost, mluvení, poznávání…</a:t>
            </a:r>
          </a:p>
          <a:p>
            <a:pPr marL="0" indent="0">
              <a:buNone/>
            </a:pPr>
            <a:r>
              <a:rPr lang="cs-CZ" b="1" dirty="0" smtClean="0"/>
              <a:t>Obě tradice jsou důležité a vzájemně se potřebují a doplňují!</a:t>
            </a: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Mojžíš na Sinaji x Ježíš na hoře proměnění, epifanie je zároveň světlo i tma.</a:t>
            </a:r>
          </a:p>
          <a:p>
            <a:pPr marL="0" indent="0">
              <a:buNone/>
            </a:pPr>
            <a:r>
              <a:rPr lang="cs-CZ" dirty="0" smtClean="0"/>
              <a:t>Ježíš proto o nejlepších věcech přikazuje mlčet (</a:t>
            </a:r>
            <a:r>
              <a:rPr lang="cs-CZ" dirty="0" err="1" smtClean="0"/>
              <a:t>Mk</a:t>
            </a:r>
            <a:r>
              <a:rPr lang="cs-CZ" dirty="0" smtClean="0"/>
              <a:t> 9)</a:t>
            </a:r>
          </a:p>
          <a:p>
            <a:pPr marL="0" indent="0">
              <a:buNone/>
            </a:pPr>
            <a:r>
              <a:rPr lang="cs-CZ" dirty="0" smtClean="0"/>
              <a:t>Ony dvě tradice jsou zosobněny protestanty a katolíky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912163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dirty="0" smtClean="0"/>
              <a:t>Přebytek informací a neschopnost je zpracovat x požadavek jistoty: živná půda náboženského (i jiného) </a:t>
            </a:r>
            <a:r>
              <a:rPr lang="cs-CZ" b="1" dirty="0" smtClean="0"/>
              <a:t>fundamentalismu</a:t>
            </a:r>
            <a:r>
              <a:rPr lang="cs-CZ" dirty="0" smtClean="0"/>
              <a:t>…</a:t>
            </a:r>
            <a:r>
              <a:rPr lang="cs-CZ" b="1" dirty="0" smtClean="0"/>
              <a:t> </a:t>
            </a:r>
            <a:r>
              <a:rPr lang="cs-CZ" dirty="0" smtClean="0"/>
              <a:t>(na vše je odpověď, bez ohledu na to, jak se k ní dospělo)</a:t>
            </a:r>
          </a:p>
          <a:p>
            <a:pPr marL="0" indent="0">
              <a:buNone/>
            </a:pPr>
            <a:r>
              <a:rPr lang="cs-CZ" dirty="0" smtClean="0"/>
              <a:t>Velká </a:t>
            </a:r>
            <a:r>
              <a:rPr lang="cs-CZ" b="1" dirty="0" smtClean="0"/>
              <a:t>spiritualita</a:t>
            </a:r>
            <a:r>
              <a:rPr lang="cs-CZ" dirty="0" smtClean="0"/>
              <a:t> naopak hledá rovnováhu mezi protiklady, hledá pravý střed.</a:t>
            </a:r>
          </a:p>
          <a:p>
            <a:pPr marL="0" indent="0">
              <a:buNone/>
            </a:pPr>
            <a:r>
              <a:rPr lang="cs-CZ" b="1" dirty="0" smtClean="0"/>
              <a:t>Cesta:</a:t>
            </a:r>
            <a:r>
              <a:rPr lang="cs-CZ" dirty="0" smtClean="0"/>
              <a:t> poctivé a pokorné hledání způsobu vlastního poznávání a naslouchání. Jen tak dojdeme k moudrosti svým vlastním způsobem, kdy vnější autorita bude ukotvena vnitřní autoritou.</a:t>
            </a:r>
          </a:p>
          <a:p>
            <a:pPr marL="0" indent="0">
              <a:buNone/>
            </a:pPr>
            <a:r>
              <a:rPr lang="cs-CZ" b="1" dirty="0" smtClean="0"/>
              <a:t>Setkání mezi vnitřním Vědoucím</a:t>
            </a:r>
            <a:r>
              <a:rPr lang="cs-CZ" dirty="0" smtClean="0"/>
              <a:t> (modlitba) </a:t>
            </a:r>
            <a:r>
              <a:rPr lang="cs-CZ" b="1" dirty="0" smtClean="0"/>
              <a:t>a vnějším Vědoucím </a:t>
            </a:r>
            <a:r>
              <a:rPr lang="cs-CZ" dirty="0" smtClean="0"/>
              <a:t>(Písmo a tradice)</a:t>
            </a: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19137804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Modlitba jako proces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80320" y="1834166"/>
            <a:ext cx="9613862" cy="502383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 smtClean="0"/>
              <a:t>Cestám vědění a nevědění se učíme modlitbou (slovy i kontemplací)</a:t>
            </a:r>
          </a:p>
          <a:p>
            <a:pPr marL="0" indent="0">
              <a:buNone/>
            </a:pPr>
            <a:r>
              <a:rPr lang="cs-CZ" dirty="0" smtClean="0"/>
              <a:t>„Nikomu o tom neříkejte“ (mesiášské tajemství) lze chápat i takto: dokud neprojdete tajemstvím proměny od falešného já k pravému já, budete svoji zkušenost zneužívat a chybně interpretovat</a:t>
            </a:r>
          </a:p>
          <a:p>
            <a:pPr marL="0" indent="0">
              <a:buNone/>
            </a:pPr>
            <a:r>
              <a:rPr lang="cs-CZ" dirty="0" smtClean="0"/>
              <a:t>Židovství, křesťanství a islám vzaly na sebe velké riziko, když svou zkušenost vložily do slov. Stejně tak Bůh svým vtělením (J 1,14).</a:t>
            </a:r>
          </a:p>
          <a:p>
            <a:pPr marL="0" indent="0">
              <a:buNone/>
            </a:pPr>
            <a:r>
              <a:rPr lang="cs-CZ" dirty="0" smtClean="0"/>
              <a:t>Cena: ze slov se stala modla a monoteistická náboženství jsou ta nejméně tolerantní.</a:t>
            </a:r>
          </a:p>
          <a:p>
            <a:pPr marL="0" indent="0">
              <a:buNone/>
            </a:pPr>
            <a:r>
              <a:rPr lang="cs-CZ" b="1" dirty="0" smtClean="0"/>
              <a:t>Rozhodující je zkušenost s Boží přítomností, nikoli shoda ve slovech a formách.</a:t>
            </a:r>
          </a:p>
          <a:p>
            <a:pPr marL="0" indent="0">
              <a:buNone/>
            </a:pPr>
            <a:r>
              <a:rPr lang="cs-CZ" b="1" dirty="0" smtClean="0"/>
              <a:t>Ježíš svou zkušenost nabízí jako „cestu, pravdu a život“.</a:t>
            </a:r>
          </a:p>
          <a:p>
            <a:pPr marL="0" indent="0">
              <a:buNone/>
            </a:pPr>
            <a:r>
              <a:rPr lang="cs-CZ" b="1" dirty="0" smtClean="0"/>
              <a:t>Dvě hlavní cesty proměny člověka jsou modlitba a utrpení.</a:t>
            </a: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2165383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Jak poznání modlitbou souvisí s utrpením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80321" y="2336873"/>
            <a:ext cx="10498541" cy="428286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 smtClean="0"/>
              <a:t>V Bibli je třeba číst to, co je „mezi řádky“, s pokorou a trpělivostí, oproštěni od vlastních představ</a:t>
            </a:r>
          </a:p>
          <a:p>
            <a:pPr marL="0" indent="0">
              <a:buNone/>
            </a:pPr>
            <a:r>
              <a:rPr lang="cs-CZ" dirty="0" smtClean="0"/>
              <a:t>Určité pravdy potřebují světlo, které objevíme jen prostřednictvím tmy, v momentech utrpení, zlomení nebo smrti, ne pouhým čtením knih</a:t>
            </a:r>
          </a:p>
          <a:p>
            <a:pPr marL="0" indent="0">
              <a:buNone/>
            </a:pPr>
            <a:r>
              <a:rPr lang="cs-CZ" dirty="0" smtClean="0"/>
              <a:t>Ježíšovo učení je mnohem více „cestou tmy“ než „cestou světla“…</a:t>
            </a:r>
          </a:p>
          <a:p>
            <a:pPr marL="0" indent="0">
              <a:buNone/>
            </a:pPr>
            <a:r>
              <a:rPr lang="cs-CZ" dirty="0" smtClean="0"/>
              <a:t>Ex 13,17-18 Skutečným cílem je cesta sama, skrze zkoušky, přírodu a vztahy.</a:t>
            </a:r>
          </a:p>
          <a:p>
            <a:pPr marL="0" indent="0">
              <a:buNone/>
            </a:pPr>
            <a:r>
              <a:rPr lang="cs-CZ" dirty="0" smtClean="0"/>
              <a:t>Lidem nelze nabídnout závěry bez cesty, jinak je použijí jako náhradu za samotnou cestu. To se v náboženství často děje: </a:t>
            </a:r>
            <a:r>
              <a:rPr lang="cs-CZ" b="1" dirty="0" smtClean="0"/>
              <a:t>obal se stává náhražkou za obsah.</a:t>
            </a:r>
            <a:endParaRPr lang="cs-CZ" dirty="0" smtClean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995022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JHWH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80321" y="1667171"/>
            <a:ext cx="10356873" cy="5042721"/>
          </a:xfrm>
        </p:spPr>
        <p:txBody>
          <a:bodyPr/>
          <a:lstStyle/>
          <a:p>
            <a:pPr marL="0" indent="0">
              <a:buNone/>
            </a:pPr>
            <a:r>
              <a:rPr lang="cs-CZ" dirty="0" smtClean="0"/>
              <a:t>Jen kdo žil a miloval, trpěl a zakoušel neúspěchy, a znovu žil a miloval, je schopen číst Písmo způsobem pokorným, inkluzivním, přinášejícím ovoce.</a:t>
            </a:r>
          </a:p>
          <a:p>
            <a:pPr marL="0" indent="0">
              <a:buNone/>
            </a:pPr>
            <a:r>
              <a:rPr lang="cs-CZ" dirty="0" smtClean="0"/>
              <a:t>Čte-li Písmo člověk neiniciovaný živote, upraví si ho na rozumovou záležitost a vidí v něm jen soubor předpisů.</a:t>
            </a:r>
          </a:p>
          <a:p>
            <a:pPr marL="0" indent="0">
              <a:buNone/>
            </a:pPr>
            <a:r>
              <a:rPr lang="cs-CZ" dirty="0" smtClean="0"/>
              <a:t>Jen Bůh může vyslovit své jméno (Ex 3,14).</a:t>
            </a:r>
          </a:p>
          <a:p>
            <a:pPr marL="0" indent="0">
              <a:buNone/>
            </a:pPr>
            <a:r>
              <a:rPr lang="cs-CZ" dirty="0" smtClean="0"/>
              <a:t>JHWH jsou pokusem napodobit dýchání, jedinou věc, kterou děláme od narození až do smrti. Boží tajemství lze přijmout s takovou svobodou, s jakou dýcháme. Bůh je přístupný jako náš vlastní dech.</a:t>
            </a:r>
          </a:p>
          <a:p>
            <a:pPr marL="0" indent="0">
              <a:buNone/>
            </a:pPr>
            <a:r>
              <a:rPr lang="cs-CZ" dirty="0" smtClean="0"/>
              <a:t>J 20,22; Duch jako dech života. Bůh je zkušeností tak rozsáhlou a hlubokou, že nám umožňuje uchovat všechnu naši zkušenost.</a:t>
            </a:r>
          </a:p>
          <a:p>
            <a:pPr marL="0" indent="0">
              <a:buNone/>
            </a:pPr>
            <a:r>
              <a:rPr lang="cs-CZ" dirty="0" smtClean="0"/>
              <a:t>Tak rozsáhlý prostor budeme vnímat spíše jako nevědění, než vědění, ale bude to nabízet větší jistotu než cokoli, čeho jsme dosáhli rozumem.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782235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Every day I die again and again I'm reborn</a:t>
            </a:r>
            <a:br>
              <a:rPr lang="en-US" dirty="0"/>
            </a:br>
            <a:r>
              <a:rPr lang="en-US" dirty="0"/>
              <a:t>Every day I have to find the courage</a:t>
            </a:r>
            <a:br>
              <a:rPr lang="en-US" dirty="0"/>
            </a:br>
            <a:r>
              <a:rPr lang="en-US" dirty="0"/>
              <a:t>To walk out into the street</a:t>
            </a:r>
            <a:br>
              <a:rPr lang="en-US" dirty="0"/>
            </a:br>
            <a:r>
              <a:rPr lang="en-US" dirty="0"/>
              <a:t>With arms out, got a love you can't defeat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>Neither down or out</a:t>
            </a:r>
            <a:br>
              <a:rPr lang="en-US" dirty="0"/>
            </a:br>
            <a:r>
              <a:rPr lang="en-US" dirty="0"/>
              <a:t>There's nothing you have that I need,</a:t>
            </a:r>
            <a:br>
              <a:rPr lang="en-US" dirty="0"/>
            </a:br>
            <a:r>
              <a:rPr lang="en-US" dirty="0"/>
              <a:t>I can breathe, breathe now</a:t>
            </a:r>
            <a:br>
              <a:rPr lang="en-US" dirty="0"/>
            </a:b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191462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16th of June, Chinese stocks are going up</a:t>
            </a:r>
            <a:br>
              <a:rPr lang="en-US" dirty="0"/>
            </a:br>
            <a:r>
              <a:rPr lang="en-US" dirty="0"/>
              <a:t>And I'm coming down with some new Asian virus</a:t>
            </a:r>
            <a:br>
              <a:rPr lang="en-US" dirty="0"/>
            </a:br>
            <a:r>
              <a:rPr lang="en-US" dirty="0" err="1"/>
              <a:t>Ju</a:t>
            </a:r>
            <a:r>
              <a:rPr lang="en-US" dirty="0"/>
              <a:t> </a:t>
            </a:r>
            <a:r>
              <a:rPr lang="en-US" dirty="0" err="1"/>
              <a:t>Ju</a:t>
            </a:r>
            <a:r>
              <a:rPr lang="en-US" dirty="0"/>
              <a:t> man, </a:t>
            </a:r>
            <a:r>
              <a:rPr lang="en-US" dirty="0" err="1"/>
              <a:t>Ju</a:t>
            </a:r>
            <a:r>
              <a:rPr lang="en-US" dirty="0"/>
              <a:t> </a:t>
            </a:r>
            <a:r>
              <a:rPr lang="en-US" dirty="0" err="1"/>
              <a:t>Ju</a:t>
            </a:r>
            <a:r>
              <a:rPr lang="en-US" dirty="0"/>
              <a:t> man</a:t>
            </a:r>
            <a:br>
              <a:rPr lang="en-US" dirty="0"/>
            </a:br>
            <a:r>
              <a:rPr lang="en-US" dirty="0"/>
              <a:t>Doc says you're fine or dying, please</a:t>
            </a:r>
            <a:br>
              <a:rPr lang="en-US" dirty="0"/>
            </a:br>
            <a:r>
              <a:rPr lang="en-US" dirty="0"/>
              <a:t>9:09, St John divine on the line, my pulse is fine</a:t>
            </a:r>
            <a:br>
              <a:rPr lang="en-US" dirty="0"/>
            </a:br>
            <a:r>
              <a:rPr lang="en-US" dirty="0"/>
              <a:t>When I'm running down the road like loose electricity,</a:t>
            </a:r>
            <a:br>
              <a:rPr lang="en-US" dirty="0"/>
            </a:br>
            <a:r>
              <a:rPr lang="en-US" dirty="0"/>
              <a:t>Or the band in my head plays a striptease.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>The roar that lies, on the other side of silence,</a:t>
            </a:r>
            <a:br>
              <a:rPr lang="en-US" dirty="0"/>
            </a:br>
            <a:r>
              <a:rPr lang="en-US" dirty="0"/>
              <a:t>The forest fire that is fear so deny it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783392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Walk out into the street,</a:t>
            </a:r>
            <a:br>
              <a:rPr lang="en-US" dirty="0"/>
            </a:br>
            <a:r>
              <a:rPr lang="en-US" dirty="0"/>
              <a:t>Sing your heart out.</a:t>
            </a:r>
            <a:br>
              <a:rPr lang="en-US" dirty="0"/>
            </a:br>
            <a:r>
              <a:rPr lang="en-US" dirty="0"/>
              <a:t>The people we meet,</a:t>
            </a:r>
            <a:br>
              <a:rPr lang="en-US" dirty="0"/>
            </a:br>
            <a:r>
              <a:rPr lang="en-US" dirty="0"/>
              <a:t>will not be drowned out.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>There is nothing you have that I need,</a:t>
            </a:r>
            <a:br>
              <a:rPr lang="en-US" dirty="0"/>
            </a:br>
            <a:r>
              <a:rPr lang="en-US" dirty="0"/>
              <a:t>I can breathe, breathe now</a:t>
            </a:r>
            <a:br>
              <a:rPr lang="en-US" dirty="0"/>
            </a:b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279862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We are people born of sound,</a:t>
            </a:r>
            <a:br>
              <a:rPr lang="en-US" dirty="0"/>
            </a:br>
            <a:r>
              <a:rPr lang="en-US" dirty="0"/>
              <a:t>The songs are in our eyes.</a:t>
            </a:r>
            <a:br>
              <a:rPr lang="en-US" dirty="0"/>
            </a:br>
            <a:r>
              <a:rPr lang="en-US" dirty="0"/>
              <a:t>Born to wear them like a crown, oh.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>Walk out into the sunburst street</a:t>
            </a:r>
            <a:br>
              <a:rPr lang="en-US" dirty="0"/>
            </a:br>
            <a:r>
              <a:rPr lang="en-US" dirty="0"/>
              <a:t>Sing your heart out,</a:t>
            </a:r>
            <a:br>
              <a:rPr lang="en-US" dirty="0"/>
            </a:br>
            <a:r>
              <a:rPr lang="en-US" dirty="0"/>
              <a:t>Sing my heart out.</a:t>
            </a:r>
            <a:br>
              <a:rPr lang="en-US" dirty="0"/>
            </a:br>
            <a:r>
              <a:rPr lang="en-US" dirty="0"/>
              <a:t>I found grace inside the sound,</a:t>
            </a:r>
            <a:br>
              <a:rPr lang="en-US" dirty="0"/>
            </a:br>
            <a:r>
              <a:rPr lang="en-US" dirty="0"/>
              <a:t>I found grace, it's all that I found.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>And I can breathe, breathe now. </a:t>
            </a:r>
          </a:p>
          <a:p>
            <a:r>
              <a:rPr lang="en-US" dirty="0"/>
              <a:t/>
            </a:r>
            <a:br>
              <a:rPr lang="en-US" dirty="0"/>
            </a:b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448890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Heinrich </a:t>
            </a:r>
            <a:r>
              <a:rPr lang="cs-CZ" dirty="0" err="1" smtClean="0"/>
              <a:t>Zimmer</a:t>
            </a:r>
            <a:r>
              <a:rPr lang="cs-CZ" dirty="0" smtClean="0"/>
              <a:t> (1890-1943)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„O těch nejlepších věcech se vůbec nedá mluvit; </a:t>
            </a:r>
          </a:p>
          <a:p>
            <a:pPr marL="0" indent="0">
              <a:buNone/>
            </a:pPr>
            <a:r>
              <a:rPr lang="cs-CZ" dirty="0" smtClean="0"/>
              <a:t>ty druhotně nejlepší zůstávají téměř vždy nepochopeny;</a:t>
            </a:r>
          </a:p>
          <a:p>
            <a:pPr marL="0" indent="0">
              <a:buNone/>
            </a:pPr>
            <a:r>
              <a:rPr lang="cs-CZ" dirty="0"/>
              <a:t>ž</a:t>
            </a:r>
            <a:r>
              <a:rPr lang="cs-CZ" dirty="0" smtClean="0"/>
              <a:t>ivot tak trávíme mluvením o věcech třetího řádu.“</a:t>
            </a:r>
          </a:p>
          <a:p>
            <a:pPr marL="0" indent="0">
              <a:buNone/>
            </a:pPr>
            <a:r>
              <a:rPr lang="cs-CZ" b="1" dirty="0" smtClean="0"/>
              <a:t>Co tedy by například podle vás mohly být:</a:t>
            </a:r>
          </a:p>
          <a:p>
            <a:pPr marL="457200" indent="-457200">
              <a:buAutoNum type="arabicParenR"/>
            </a:pPr>
            <a:r>
              <a:rPr lang="cs-CZ" dirty="0" smtClean="0"/>
              <a:t>Věci prvního řádu (vůbec se o nich nedá mluvit)?</a:t>
            </a:r>
          </a:p>
          <a:p>
            <a:pPr marL="457200" indent="-457200">
              <a:buAutoNum type="arabicParenR"/>
            </a:pPr>
            <a:r>
              <a:rPr lang="cs-CZ" dirty="0" smtClean="0"/>
              <a:t>Věci druhého řádu (téměř vždy zůstávají nepochopeny)?</a:t>
            </a:r>
          </a:p>
          <a:p>
            <a:pPr marL="457200" indent="-457200">
              <a:buAutoNum type="arabicParenR"/>
            </a:pPr>
            <a:r>
              <a:rPr lang="cs-CZ" dirty="0" smtClean="0"/>
              <a:t>Věci třetího řádu (mluvním o nich trávíme život)?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601262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Vědění a modlitba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I cesta je cílem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553618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Úvod: vše závisí od představy o Bohu…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80321" y="2240924"/>
            <a:ext cx="10665966" cy="3695265"/>
          </a:xfrm>
        </p:spPr>
        <p:txBody>
          <a:bodyPr/>
          <a:lstStyle/>
          <a:p>
            <a:pPr marL="0" indent="0">
              <a:buNone/>
            </a:pPr>
            <a:r>
              <a:rPr lang="cs-CZ" dirty="0" smtClean="0"/>
              <a:t>Je-li představa a vztah správný, náboženství je tou nejlepší věcí na světě…</a:t>
            </a:r>
          </a:p>
          <a:p>
            <a:pPr marL="0" indent="0">
              <a:buNone/>
            </a:pPr>
            <a:r>
              <a:rPr lang="cs-CZ" dirty="0" smtClean="0"/>
              <a:t>Ortodoxie x </a:t>
            </a:r>
            <a:r>
              <a:rPr lang="cs-CZ" dirty="0" err="1" smtClean="0"/>
              <a:t>ortopraxe</a:t>
            </a: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Ti, kdo vše pochopili, jsou zpravidla arogantní</a:t>
            </a:r>
          </a:p>
          <a:p>
            <a:pPr marL="0" indent="0">
              <a:buNone/>
            </a:pPr>
            <a:r>
              <a:rPr lang="cs-CZ" dirty="0" smtClean="0"/>
              <a:t>Ti, kdo vědí, že zdaleka ne vše pochopili, se více snaží, aby jejich jednání bylo vedeno láskou</a:t>
            </a:r>
          </a:p>
          <a:p>
            <a:pPr marL="0" indent="0">
              <a:buNone/>
            </a:pPr>
            <a:r>
              <a:rPr lang="cs-CZ" dirty="0" smtClean="0"/>
              <a:t>Ti, kdo poznávají Boha, jsou pokorní, ti, kdo ne, jsou většinou sebejistí</a:t>
            </a:r>
          </a:p>
          <a:p>
            <a:pPr marL="0" indent="0">
              <a:buNone/>
            </a:pPr>
            <a:r>
              <a:rPr lang="cs-CZ" dirty="0" smtClean="0"/>
              <a:t>Je správné mít ortodoxní učení, ale je důležité vědět, že zdaleka nevíme všechno…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115358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Čím se zabývá teologie a spiritualita? Do kterého řádu věcí patří?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80321" y="2331076"/>
            <a:ext cx="10189448" cy="452692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 smtClean="0"/>
              <a:t>O Bohu se dá mluvit jedině pomocí metafor a obrazů, co je svaté, je jazykem nepopsatelné (proto židé nevyslovují Boží jméno)</a:t>
            </a:r>
          </a:p>
          <a:p>
            <a:pPr marL="0" indent="0">
              <a:buNone/>
            </a:pPr>
            <a:r>
              <a:rPr lang="cs-CZ" dirty="0" smtClean="0"/>
              <a:t>T a S se zabývá věcmi, o kterých se nedá mluvit. Jestliže v náboženství schází pokora, začne být domýšlivé, hloupé a pověrčivé.</a:t>
            </a:r>
          </a:p>
          <a:p>
            <a:pPr marL="0" indent="0">
              <a:buNone/>
            </a:pPr>
            <a:r>
              <a:rPr lang="cs-CZ" dirty="0" smtClean="0"/>
              <a:t>Jazyk dualistický je „</a:t>
            </a:r>
            <a:r>
              <a:rPr lang="cs-CZ" dirty="0" err="1" smtClean="0"/>
              <a:t>dábelský</a:t>
            </a:r>
            <a:r>
              <a:rPr lang="cs-CZ" dirty="0" smtClean="0"/>
              <a:t>“, dává pocit něčeho, čeho se lze držet a staví věci na „správné“ místo. Stává se tak náhradou za skutečný cíl náboženství, kterým je spojení s Bohem.</a:t>
            </a:r>
          </a:p>
          <a:p>
            <a:pPr marL="0" indent="0">
              <a:buNone/>
            </a:pPr>
            <a:r>
              <a:rPr lang="cs-CZ" dirty="0" smtClean="0"/>
              <a:t>O „nejlepších věcech“ se nedá mluvit, ty mohou být jen zakoušeny…</a:t>
            </a:r>
          </a:p>
          <a:p>
            <a:pPr marL="0" indent="0">
              <a:buNone/>
            </a:pPr>
            <a:r>
              <a:rPr lang="cs-CZ" dirty="0" smtClean="0"/>
              <a:t>Filosofie, teologie, psychologie či poezie a umění patří k věcem „druhotně nejlepším“, a – stejně jako Písmo – na „nejlepší věci“ jen ukazují… -  proto mohou být špatně chápány.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696017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Berlín">
  <a:themeElements>
    <a:clrScheme name="Berlin">
      <a:dk1>
        <a:sysClr val="windowText" lastClr="000000"/>
      </a:dk1>
      <a:lt1>
        <a:sysClr val="window" lastClr="FFFFFF"/>
      </a:lt1>
      <a:dk2>
        <a:srgbClr val="1F8094"/>
      </a:dk2>
      <a:lt2>
        <a:srgbClr val="E7E6E6"/>
      </a:lt2>
      <a:accent1>
        <a:srgbClr val="39CDE7"/>
      </a:accent1>
      <a:accent2>
        <a:srgbClr val="60DE72"/>
      </a:accent2>
      <a:accent3>
        <a:srgbClr val="DDCC64"/>
      </a:accent3>
      <a:accent4>
        <a:srgbClr val="F49D50"/>
      </a:accent4>
      <a:accent5>
        <a:srgbClr val="E44951"/>
      </a:accent5>
      <a:accent6>
        <a:srgbClr val="D666F9"/>
      </a:accent6>
      <a:hlink>
        <a:srgbClr val="4BF7ED"/>
      </a:hlink>
      <a:folHlink>
        <a:srgbClr val="95E9F4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92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118000"/>
                <a:satMod val="12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7DC10E3-4FF5-456B-A359-A0F378C1E5F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TM04033917[[fn=Berlín]]</Template>
  <TotalTime>464</TotalTime>
  <Words>1135</Words>
  <Application>Microsoft Office PowerPoint</Application>
  <PresentationFormat>Širokoúhlá obrazovka</PresentationFormat>
  <Paragraphs>75</Paragraphs>
  <Slides>16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16</vt:i4>
      </vt:variant>
    </vt:vector>
  </HeadingPairs>
  <TitlesOfParts>
    <vt:vector size="19" baseType="lpstr">
      <vt:lpstr>Arial</vt:lpstr>
      <vt:lpstr>Trebuchet MS</vt:lpstr>
      <vt:lpstr>Berlín</vt:lpstr>
      <vt:lpstr>U2 Breathe</vt:lpstr>
      <vt:lpstr>Prezentace aplikace PowerPoint</vt:lpstr>
      <vt:lpstr>Prezentace aplikace PowerPoint</vt:lpstr>
      <vt:lpstr>Prezentace aplikace PowerPoint</vt:lpstr>
      <vt:lpstr>Prezentace aplikace PowerPoint</vt:lpstr>
      <vt:lpstr>Heinrich Zimmer (1890-1943)</vt:lpstr>
      <vt:lpstr>Vědění a modlitba</vt:lpstr>
      <vt:lpstr>Úvod: vše závisí od představy o Bohu…</vt:lpstr>
      <vt:lpstr>Čím se zabývá teologie a spiritualita? Do kterého řádu věcí patří?</vt:lpstr>
      <vt:lpstr>Prezentace aplikace PowerPoint</vt:lpstr>
      <vt:lpstr>Dva proudy</vt:lpstr>
      <vt:lpstr>Poušť a vrchol hory</vt:lpstr>
      <vt:lpstr>Prezentace aplikace PowerPoint</vt:lpstr>
      <vt:lpstr>Modlitba jako proces</vt:lpstr>
      <vt:lpstr>Jak poznání modlitbou souvisí s utrpením</vt:lpstr>
      <vt:lpstr>JHWH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Vědění a modlitba</dc:title>
  <dc:creator>Ladislav Heryán</dc:creator>
  <cp:lastModifiedBy>Ladislav Heryán</cp:lastModifiedBy>
  <cp:revision>13</cp:revision>
  <dcterms:created xsi:type="dcterms:W3CDTF">2017-11-06T13:50:41Z</dcterms:created>
  <dcterms:modified xsi:type="dcterms:W3CDTF">2017-11-06T21:34:46Z</dcterms:modified>
</cp:coreProperties>
</file>