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25"/>
  </p:notesMasterIdLst>
  <p:sldIdLst>
    <p:sldId id="256" r:id="rId3"/>
    <p:sldId id="267" r:id="rId4"/>
    <p:sldId id="268" r:id="rId5"/>
    <p:sldId id="271" r:id="rId6"/>
    <p:sldId id="288" r:id="rId7"/>
    <p:sldId id="273" r:id="rId8"/>
    <p:sldId id="275" r:id="rId9"/>
    <p:sldId id="272" r:id="rId10"/>
    <p:sldId id="270" r:id="rId11"/>
    <p:sldId id="269" r:id="rId12"/>
    <p:sldId id="278" r:id="rId13"/>
    <p:sldId id="276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66" r:id="rId24"/>
  </p:sldIdLst>
  <p:sldSz cx="9144000" cy="6858000" type="screen4x3"/>
  <p:notesSz cx="7099300" cy="10234613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3D840D-A647-4707-8A4D-81573DA2FFA5}">
          <p14:sldIdLst>
            <p14:sldId id="256"/>
            <p14:sldId id="267"/>
            <p14:sldId id="268"/>
            <p14:sldId id="271"/>
            <p14:sldId id="288"/>
            <p14:sldId id="273"/>
            <p14:sldId id="275"/>
            <p14:sldId id="272"/>
            <p14:sldId id="270"/>
            <p14:sldId id="269"/>
            <p14:sldId id="278"/>
            <p14:sldId id="276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</p14:sldIdLst>
        </p14:section>
        <p14:section name="Oddíl bez názvu" id="{1E33ECAF-0E81-472B-B84F-EFDABC2C6A2D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1" autoAdjust="0"/>
    <p:restoredTop sz="94599" autoAdjust="0"/>
  </p:normalViewPr>
  <p:slideViewPr>
    <p:cSldViewPr>
      <p:cViewPr varScale="1">
        <p:scale>
          <a:sx n="72" d="100"/>
          <a:sy n="72" d="100"/>
        </p:scale>
        <p:origin x="136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940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10/9/2017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10/9/2017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iblenet.cz/b/Luke/10#v37" TargetMode="External"/><Relationship Id="rId2" Type="http://schemas.openxmlformats.org/officeDocument/2006/relationships/hyperlink" Target="http://biblenet.cz/b/Luke/10#v36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biblenet.cz/b/Luke/10#v31" TargetMode="External"/><Relationship Id="rId13" Type="http://schemas.openxmlformats.org/officeDocument/2006/relationships/hyperlink" Target="http://biblenet.cz/b/Luke/10#v36" TargetMode="External"/><Relationship Id="rId3" Type="http://schemas.openxmlformats.org/officeDocument/2006/relationships/hyperlink" Target="http://biblenet.cz/b/Luke/10#v26" TargetMode="External"/><Relationship Id="rId7" Type="http://schemas.openxmlformats.org/officeDocument/2006/relationships/hyperlink" Target="http://biblenet.cz/b/Luke/10#v30" TargetMode="External"/><Relationship Id="rId12" Type="http://schemas.openxmlformats.org/officeDocument/2006/relationships/hyperlink" Target="http://biblenet.cz/b/Luke/10#v35" TargetMode="External"/><Relationship Id="rId2" Type="http://schemas.openxmlformats.org/officeDocument/2006/relationships/hyperlink" Target="http://biblenet.cz/b/Luke/10#v2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iblenet.cz/b/Luke/10#v29" TargetMode="External"/><Relationship Id="rId11" Type="http://schemas.openxmlformats.org/officeDocument/2006/relationships/hyperlink" Target="http://biblenet.cz/b/Luke/10#v34" TargetMode="External"/><Relationship Id="rId5" Type="http://schemas.openxmlformats.org/officeDocument/2006/relationships/hyperlink" Target="http://biblenet.cz/b/Luke/10#v28" TargetMode="External"/><Relationship Id="rId10" Type="http://schemas.openxmlformats.org/officeDocument/2006/relationships/hyperlink" Target="http://biblenet.cz/b/Luke/10#v33" TargetMode="External"/><Relationship Id="rId4" Type="http://schemas.openxmlformats.org/officeDocument/2006/relationships/hyperlink" Target="http://biblenet.cz/b/Luke/10#v27" TargetMode="External"/><Relationship Id="rId9" Type="http://schemas.openxmlformats.org/officeDocument/2006/relationships/hyperlink" Target="http://biblenet.cz/b/Luke/10#v32" TargetMode="External"/><Relationship Id="rId14" Type="http://schemas.openxmlformats.org/officeDocument/2006/relationships/hyperlink" Target="http://biblenet.cz/b/Luke/10#v37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539552" y="3645024"/>
            <a:ext cx="7704856" cy="122413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Přikázání lásky jako základní tón křesťanské etiky</a:t>
            </a:r>
            <a:br>
              <a:rPr lang="cs-CZ" dirty="0"/>
            </a:b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7341" y="5815561"/>
            <a:ext cx="6858000" cy="533400"/>
          </a:xfrm>
        </p:spPr>
        <p:txBody>
          <a:bodyPr/>
          <a:lstStyle/>
          <a:p>
            <a:r>
              <a:rPr lang="cs-CZ" sz="2000" kern="1200" dirty="0">
                <a:solidFill>
                  <a:schemeClr val="tx2"/>
                </a:solidFill>
              </a:rPr>
              <a:t>Mgr. Zdenko Š Širka, </a:t>
            </a:r>
            <a:r>
              <a:rPr lang="cs-CZ" sz="2000" kern="1200" dirty="0" err="1">
                <a:solidFill>
                  <a:schemeClr val="tx2"/>
                </a:solidFill>
              </a:rPr>
              <a:t>ThD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27827" y="498326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 dirty="0"/>
              <a:t>T322 Teologická etika 1</a:t>
            </a:r>
            <a:br>
              <a:rPr lang="cs-CZ" sz="2400" dirty="0"/>
            </a:br>
            <a:r>
              <a:rPr lang="cs-CZ" sz="2400" dirty="0"/>
              <a:t>VOŠ Jabok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Podobenství o milosrdném </a:t>
            </a:r>
            <a:r>
              <a:rPr lang="cs-CZ" dirty="0" err="1"/>
              <a:t>Samařanovi</a:t>
            </a:r>
            <a:r>
              <a:rPr lang="cs-CZ" dirty="0"/>
              <a:t>.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69298144"/>
              </p:ext>
            </p:extLst>
          </p:nvPr>
        </p:nvGraphicFramePr>
        <p:xfrm>
          <a:off x="611560" y="1628800"/>
          <a:ext cx="8075240" cy="41764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037620">
                  <a:extLst>
                    <a:ext uri="{9D8B030D-6E8A-4147-A177-3AD203B41FA5}">
                      <a16:colId xmlns:a16="http://schemas.microsoft.com/office/drawing/2014/main" val="1726063818"/>
                    </a:ext>
                  </a:extLst>
                </a:gridCol>
                <a:gridCol w="4037620">
                  <a:extLst>
                    <a:ext uri="{9D8B030D-6E8A-4147-A177-3AD203B41FA5}">
                      <a16:colId xmlns:a16="http://schemas.microsoft.com/office/drawing/2014/main" val="2325871952"/>
                    </a:ext>
                  </a:extLst>
                </a:gridCol>
              </a:tblGrid>
              <a:tr h="9281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I. první rozhovor – dvojí přikázání lásky (v. 25-28) – </a:t>
                      </a:r>
                      <a:r>
                        <a:rPr lang="cs-CZ" sz="2000" dirty="0" err="1">
                          <a:solidFill>
                            <a:schemeClr val="tx1"/>
                          </a:solidFill>
                          <a:effectLst/>
                        </a:rPr>
                        <a:t>Mk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II. druhý rozhovor – podobenství (v. 29-37) – L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0114357"/>
                  </a:ext>
                </a:extLst>
              </a:tr>
              <a:tr h="4640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1. otázka ZÁKONÍKA (v. 25)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1. otázka ZÁKONÍKA (v. 29)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5857411"/>
                  </a:ext>
                </a:extLst>
              </a:tr>
              <a:tr h="9281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2. protiotázka JEŽÍŠE (v. 26)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2. Ježíš vypráví normativní příběh (v. 30-35) + protiotázka JEŽÍŠE (v. 36)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325471"/>
                  </a:ext>
                </a:extLst>
              </a:tr>
              <a:tr h="9281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3. odpověď ZÁKONÍKA + normativní citát z Písma (v. 27)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3. odpověď ZÁKONÍKA (v. 37a)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166474"/>
                  </a:ext>
                </a:extLst>
              </a:tr>
              <a:tr h="9281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4. JEŽÍŠOVO povzbuzení k jednání (v. 28)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4. JEŽÍŠOVO povzbuzení k jednání (v. 37b)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1720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008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Podobenství o milosrdném </a:t>
            </a:r>
            <a:r>
              <a:rPr lang="cs-CZ" dirty="0" err="1"/>
              <a:t>Samařanovi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Důraz na činy (sl. </a:t>
            </a:r>
            <a:r>
              <a:rPr lang="cs-CZ" dirty="0" err="1"/>
              <a:t>poiein</a:t>
            </a:r>
            <a:r>
              <a:rPr lang="cs-CZ" dirty="0"/>
              <a:t>)</a:t>
            </a:r>
          </a:p>
          <a:p>
            <a:r>
              <a:rPr lang="cs-CZ" dirty="0"/>
              <a:t>Odklon od teorie</a:t>
            </a:r>
          </a:p>
          <a:p>
            <a:r>
              <a:rPr lang="cs-CZ" dirty="0"/>
              <a:t>Vztah teologie a víry (</a:t>
            </a:r>
            <a:r>
              <a:rPr lang="cs-CZ" dirty="0" err="1"/>
              <a:t>ortopraxie</a:t>
            </a:r>
            <a:r>
              <a:rPr lang="cs-CZ" dirty="0"/>
              <a:t> - ortodoxie)</a:t>
            </a:r>
          </a:p>
          <a:p>
            <a:endParaRPr lang="cs-CZ" dirty="0"/>
          </a:p>
          <a:p>
            <a:r>
              <a:rPr lang="cs-CZ" dirty="0"/>
              <a:t>Prvé kolo otázek a odpovědí. Kde leží problém?</a:t>
            </a:r>
          </a:p>
        </p:txBody>
      </p:sp>
    </p:spTree>
    <p:extLst>
      <p:ext uri="{BB962C8B-B14F-4D97-AF65-F5344CB8AC3E}">
        <p14:creationId xmlns:p14="http://schemas.microsoft.com/office/powerpoint/2010/main" val="2355350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Podobenství o milosrdném </a:t>
            </a:r>
            <a:r>
              <a:rPr lang="cs-CZ" dirty="0" err="1"/>
              <a:t>Samařanovi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sz="7200" b="1" dirty="0"/>
              <a:t>Kdo je můj bližní?</a:t>
            </a:r>
          </a:p>
        </p:txBody>
      </p:sp>
    </p:spTree>
    <p:extLst>
      <p:ext uri="{BB962C8B-B14F-4D97-AF65-F5344CB8AC3E}">
        <p14:creationId xmlns:p14="http://schemas.microsoft.com/office/powerpoint/2010/main" val="841623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3. Teologicko-etická reflexe.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Výklad příběhu:</a:t>
            </a:r>
          </a:p>
          <a:p>
            <a:endParaRPr lang="cs-CZ" dirty="0"/>
          </a:p>
          <a:p>
            <a:r>
              <a:rPr lang="cs-CZ" dirty="0"/>
              <a:t>- nějaký člověk</a:t>
            </a:r>
          </a:p>
          <a:p>
            <a:r>
              <a:rPr lang="cs-CZ" dirty="0"/>
              <a:t>- cesta z Jericha</a:t>
            </a:r>
          </a:p>
          <a:p>
            <a:r>
              <a:rPr lang="cs-CZ" dirty="0"/>
              <a:t>- kněz</a:t>
            </a:r>
          </a:p>
          <a:p>
            <a:r>
              <a:rPr lang="cs-CZ" dirty="0"/>
              <a:t>- Levita</a:t>
            </a:r>
          </a:p>
          <a:p>
            <a:r>
              <a:rPr lang="cs-CZ" dirty="0"/>
              <a:t>- </a:t>
            </a:r>
            <a:r>
              <a:rPr lang="cs-CZ" dirty="0" err="1"/>
              <a:t>Samařan</a:t>
            </a:r>
            <a:r>
              <a:rPr lang="cs-CZ" dirty="0"/>
              <a:t>?</a:t>
            </a:r>
          </a:p>
          <a:p>
            <a:endParaRPr lang="cs-CZ" dirty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800" b="1" u="sng" dirty="0">
                <a:latin typeface="Arial" panose="020B0604020202020204" pitchFamily="34" charset="0"/>
                <a:hlinkClick r:id="rId2" tooltip="36"/>
              </a:rPr>
              <a:t>36</a:t>
            </a:r>
            <a:r>
              <a:rPr lang="cs-CZ" altLang="cs-CZ" sz="2800" u="sng" dirty="0">
                <a:latin typeface="Arial" panose="020B0604020202020204" pitchFamily="34" charset="0"/>
              </a:rPr>
              <a:t>Kdo</a:t>
            </a:r>
            <a:r>
              <a:rPr lang="cs-CZ" altLang="cs-CZ" sz="2800" dirty="0">
                <a:latin typeface="Arial" panose="020B0604020202020204" pitchFamily="34" charset="0"/>
              </a:rPr>
              <a:t> z těch tří, myslíš, </a:t>
            </a:r>
            <a:r>
              <a:rPr lang="cs-CZ" altLang="cs-CZ" sz="2800" u="sng" dirty="0">
                <a:latin typeface="Arial" panose="020B0604020202020204" pitchFamily="34" charset="0"/>
              </a:rPr>
              <a:t>byl bližním tomu</a:t>
            </a:r>
            <a:r>
              <a:rPr lang="cs-CZ" altLang="cs-CZ" sz="2800" dirty="0">
                <a:latin typeface="Arial" panose="020B0604020202020204" pitchFamily="34" charset="0"/>
              </a:rPr>
              <a:t>, který upadl mezi lupiče?“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800" b="1" dirty="0">
                <a:latin typeface="Arial" panose="020B0604020202020204" pitchFamily="34" charset="0"/>
                <a:hlinkClick r:id="rId3" tooltip="37"/>
              </a:rPr>
              <a:t>37</a:t>
            </a:r>
            <a:r>
              <a:rPr lang="cs-CZ" altLang="cs-CZ" sz="2800" dirty="0">
                <a:latin typeface="Arial" panose="020B0604020202020204" pitchFamily="34" charset="0"/>
              </a:rPr>
              <a:t>Zákoník odpověděl: „Ten, který mu prokázal milosrdenství.“ Ježíš mu řekl: „Jdi a jednej také tak.“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792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Teologicko-etická reflexe.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NE:     Kdo je můj bližní?</a:t>
            </a:r>
          </a:p>
          <a:p>
            <a:r>
              <a:rPr lang="cs-CZ" dirty="0"/>
              <a:t>ANO: Komu já můžu být (můžu se stát) bližní?</a:t>
            </a:r>
          </a:p>
          <a:p>
            <a:endParaRPr lang="cs-CZ" dirty="0"/>
          </a:p>
          <a:p>
            <a:r>
              <a:rPr lang="cs-CZ" dirty="0"/>
              <a:t>Dělej něco pro to, abys byl někomu bližním.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834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Teologicko-etická reflexe.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Učitel zákona.</a:t>
            </a:r>
          </a:p>
          <a:p>
            <a:endParaRPr lang="cs-CZ" dirty="0"/>
          </a:p>
          <a:p>
            <a:r>
              <a:rPr lang="cs-CZ" dirty="0"/>
              <a:t>Co sleduje svou otázkou?</a:t>
            </a:r>
          </a:p>
          <a:p>
            <a:r>
              <a:rPr lang="cs-CZ" dirty="0"/>
              <a:t>Ježíš obrací otázku. Jak?</a:t>
            </a:r>
          </a:p>
          <a:p>
            <a:r>
              <a:rPr lang="cs-CZ" dirty="0"/>
              <a:t>Nový pohled na dvoj přikázání lásky</a:t>
            </a:r>
          </a:p>
          <a:p>
            <a:r>
              <a:rPr lang="cs-CZ" dirty="0"/>
              <a:t>Bližní jako objekt?</a:t>
            </a:r>
          </a:p>
          <a:p>
            <a:r>
              <a:rPr lang="cs-CZ" dirty="0"/>
              <a:t>Bližní jako subjekt.</a:t>
            </a:r>
          </a:p>
          <a:p>
            <a:r>
              <a:rPr lang="cs-CZ" dirty="0"/>
              <a:t>Zákoníková otázka je zle položena</a:t>
            </a:r>
          </a:p>
        </p:txBody>
      </p:sp>
    </p:spTree>
    <p:extLst>
      <p:ext uri="{BB962C8B-B14F-4D97-AF65-F5344CB8AC3E}">
        <p14:creationId xmlns:p14="http://schemas.microsoft.com/office/powerpoint/2010/main" val="3912258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Teologicko-etická reflexe.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Aplikace:</a:t>
            </a:r>
          </a:p>
          <a:p>
            <a:r>
              <a:rPr lang="cs-CZ" dirty="0"/>
              <a:t>- vycházet z perspektivy potřebného člověka</a:t>
            </a:r>
          </a:p>
          <a:p>
            <a:r>
              <a:rPr lang="cs-CZ" dirty="0"/>
              <a:t>- promýšlení vlastních východisek</a:t>
            </a:r>
          </a:p>
        </p:txBody>
      </p:sp>
    </p:spTree>
    <p:extLst>
      <p:ext uri="{BB962C8B-B14F-4D97-AF65-F5344CB8AC3E}">
        <p14:creationId xmlns:p14="http://schemas.microsoft.com/office/powerpoint/2010/main" val="3446387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Teologicko-etická reflexe.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Zraněný muž.</a:t>
            </a:r>
          </a:p>
          <a:p>
            <a:endParaRPr lang="cs-CZ" dirty="0"/>
          </a:p>
          <a:p>
            <a:r>
              <a:rPr lang="cs-CZ" dirty="0"/>
              <a:t>Kdo je on? Ona?</a:t>
            </a:r>
          </a:p>
          <a:p>
            <a:r>
              <a:rPr lang="cs-CZ" dirty="0"/>
              <a:t>Univerzalita</a:t>
            </a:r>
          </a:p>
          <a:p>
            <a:r>
              <a:rPr lang="cs-CZ" dirty="0"/>
              <a:t>Jaké jsou kritéria pomáhaní?</a:t>
            </a:r>
          </a:p>
          <a:p>
            <a:r>
              <a:rPr lang="cs-CZ" dirty="0"/>
              <a:t>Komu máme byt bližními? </a:t>
            </a:r>
          </a:p>
          <a:p>
            <a:r>
              <a:rPr lang="cs-CZ" dirty="0"/>
              <a:t>Základné kritérium - nouze.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9614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Teologicko-etická reflexe.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Lupiči.</a:t>
            </a:r>
          </a:p>
          <a:p>
            <a:endParaRPr lang="cs-CZ" dirty="0"/>
          </a:p>
          <a:p>
            <a:r>
              <a:rPr lang="cs-CZ" dirty="0"/>
              <a:t>Faktory – sociální podmínky</a:t>
            </a:r>
          </a:p>
          <a:p>
            <a:endParaRPr lang="cs-CZ" dirty="0"/>
          </a:p>
          <a:p>
            <a:r>
              <a:rPr lang="cs-CZ" dirty="0"/>
              <a:t>Aplikace:</a:t>
            </a:r>
          </a:p>
          <a:p>
            <a:r>
              <a:rPr lang="cs-CZ" dirty="0"/>
              <a:t>- znalost kontextu (kontext a příčina)</a:t>
            </a:r>
          </a:p>
          <a:p>
            <a:r>
              <a:rPr lang="cs-CZ" dirty="0"/>
              <a:t>- usilovat o strukturální změny (civil society)</a:t>
            </a:r>
          </a:p>
        </p:txBody>
      </p:sp>
    </p:spTree>
    <p:extLst>
      <p:ext uri="{BB962C8B-B14F-4D97-AF65-F5344CB8AC3E}">
        <p14:creationId xmlns:p14="http://schemas.microsoft.com/office/powerpoint/2010/main" val="20887683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Teologicko-etická reflexe.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Kněz/levita.</a:t>
            </a:r>
          </a:p>
          <a:p>
            <a:endParaRPr lang="cs-CZ" dirty="0"/>
          </a:p>
          <a:p>
            <a:r>
              <a:rPr lang="cs-CZ" dirty="0"/>
              <a:t>Zástupci Židů</a:t>
            </a:r>
          </a:p>
          <a:p>
            <a:r>
              <a:rPr lang="cs-CZ" dirty="0"/>
              <a:t>Proč nepomohli?</a:t>
            </a:r>
          </a:p>
          <a:p>
            <a:r>
              <a:rPr lang="cs-CZ" dirty="0"/>
              <a:t>Kde žije Bůh? V chrámě?</a:t>
            </a:r>
          </a:p>
          <a:p>
            <a:r>
              <a:rPr lang="cs-CZ" dirty="0"/>
              <a:t>Nelidskost systému / zpochybnění kultu</a:t>
            </a:r>
          </a:p>
          <a:p>
            <a:r>
              <a:rPr lang="cs-CZ" dirty="0"/>
              <a:t>Význam kultické čistoty?</a:t>
            </a:r>
          </a:p>
          <a:p>
            <a:r>
              <a:rPr lang="cs-CZ" dirty="0"/>
              <a:t>Službu nelze předpokládat, vyžaduje úsilí.</a:t>
            </a:r>
          </a:p>
        </p:txBody>
      </p:sp>
    </p:spTree>
    <p:extLst>
      <p:ext uri="{BB962C8B-B14F-4D97-AF65-F5344CB8AC3E}">
        <p14:creationId xmlns:p14="http://schemas.microsoft.com/office/powerpoint/2010/main" val="3288177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struktura: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1. Láska k bližním</a:t>
            </a:r>
          </a:p>
          <a:p>
            <a:r>
              <a:rPr lang="cs-CZ" dirty="0"/>
              <a:t>2. Milosrdný </a:t>
            </a:r>
            <a:r>
              <a:rPr lang="cs-CZ" dirty="0" err="1"/>
              <a:t>Samařan</a:t>
            </a:r>
            <a:r>
              <a:rPr lang="cs-CZ" dirty="0"/>
              <a:t> (</a:t>
            </a:r>
            <a:r>
              <a:rPr lang="cs-CZ" dirty="0" err="1"/>
              <a:t>Lk</a:t>
            </a:r>
            <a:r>
              <a:rPr lang="cs-CZ" dirty="0"/>
              <a:t> 10, 25-37)</a:t>
            </a:r>
          </a:p>
          <a:p>
            <a:r>
              <a:rPr lang="cs-CZ" dirty="0"/>
              <a:t>3. Teologicko-etická reflexe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141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Teologicko-etická reflexe.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err="1"/>
              <a:t>Samařan</a:t>
            </a:r>
            <a:r>
              <a:rPr lang="cs-CZ" b="1" dirty="0"/>
              <a:t>.</a:t>
            </a:r>
          </a:p>
          <a:p>
            <a:endParaRPr lang="cs-CZ" dirty="0"/>
          </a:p>
          <a:p>
            <a:r>
              <a:rPr lang="cs-CZ" dirty="0"/>
              <a:t>Aspekty milosrdenství:</a:t>
            </a:r>
          </a:p>
          <a:p>
            <a:r>
              <a:rPr lang="cs-CZ" dirty="0"/>
              <a:t>a) soucítění</a:t>
            </a:r>
          </a:p>
          <a:p>
            <a:r>
              <a:rPr lang="cs-CZ" dirty="0"/>
              <a:t>b) záchranu – akutní pomoc</a:t>
            </a:r>
          </a:p>
          <a:p>
            <a:r>
              <a:rPr lang="cs-CZ" dirty="0"/>
              <a:t>c) dopravení do bezpečí – vytvoření jistoty</a:t>
            </a:r>
          </a:p>
          <a:p>
            <a:r>
              <a:rPr lang="cs-CZ" dirty="0"/>
              <a:t>d) starost, péči</a:t>
            </a:r>
          </a:p>
          <a:p>
            <a:r>
              <a:rPr lang="cs-CZ" dirty="0"/>
              <a:t>e) opuštění.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69244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Teologicko-etická reflexe.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Mým bližním je ten, kdo se projevuje skrze svou lásku a připravenost pomoci. </a:t>
            </a:r>
          </a:p>
          <a:p>
            <a:r>
              <a:rPr lang="cs-CZ" dirty="0"/>
              <a:t>Lidé nejsou bližními na základě prostorové blízkosti či příslušnosti k určité skupině, ale bližními je dělá jejich jednání utvářené láskou. </a:t>
            </a:r>
          </a:p>
          <a:p>
            <a:r>
              <a:rPr lang="cs-CZ" dirty="0"/>
              <a:t>Za bližního se považuje nejen příslušník vlastního národa, ale každý, kdo je v nouzi a potřebuje pomoc, bez ohledu na vážnost a postavení osoby.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007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Případné otázky, konzultace, dodatečné informace na </a:t>
            </a:r>
            <a:r>
              <a:rPr lang="cs-CZ" dirty="0">
                <a:hlinkClick r:id="rId3"/>
              </a:rPr>
              <a:t>sirka@jabok.cz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70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1. Láska k bližním.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Co je láska? </a:t>
            </a:r>
          </a:p>
          <a:p>
            <a:r>
              <a:rPr lang="cs-CZ" dirty="0"/>
              <a:t>Pouto mezi náboženským životem a lidskou aktivitou / proti mysticizmu a proti aktivizmu</a:t>
            </a:r>
          </a:p>
          <a:p>
            <a:r>
              <a:rPr lang="cs-CZ" dirty="0"/>
              <a:t>Vztah víry a lásky k Božímu stvoření</a:t>
            </a:r>
          </a:p>
          <a:p>
            <a:r>
              <a:rPr lang="cs-CZ" dirty="0"/>
              <a:t>Rozdíl: láska v Bohu a láska k stvoření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3004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Láska k bližním.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SZ vs. NZ.</a:t>
            </a:r>
          </a:p>
          <a:p>
            <a:endParaRPr lang="cs-CZ" dirty="0"/>
          </a:p>
          <a:p>
            <a:r>
              <a:rPr lang="cs-CZ" dirty="0"/>
              <a:t>SZ: přikázaní lásky jedno z mnohých / vůči ostatním Izraelitům / solidarita / rozšířena na cizince žijící mezi Izraelity</a:t>
            </a:r>
          </a:p>
          <a:p>
            <a:r>
              <a:rPr lang="cs-CZ" dirty="0"/>
              <a:t>NZ:  primát ctnosti lásky / láska jako základní tón křesťanské mravnosti</a:t>
            </a:r>
          </a:p>
          <a:p>
            <a:r>
              <a:rPr lang="cs-CZ" dirty="0"/>
              <a:t>láska jako nejvyšší ctnost / formovací charakter</a:t>
            </a:r>
          </a:p>
          <a:p>
            <a:r>
              <a:rPr lang="cs-CZ" dirty="0"/>
              <a:t>Problematika nutnosti lásky</a:t>
            </a:r>
          </a:p>
          <a:p>
            <a:r>
              <a:rPr lang="cs-CZ" dirty="0"/>
              <a:t>Láska (etické jednání člověka) jenom jako důsledek</a:t>
            </a:r>
          </a:p>
          <a:p>
            <a:r>
              <a:rPr lang="cs-CZ" dirty="0"/>
              <a:t>Univerzalizace lásky </a:t>
            </a:r>
          </a:p>
          <a:p>
            <a:r>
              <a:rPr lang="cs-CZ" dirty="0"/>
              <a:t>1 </a:t>
            </a:r>
            <a:r>
              <a:rPr lang="cs-CZ" dirty="0" err="1"/>
              <a:t>Kor</a:t>
            </a:r>
            <a:r>
              <a:rPr lang="cs-CZ" dirty="0"/>
              <a:t> 13,1-13</a:t>
            </a:r>
          </a:p>
        </p:txBody>
      </p:sp>
    </p:spTree>
    <p:extLst>
      <p:ext uri="{BB962C8B-B14F-4D97-AF65-F5344CB8AC3E}">
        <p14:creationId xmlns:p14="http://schemas.microsoft.com/office/powerpoint/2010/main" val="440801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6F5895-44E1-494F-9C2B-954B863EE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Láska k bližním.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17EDEF-425B-4784-9BAE-776498F5897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Nové přikázání: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"Nové přikázání vám dávám: Milujte se navzájem: jak jsem já miloval vás, tak se navzájem milujte vy." (Jan 13, 34)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4932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2. Podobenství o milosrdném </a:t>
            </a:r>
            <a:r>
              <a:rPr lang="cs-CZ" b="1" dirty="0" err="1"/>
              <a:t>Samařanovi</a:t>
            </a:r>
            <a:r>
              <a:rPr lang="cs-CZ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5306144"/>
          </a:xfrm>
        </p:spPr>
        <p:txBody>
          <a:bodyPr>
            <a:normAutofit fontScale="25000" lnSpcReduction="20000"/>
          </a:bodyPr>
          <a:lstStyle/>
          <a:p>
            <a:r>
              <a:rPr lang="cs-CZ" sz="9600" dirty="0"/>
              <a:t>Lukáš 10, 25-37.</a:t>
            </a:r>
          </a:p>
          <a:p>
            <a:endParaRPr lang="cs-CZ" sz="7200" dirty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7200" b="1" dirty="0">
                <a:latin typeface="Arial" panose="020B0604020202020204" pitchFamily="34" charset="0"/>
                <a:hlinkClick r:id="rId2" tooltip="25"/>
              </a:rPr>
              <a:t>25</a:t>
            </a:r>
            <a:r>
              <a:rPr lang="cs-CZ" altLang="cs-CZ" sz="7200" dirty="0">
                <a:latin typeface="Arial" panose="020B0604020202020204" pitchFamily="34" charset="0"/>
              </a:rPr>
              <a:t>Tu vystoupil jeden zákoník a zkoušel ho: „Mistře, co mám dělat, abych měl podíl na věčném životě?“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7200" b="1" dirty="0">
                <a:latin typeface="Arial" panose="020B0604020202020204" pitchFamily="34" charset="0"/>
                <a:hlinkClick r:id="rId3" tooltip="26"/>
              </a:rPr>
              <a:t>26</a:t>
            </a:r>
            <a:r>
              <a:rPr lang="cs-CZ" altLang="cs-CZ" sz="7200" dirty="0">
                <a:latin typeface="Arial" panose="020B0604020202020204" pitchFamily="34" charset="0"/>
              </a:rPr>
              <a:t>Ježíš mu odpověděl: „Co je psáno v Zákoně? Jak to tam čteš?“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7200" b="1" dirty="0">
                <a:latin typeface="Arial" panose="020B0604020202020204" pitchFamily="34" charset="0"/>
                <a:hlinkClick r:id="rId4" tooltip="27"/>
              </a:rPr>
              <a:t>27</a:t>
            </a:r>
            <a:r>
              <a:rPr lang="cs-CZ" altLang="cs-CZ" sz="7200" dirty="0">
                <a:latin typeface="Arial" panose="020B0604020202020204" pitchFamily="34" charset="0"/>
              </a:rPr>
              <a:t>On mu řekl: „‚Miluj Hospodina, Boha svého, z celého svého srdce, celou svou duší, celou svou silou a celou svou myslí‘ a ‚miluj svého bližního jako sám sebe.‘“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7200" b="1" dirty="0">
                <a:latin typeface="Arial" panose="020B0604020202020204" pitchFamily="34" charset="0"/>
                <a:hlinkClick r:id="rId5" tooltip="28"/>
              </a:rPr>
              <a:t>28</a:t>
            </a:r>
            <a:r>
              <a:rPr lang="cs-CZ" altLang="cs-CZ" sz="7200" dirty="0">
                <a:latin typeface="Arial" panose="020B0604020202020204" pitchFamily="34" charset="0"/>
              </a:rPr>
              <a:t>Ježíš mu řekl: „Správně jsi odpověděl. To čiň a budeš živ.“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7200" b="1" dirty="0">
                <a:latin typeface="Arial" panose="020B0604020202020204" pitchFamily="34" charset="0"/>
                <a:hlinkClick r:id="rId6" tooltip="29"/>
              </a:rPr>
              <a:t>29</a:t>
            </a:r>
            <a:r>
              <a:rPr lang="cs-CZ" altLang="cs-CZ" sz="7200" dirty="0">
                <a:latin typeface="Arial" panose="020B0604020202020204" pitchFamily="34" charset="0"/>
              </a:rPr>
              <a:t>Zákoník se však chtěl ospravedlnit, a proto Ježíšovi řekl: „A kdo je můj bližní?“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7200" b="1" dirty="0">
                <a:latin typeface="Arial" panose="020B0604020202020204" pitchFamily="34" charset="0"/>
                <a:hlinkClick r:id="rId7" tooltip="30"/>
              </a:rPr>
              <a:t>30</a:t>
            </a:r>
            <a:r>
              <a:rPr lang="cs-CZ" altLang="cs-CZ" sz="7200" dirty="0">
                <a:latin typeface="Arial" panose="020B0604020202020204" pitchFamily="34" charset="0"/>
              </a:rPr>
              <a:t>Ježíš mu odpověděl: „Jeden člověk šel z Jeruzaléma do Jericha a padl do rukou lupičů; ti jej obrali, zbili a nechali tam ležet polomrtvého.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7200" b="1" dirty="0">
                <a:latin typeface="Arial" panose="020B0604020202020204" pitchFamily="34" charset="0"/>
                <a:hlinkClick r:id="rId8" tooltip="31"/>
              </a:rPr>
              <a:t>31</a:t>
            </a:r>
            <a:r>
              <a:rPr lang="cs-CZ" altLang="cs-CZ" sz="7200" dirty="0">
                <a:latin typeface="Arial" panose="020B0604020202020204" pitchFamily="34" charset="0"/>
              </a:rPr>
              <a:t>Náhodou šel tou cestou jeden kněz, ale když ho uviděl, vyhnul se mu.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7200" b="1" dirty="0">
                <a:latin typeface="Arial" panose="020B0604020202020204" pitchFamily="34" charset="0"/>
                <a:hlinkClick r:id="rId9" tooltip="32"/>
              </a:rPr>
              <a:t>32</a:t>
            </a:r>
            <a:r>
              <a:rPr lang="cs-CZ" altLang="cs-CZ" sz="7200" dirty="0">
                <a:latin typeface="Arial" panose="020B0604020202020204" pitchFamily="34" charset="0"/>
              </a:rPr>
              <a:t>A stejně se mu vyhnul i levita, když přišel k tomu místu a uviděl ho.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7200" b="1" dirty="0">
                <a:latin typeface="Arial" panose="020B0604020202020204" pitchFamily="34" charset="0"/>
                <a:hlinkClick r:id="rId10" tooltip="33"/>
              </a:rPr>
              <a:t>33</a:t>
            </a:r>
            <a:r>
              <a:rPr lang="cs-CZ" altLang="cs-CZ" sz="7200" dirty="0">
                <a:latin typeface="Arial" panose="020B0604020202020204" pitchFamily="34" charset="0"/>
              </a:rPr>
              <a:t>Ale když jeden </a:t>
            </a:r>
            <a:r>
              <a:rPr lang="cs-CZ" altLang="cs-CZ" sz="7200" dirty="0" err="1">
                <a:latin typeface="Arial" panose="020B0604020202020204" pitchFamily="34" charset="0"/>
              </a:rPr>
              <a:t>Samařan</a:t>
            </a:r>
            <a:r>
              <a:rPr lang="cs-CZ" altLang="cs-CZ" sz="7200" dirty="0">
                <a:latin typeface="Arial" panose="020B0604020202020204" pitchFamily="34" charset="0"/>
              </a:rPr>
              <a:t> na své cestě přišel k tomu místu a uviděl ho, byl pohnut soucitem;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7200" b="1" dirty="0">
                <a:latin typeface="Arial" panose="020B0604020202020204" pitchFamily="34" charset="0"/>
                <a:hlinkClick r:id="rId11" tooltip="34"/>
              </a:rPr>
              <a:t>34</a:t>
            </a:r>
            <a:r>
              <a:rPr lang="cs-CZ" altLang="cs-CZ" sz="7200" dirty="0">
                <a:latin typeface="Arial" panose="020B0604020202020204" pitchFamily="34" charset="0"/>
              </a:rPr>
              <a:t>přistoupil k němu, ošetřil jeho rány olejem a vínem a obvázal mu je, posadil jej na svého mezka, zavezl do hostince a tam se o něj staral.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7200" b="1" dirty="0">
                <a:latin typeface="Arial" panose="020B0604020202020204" pitchFamily="34" charset="0"/>
                <a:hlinkClick r:id="rId12" tooltip="35"/>
              </a:rPr>
              <a:t>35</a:t>
            </a:r>
            <a:r>
              <a:rPr lang="cs-CZ" altLang="cs-CZ" sz="7200" dirty="0">
                <a:latin typeface="Arial" panose="020B0604020202020204" pitchFamily="34" charset="0"/>
              </a:rPr>
              <a:t>Druhého dne dal hostinskému dva denáry a řekl: ‚Postarej se o něj, a bude-li tě to stát víc, já ti to zaplatím, až se budu vracet.‘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7200" b="1" dirty="0">
                <a:latin typeface="Arial" panose="020B0604020202020204" pitchFamily="34" charset="0"/>
                <a:hlinkClick r:id="rId13" tooltip="36"/>
              </a:rPr>
              <a:t>36</a:t>
            </a:r>
            <a:r>
              <a:rPr lang="cs-CZ" altLang="cs-CZ" sz="7200" dirty="0">
                <a:latin typeface="Arial" panose="020B0604020202020204" pitchFamily="34" charset="0"/>
              </a:rPr>
              <a:t>Kdo z těch tří, myslíš, byl bližním tomu, který upadl mezi lupiče?“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7200" b="1" dirty="0">
                <a:latin typeface="Arial" panose="020B0604020202020204" pitchFamily="34" charset="0"/>
                <a:hlinkClick r:id="rId14" tooltip="37"/>
              </a:rPr>
              <a:t>37</a:t>
            </a:r>
            <a:r>
              <a:rPr lang="cs-CZ" altLang="cs-CZ" sz="7200" dirty="0">
                <a:latin typeface="Arial" panose="020B0604020202020204" pitchFamily="34" charset="0"/>
              </a:rPr>
              <a:t>Zákoník odpověděl: „Ten, který mu prokázal milosrdenství.“ Ježíš mu řekl: „Jdi a jednej také tak.“ </a:t>
            </a:r>
          </a:p>
        </p:txBody>
      </p:sp>
    </p:spTree>
    <p:extLst>
      <p:ext uri="{BB962C8B-B14F-4D97-AF65-F5344CB8AC3E}">
        <p14:creationId xmlns:p14="http://schemas.microsoft.com/office/powerpoint/2010/main" val="3777033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Podobenství o milosrdném </a:t>
            </a:r>
            <a:r>
              <a:rPr lang="cs-CZ" dirty="0" err="1"/>
              <a:t>Samařanovi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Modelová perikopa pomáhajícího jednání – proč?</a:t>
            </a:r>
          </a:p>
          <a:p>
            <a:endParaRPr lang="cs-CZ" dirty="0"/>
          </a:p>
          <a:p>
            <a:r>
              <a:rPr lang="cs-CZ" dirty="0"/>
              <a:t>Proč aplikace do diakonii a sociální práci?</a:t>
            </a:r>
          </a:p>
          <a:p>
            <a:endParaRPr lang="cs-CZ" dirty="0"/>
          </a:p>
          <a:p>
            <a:r>
              <a:rPr lang="cs-CZ" dirty="0"/>
              <a:t>Ostatní výklady:</a:t>
            </a:r>
          </a:p>
          <a:p>
            <a:r>
              <a:rPr lang="cs-CZ" dirty="0"/>
              <a:t>- Ježíš jako </a:t>
            </a:r>
            <a:r>
              <a:rPr lang="cs-CZ" dirty="0" err="1"/>
              <a:t>Samařan</a:t>
            </a:r>
            <a:endParaRPr lang="cs-CZ" dirty="0"/>
          </a:p>
          <a:p>
            <a:r>
              <a:rPr lang="cs-CZ" dirty="0"/>
              <a:t>- Ježíš jako zraněný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629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Podobenství o milosrdném </a:t>
            </a:r>
            <a:r>
              <a:rPr lang="cs-CZ" dirty="0" err="1"/>
              <a:t>Samařanovi</a:t>
            </a:r>
            <a:r>
              <a:rPr lang="cs-CZ" dirty="0"/>
              <a:t>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Podobné texty: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Přistoupil k němu jeden ze zákoníků, který slyšel jejich rozhovor a shledal, že jim dobře odpověděl. Zeptal se ho: ,Které přikázaní je první ze všech?‘ Ježíš odpověděl: ,První je toto: Slyš, Izraeli, </a:t>
            </a:r>
            <a:r>
              <a:rPr lang="cs-CZ" u="sng" dirty="0"/>
              <a:t>Hospodin, Bůh náš, jest jediný pan; miluj Hospodina, Boha svého, z celého svého srdce, z cele své duše, z cele své mysli a z cele své sily! Druhé je toto: Miluj svého bližního jako sám sebe! Většího přikázaní nad tato dvě není</a:t>
            </a:r>
            <a:r>
              <a:rPr lang="cs-CZ" dirty="0"/>
              <a:t>.‘ I řekl mu ten zákoník: ,Správně, Mistře, podle pravdy jsi řekl, že jest jediný Bůh a že není jiného kromě něho; a milovat jej z celého srdce, z celého rozumu i z cele sily a milovat bližního jako sám sebe je víc než přinášet Bohu oběti a dary.‘ Když Ježíš viděl, že moudře odpověděl, řekl mu: ,Nejsi daleko od Božího </a:t>
            </a:r>
            <a:r>
              <a:rPr lang="cs-CZ" dirty="0" err="1"/>
              <a:t>kralovstvi</a:t>
            </a:r>
            <a:r>
              <a:rPr lang="cs-CZ" dirty="0"/>
              <a:t>.‘ Potom se ho již nikdo otázat neodvážil“ (</a:t>
            </a:r>
            <a:r>
              <a:rPr lang="cs-CZ" dirty="0" err="1"/>
              <a:t>Mk</a:t>
            </a:r>
            <a:r>
              <a:rPr lang="cs-CZ" dirty="0"/>
              <a:t> 12,28-34)</a:t>
            </a:r>
          </a:p>
        </p:txBody>
      </p:sp>
    </p:spTree>
    <p:extLst>
      <p:ext uri="{BB962C8B-B14F-4D97-AF65-F5344CB8AC3E}">
        <p14:creationId xmlns:p14="http://schemas.microsoft.com/office/powerpoint/2010/main" val="599867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Podobenství o milosrdném </a:t>
            </a:r>
            <a:r>
              <a:rPr lang="cs-CZ" dirty="0" err="1"/>
              <a:t>Samařanovi</a:t>
            </a:r>
            <a:r>
              <a:rPr lang="cs-CZ" dirty="0"/>
              <a:t>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„Když se farizeové doslechli, že umlčel saduceje, smluvili se a jeden jejich zákoník se ho otázal, aby ho pokoušel: ,Mistře, které přikázaní je v zákoně největší?‘ On mu řekl: </a:t>
            </a:r>
            <a:r>
              <a:rPr lang="cs-CZ" u="sng" dirty="0"/>
              <a:t>Miluj Hospodina, Boha svého, celým svým srdcem, celou svou duši </a:t>
            </a:r>
            <a:r>
              <a:rPr lang="pl-PL" u="sng" dirty="0"/>
              <a:t>a celou svou mysli. To je největši a prvni přikazani. Druhe je mu podobne: Miluj sveho bližniho jako sam sebe. Na těch dvou přikazanich spočiva cely Zakon i Proroci</a:t>
            </a:r>
            <a:r>
              <a:rPr lang="pl-PL" dirty="0"/>
              <a:t>“ (Mt 22,34-40).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2996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1270</Words>
  <Application>Microsoft Office PowerPoint</Application>
  <PresentationFormat>Předvádění na obrazovce (4:3)</PresentationFormat>
  <Paragraphs>158</Paragraphs>
  <Slides>22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30" baseType="lpstr">
      <vt:lpstr>Arial</vt:lpstr>
      <vt:lpstr>Bookman Old Style</vt:lpstr>
      <vt:lpstr>Calibri</vt:lpstr>
      <vt:lpstr>Gill Sans MT</vt:lpstr>
      <vt:lpstr>Times New Roman</vt:lpstr>
      <vt:lpstr>Wingdings</vt:lpstr>
      <vt:lpstr>Wingdings 3</vt:lpstr>
      <vt:lpstr>Původ</vt:lpstr>
      <vt:lpstr>Přikázání lásky jako základní tón křesťanské etiky </vt:lpstr>
      <vt:lpstr>Hlavní struktura:</vt:lpstr>
      <vt:lpstr>1. Láska k bližním.</vt:lpstr>
      <vt:lpstr>Láska k bližním.</vt:lpstr>
      <vt:lpstr>Láska k bližním.</vt:lpstr>
      <vt:lpstr>2. Podobenství o milosrdném Samařanovi </vt:lpstr>
      <vt:lpstr>2. Podobenství o milosrdném Samařanovi.</vt:lpstr>
      <vt:lpstr>2. Podobenství o milosrdném Samařanovi. </vt:lpstr>
      <vt:lpstr>2. Podobenství o milosrdném Samařanovi. </vt:lpstr>
      <vt:lpstr>2. Podobenství o milosrdném Samařanovi. </vt:lpstr>
      <vt:lpstr>2. Podobenství o milosrdném Samařanovi.</vt:lpstr>
      <vt:lpstr>2. Podobenství o milosrdném Samařanovi.</vt:lpstr>
      <vt:lpstr>3. Teologicko-etická reflexe.</vt:lpstr>
      <vt:lpstr>Teologicko-etická reflexe.</vt:lpstr>
      <vt:lpstr>Teologicko-etická reflexe.</vt:lpstr>
      <vt:lpstr>Teologicko-etická reflexe.</vt:lpstr>
      <vt:lpstr>Teologicko-etická reflexe.</vt:lpstr>
      <vt:lpstr>Teologicko-etická reflexe.</vt:lpstr>
      <vt:lpstr>Teologicko-etická reflexe.</vt:lpstr>
      <vt:lpstr>Teologicko-etická reflexe.</vt:lpstr>
      <vt:lpstr>Teologicko-etická reflexe.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2015-11-22T16:03:58Z</dcterms:created>
  <dcterms:modified xsi:type="dcterms:W3CDTF">2017-10-09T23:00:27Z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