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2" r:id="rId2"/>
  </p:sldMasterIdLst>
  <p:notesMasterIdLst>
    <p:notesMasterId r:id="rId34"/>
  </p:notesMasterIdLst>
  <p:sldIdLst>
    <p:sldId id="256" r:id="rId3"/>
    <p:sldId id="257" r:id="rId4"/>
    <p:sldId id="267" r:id="rId5"/>
    <p:sldId id="292" r:id="rId6"/>
    <p:sldId id="268" r:id="rId7"/>
    <p:sldId id="295" r:id="rId8"/>
    <p:sldId id="293"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66" r:id="rId33"/>
  </p:sldIdLst>
  <p:sldSz cx="9144000" cy="6858000" type="screen4x3"/>
  <p:notesSz cx="6797675" cy="9926638"/>
  <p:defaultTextStyle>
    <a:defPPr>
      <a:defRPr lang="en-US"/>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7A3D840D-A647-4707-8A4D-81573DA2FFA5}">
          <p14:sldIdLst>
            <p14:sldId id="256"/>
          </p14:sldIdLst>
        </p14:section>
        <p14:section name="Oddíl bez názvu" id="{1E33ECAF-0E81-472B-B84F-EFDABC2C6A2D}">
          <p14:sldIdLst>
            <p14:sldId id="257"/>
            <p14:sldId id="267"/>
            <p14:sldId id="292"/>
            <p14:sldId id="268"/>
            <p14:sldId id="295"/>
            <p14:sldId id="293"/>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87"/>
            <p14:sldId id="288"/>
            <p14:sldId id="289"/>
            <p14:sldId id="290"/>
            <p14:sldId id="291"/>
            <p14:sldId id="26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21" autoAdjust="0"/>
    <p:restoredTop sz="94599" autoAdjust="0"/>
  </p:normalViewPr>
  <p:slideViewPr>
    <p:cSldViewPr>
      <p:cViewPr varScale="1">
        <p:scale>
          <a:sx n="72" d="100"/>
          <a:sy n="72" d="100"/>
        </p:scale>
        <p:origin x="136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rtlCol="0"/>
          <a:lstStyle>
            <a:lvl1pPr algn="l">
              <a:defRPr sz="1200"/>
            </a:lvl1pPr>
          </a:lstStyle>
          <a:p>
            <a:endParaRPr lang="en-US" dirty="0"/>
          </a:p>
        </p:txBody>
      </p:sp>
      <p:sp>
        <p:nvSpPr>
          <p:cNvPr id="3" name="Date Placeholder 2"/>
          <p:cNvSpPr>
            <a:spLocks noGrp="1"/>
          </p:cNvSpPr>
          <p:nvPr>
            <p:ph type="dt" idx="1"/>
          </p:nvPr>
        </p:nvSpPr>
        <p:spPr>
          <a:xfrm>
            <a:off x="3850443" y="0"/>
            <a:ext cx="2945659" cy="496332"/>
          </a:xfrm>
          <a:prstGeom prst="rect">
            <a:avLst/>
          </a:prstGeom>
        </p:spPr>
        <p:txBody>
          <a:bodyPr vert="horz" rtlCol="0"/>
          <a:lstStyle>
            <a:lvl1pPr algn="r">
              <a:defRPr sz="1200"/>
            </a:lvl1pPr>
          </a:lstStyle>
          <a:p>
            <a:fld id="{888A7752-73DE-404C-BA6F-63DEF987950B}" type="datetimeFigureOut">
              <a:rPr lang="en-US" smtClean="0"/>
              <a:pPr/>
              <a:t>12/17/2018</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rtlCol="0" anchor="ctr"/>
          <a:lstStyle/>
          <a:p>
            <a:endParaRPr lang="en-US"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rtlCol="0" anchor="b"/>
          <a:lstStyle>
            <a:lvl1pPr algn="r">
              <a:defRPr sz="1200"/>
            </a:lvl1pPr>
          </a:lstStyle>
          <a:p>
            <a:fld id="{AEC00428-765A-4708-ADE2-3AAB557AF17C}" type="slidenum">
              <a:rPr lang="en-US" smtClean="0"/>
              <a:pPr/>
              <a:t>‹#›</a:t>
            </a:fld>
            <a:endParaRPr lang="en-US" dirty="0"/>
          </a:p>
        </p:txBody>
      </p:sp>
    </p:spTree>
    <p:extLst>
      <p:ext uri="{BB962C8B-B14F-4D97-AF65-F5344CB8AC3E}">
        <p14:creationId xmlns:p14="http://schemas.microsoft.com/office/powerpoint/2010/main" val="2217650749"/>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s-CZ"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1</a:t>
            </a:fld>
            <a:endParaRPr lang="en-US"/>
          </a:p>
        </p:txBody>
      </p:sp>
    </p:spTree>
    <p:extLst>
      <p:ext uri="{BB962C8B-B14F-4D97-AF65-F5344CB8AC3E}">
        <p14:creationId xmlns:p14="http://schemas.microsoft.com/office/powerpoint/2010/main" val="576042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s-CZ"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2</a:t>
            </a:fld>
            <a:endParaRPr lang="en-US"/>
          </a:p>
        </p:txBody>
      </p:sp>
    </p:spTree>
    <p:extLst>
      <p:ext uri="{BB962C8B-B14F-4D97-AF65-F5344CB8AC3E}">
        <p14:creationId xmlns:p14="http://schemas.microsoft.com/office/powerpoint/2010/main" val="3406544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s-CZ"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31</a:t>
            </a:fld>
            <a:endParaRPr lang="en-US" dirty="0"/>
          </a:p>
        </p:txBody>
      </p:sp>
    </p:spTree>
    <p:extLst>
      <p:ext uri="{BB962C8B-B14F-4D97-AF65-F5344CB8AC3E}">
        <p14:creationId xmlns:p14="http://schemas.microsoft.com/office/powerpoint/2010/main" val="1216940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3">
        <a:schemeClr val="bg2"/>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lang="cs-CZ"/>
              <a:t>Kliknutím lze upravit styl.</a:t>
            </a:r>
            <a:endParaRPr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lt"/>
                <a:cs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cs-CZ"/>
              <a:t>Kliknutím lze upravit styl předlohy.</a:t>
            </a:r>
            <a:endParaRPr lang="en-US" dirty="0"/>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8B8E7D2-F905-46E3-BDD3-0258335A3216}" type="datetime1">
              <a:rPr lang="en-US" smtClean="0"/>
              <a:pPr/>
              <a:t>12/17/2018</a:t>
            </a:fld>
            <a:endParaRPr lang="en-US" sz="1600" dirty="0"/>
          </a:p>
        </p:txBody>
      </p:sp>
      <p:sp>
        <p:nvSpPr>
          <p:cNvPr id="17" name="Footer Placeholder 16"/>
          <p:cNvSpPr>
            <a:spLocks noGrp="1"/>
          </p:cNvSpPr>
          <p:nvPr>
            <p:ph type="ftr" sz="quarter" idx="11"/>
          </p:nvPr>
        </p:nvSpPr>
        <p:spPr>
          <a:xfrm>
            <a:off x="2898648" y="6355080"/>
            <a:ext cx="3474720" cy="365760"/>
          </a:xfrm>
        </p:spPr>
        <p:txBody>
          <a:bodyPr/>
          <a:lstStyle/>
          <a:p>
            <a:endParaRPr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D4B5ADC2-7248-4799-8E52-477E151C3EE9}" type="slidenum">
              <a:rPr lang="en-US" smtClean="0"/>
              <a:pPr/>
              <a:t>‹#›</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33938BEC-55E3-4F9D-B5C5-76D23951C04A}" type="datetime1">
              <a:rPr lang="en-US" smtClean="0"/>
              <a:pPr/>
              <a:t>12/17/2018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Kliknutím lze upravit styl.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33938BEC-55E3-4F9D-B5C5-76D23951C04A}" type="datetime1">
              <a:rPr lang="en-US" smtClean="0"/>
              <a:pPr/>
              <a:t>12/17/2018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8" name="Shap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4" name="Date Placeholder 3"/>
          <p:cNvSpPr>
            <a:spLocks noGrp="1"/>
          </p:cNvSpPr>
          <p:nvPr>
            <p:ph type="dt" sz="half" idx="10"/>
          </p:nvPr>
        </p:nvSpPr>
        <p:spPr/>
        <p:txBody>
          <a:bodyPr/>
          <a:lstStyle/>
          <a:p>
            <a:fld id="{33938BEC-55E3-4F9D-B5C5-76D23951C04A}" type="datetime1">
              <a:rPr lang="en-US" smtClean="0"/>
              <a:pPr/>
              <a:t>12/17/2018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8" name="Content Placeholder 7"/>
          <p:cNvSpPr>
            <a:spLocks noGrp="1"/>
          </p:cNvSpPr>
          <p:nvPr>
            <p:ph sz="quarter" idx="1"/>
          </p:nvPr>
        </p:nvSpPr>
        <p:spPr>
          <a:xfrm>
            <a:off x="457200" y="1219200"/>
            <a:ext cx="8229600" cy="493776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lang="cs-CZ"/>
              <a:t>Kliknutím lze upravit styl.</a:t>
            </a:r>
            <a:endParaRPr lang="en-US" dirty="0"/>
          </a:p>
        </p:txBody>
      </p:sp>
      <p:sp>
        <p:nvSpPr>
          <p:cNvPr id="3" name="Text Placeholder 2"/>
          <p:cNvSpPr>
            <a:spLocks noGrp="1"/>
          </p:cNvSpPr>
          <p:nvPr>
            <p:ph type="body" idx="1"/>
          </p:nvPr>
        </p:nvSpPr>
        <p:spPr>
          <a:xfrm>
            <a:off x="1295400" y="4267200"/>
            <a:ext cx="6781800" cy="1143000"/>
          </a:xfrm>
        </p:spPr>
        <p:txBody>
          <a:bodyPr anchor="t" anchorCtr="0"/>
          <a:lstStyle>
            <a:lvl1pPr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cs-CZ"/>
              <a:t>Kliknutím lze upravit styly předlohy textu.</a:t>
            </a:r>
          </a:p>
        </p:txBody>
      </p:sp>
      <p:sp>
        <p:nvSpPr>
          <p:cNvPr id="4" name="Date Placeholder 3"/>
          <p:cNvSpPr>
            <a:spLocks noGrp="1"/>
          </p:cNvSpPr>
          <p:nvPr>
            <p:ph type="dt" sz="half" idx="10"/>
          </p:nvPr>
        </p:nvSpPr>
        <p:spPr>
          <a:xfrm>
            <a:off x="6400800" y="6355080"/>
            <a:ext cx="2286000" cy="365760"/>
          </a:xfrm>
        </p:spPr>
        <p:txBody>
          <a:bodyPr/>
          <a:lstStyle/>
          <a:p>
            <a:fld id="{2FB568A0-62B0-4129-95C4-7270BF844D61}" type="datetime1">
              <a:rPr lang="en-US" smtClean="0"/>
              <a:pPr/>
              <a:t>12/17/2018</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147C1B20-DEF4-46E3-B77F-0FB6B8193D90}" type="slidenum">
              <a:rPr lang="en-US" smtClean="0"/>
              <a:pPr/>
              <a:t>‹#›</a:t>
            </a:fld>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cs-CZ"/>
              <a:t>Kliknutím lze upravit styl.</a:t>
            </a:r>
            <a:endParaRPr lang="en-US"/>
          </a:p>
        </p:txBody>
      </p:sp>
      <p:sp>
        <p:nvSpPr>
          <p:cNvPr id="5" name="Date Placeholder 4"/>
          <p:cNvSpPr>
            <a:spLocks noGrp="1"/>
          </p:cNvSpPr>
          <p:nvPr>
            <p:ph type="dt" sz="half" idx="10"/>
          </p:nvPr>
        </p:nvSpPr>
        <p:spPr/>
        <p:txBody>
          <a:bodyPr/>
          <a:lstStyle/>
          <a:p>
            <a:fld id="{A1D7F31A-E594-408B-8114-4F8438303DA3}" type="datetime1">
              <a:rPr lang="en-US" smtClean="0"/>
              <a:pPr/>
              <a:t>12/17/2018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7C1B20-DEF4-46E3-B77F-0FB6B8193D90}" type="slidenum">
              <a:rPr lang="en-US" smtClean="0"/>
              <a:pPr/>
              <a:t>‹#›</a:t>
            </a:fld>
            <a:endParaRPr lang="en-US" dirty="0"/>
          </a:p>
        </p:txBody>
      </p:sp>
      <p:sp>
        <p:nvSpPr>
          <p:cNvPr id="9" name="Content Placeholder 8"/>
          <p:cNvSpPr>
            <a:spLocks noGrp="1"/>
          </p:cNvSpPr>
          <p:nvPr>
            <p:ph sz="quarter" idx="1"/>
          </p:nvPr>
        </p:nvSpPr>
        <p:spPr>
          <a:xfrm>
            <a:off x="457200" y="1219200"/>
            <a:ext cx="4041648" cy="493776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11" name="Content Placeholder 10"/>
          <p:cNvSpPr>
            <a:spLocks noGrp="1"/>
          </p:cNvSpPr>
          <p:nvPr>
            <p:ph sz="quarter" idx="2"/>
          </p:nvPr>
        </p:nvSpPr>
        <p:spPr>
          <a:xfrm>
            <a:off x="4632198" y="1216152"/>
            <a:ext cx="4041648" cy="493776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cs-CZ"/>
              <a:t>Kliknutím lze upravit styly předlohy textu.</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cs-CZ"/>
              <a:t>Kliknutím lze upravit styly předlohy textu.</a:t>
            </a:r>
          </a:p>
        </p:txBody>
      </p:sp>
      <p:sp>
        <p:nvSpPr>
          <p:cNvPr id="7" name="Date Placeholder 6"/>
          <p:cNvSpPr>
            <a:spLocks noGrp="1"/>
          </p:cNvSpPr>
          <p:nvPr>
            <p:ph type="dt" sz="half" idx="10"/>
          </p:nvPr>
        </p:nvSpPr>
        <p:spPr/>
        <p:txBody>
          <a:bodyPr/>
          <a:lstStyle/>
          <a:p>
            <a:fld id="{AD978398-2A5A-4309-94C2-82E465C1DCF8}" type="datetime1">
              <a:rPr lang="en-US" smtClean="0"/>
              <a:pPr/>
              <a:t>12/17/2018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47C1B20-DEF4-46E3-B77F-0FB6B8193D90}" type="slidenum">
              <a:rPr lang="en-US" smtClean="0"/>
              <a:pPr/>
              <a:t>‹#›</a:t>
            </a:fld>
            <a:endParaRPr lang="en-US" dirty="0"/>
          </a:p>
        </p:txBody>
      </p:sp>
      <p:sp>
        <p:nvSpPr>
          <p:cNvPr id="11" name="Content Placeholder 10"/>
          <p:cNvSpPr>
            <a:spLocks noGrp="1"/>
          </p:cNvSpPr>
          <p:nvPr>
            <p:ph sz="quarter" idx="2"/>
          </p:nvPr>
        </p:nvSpPr>
        <p:spPr>
          <a:xfrm>
            <a:off x="457200" y="2133600"/>
            <a:ext cx="4038600" cy="40386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fld id="{33938BEC-55E3-4F9D-B5C5-76D23951C04A}" type="datetime1">
              <a:rPr lang="en-US" smtClean="0"/>
              <a:pPr/>
              <a:t>12/17/2018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8B58F6-778A-46C2-BFC0-8FD9B04A99E8}" type="datetime1">
              <a:rPr lang="en-US" smtClean="0"/>
              <a:pPr/>
              <a:t>12/17/2018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47C1B20-DEF4-46E3-B77F-0FB6B8193D90}" type="slidenum">
              <a:rPr lang="en-US" smtClean="0"/>
              <a:pPr/>
              <a:t>‹#›</a:t>
            </a:fld>
            <a:endParaRPr lang="en-US" dirty="0"/>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lt"/>
                <a:cs typeface="+mn-lt"/>
              </a:defRPr>
            </a:lvl1pPr>
          </a:lstStyle>
          <a:p>
            <a:r>
              <a:rPr lang="cs-CZ"/>
              <a:t>Kliknutím lze upravit styl.</a:t>
            </a:r>
            <a:endParaRPr lang="en-US" dirty="0"/>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cs-CZ"/>
              <a:t>Kliknutím lze upravit styly předlohy textu.</a:t>
            </a:r>
          </a:p>
        </p:txBody>
      </p:sp>
      <p:sp>
        <p:nvSpPr>
          <p:cNvPr id="5" name="Date Placeholder 4"/>
          <p:cNvSpPr>
            <a:spLocks noGrp="1"/>
          </p:cNvSpPr>
          <p:nvPr>
            <p:ph type="dt" sz="half" idx="10"/>
          </p:nvPr>
        </p:nvSpPr>
        <p:spPr/>
        <p:txBody>
          <a:bodyPr/>
          <a:lstStyle/>
          <a:p>
            <a:fld id="{33938BEC-55E3-4F9D-B5C5-76D23951C04A}" type="datetime1">
              <a:rPr lang="en-US" smtClean="0"/>
              <a:pPr/>
              <a:t>12/17/2018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2" name="Content Placeholder 11"/>
          <p:cNvSpPr>
            <a:spLocks noGrp="1"/>
          </p:cNvSpPr>
          <p:nvPr>
            <p:ph sz="quarter" idx="1"/>
          </p:nvPr>
        </p:nvSpPr>
        <p:spPr>
          <a:xfrm>
            <a:off x="304800" y="304800"/>
            <a:ext cx="5715000" cy="5715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cs-CZ"/>
              <a:t>Kliknutím lze upravit styl.</a:t>
            </a:r>
            <a:endParaRPr lang="en-US" dirty="0"/>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lang="cs-CZ" dirty="0"/>
              <a:t>Kliknutím na ikonu přidáte obrázek.</a:t>
            </a:r>
            <a:endParaRPr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a:r>
              <a:rPr lang="cs-CZ"/>
              <a:t>Kliknutím lze upravit styly předlohy textu.</a:t>
            </a:r>
          </a:p>
        </p:txBody>
      </p:sp>
      <p:sp>
        <p:nvSpPr>
          <p:cNvPr id="5" name="Date Placeholder 4"/>
          <p:cNvSpPr>
            <a:spLocks noGrp="1"/>
          </p:cNvSpPr>
          <p:nvPr>
            <p:ph type="dt" sz="half" idx="10"/>
          </p:nvPr>
        </p:nvSpPr>
        <p:spPr/>
        <p:txBody>
          <a:bodyPr/>
          <a:lstStyle/>
          <a:p>
            <a:fld id="{33938BEC-55E3-4F9D-B5C5-76D23951C04A}" type="datetime1">
              <a:rPr lang="en-US" smtClean="0"/>
              <a:pPr/>
              <a:t>12/17/2018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lang="cs-CZ"/>
              <a:t>Kliknutím lze upravit styl.</a:t>
            </a:r>
            <a:endParaRPr lang="en-US" dirty="0"/>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a:defRPr sz="1400">
                <a:solidFill>
                  <a:schemeClr val="tx2"/>
                </a:solidFill>
              </a:defRPr>
            </a:lvl1pPr>
          </a:lstStyle>
          <a:p>
            <a:fld id="{33938BEC-55E3-4F9D-B5C5-76D23951C04A}" type="datetime1">
              <a:rPr lang="en-US" smtClean="0"/>
              <a:pPr/>
              <a:t>12/17/2018</a:t>
            </a:fld>
            <a:endParaRPr lang="en-US" sz="1400" dirty="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a:defRPr sz="1400">
                <a:solidFill>
                  <a:schemeClr val="tx2"/>
                </a:solidFill>
              </a:defRPr>
            </a:lvl1pPr>
          </a:lstStyle>
          <a:p>
            <a:pPr algn="r"/>
            <a:endParaRPr lang="en-US" sz="1400" dirty="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a:defRPr sz="1400">
                <a:solidFill>
                  <a:schemeClr val="tx2"/>
                </a:solidFill>
              </a:defRPr>
            </a:lvl1pPr>
          </a:lstStyle>
          <a:p>
            <a:pPr algn="l"/>
            <a:fld id="{D4B5ADC2-7248-4799-8E52-477E151C3EE9}" type="slidenum">
              <a:rPr lang="en-US" sz="1400" b="1" smtClean="0">
                <a:solidFill>
                  <a:srgbClr val="FFFFFF"/>
                </a:solidFill>
              </a:rPr>
              <a:pPr algn="l"/>
              <a:t>‹#›</a:t>
            </a:fld>
            <a:endParaRPr lang="en-US" sz="1600" dirty="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10" name="Shap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eaLnBrk="1" latinLnBrk="0" hangingPunct="1">
        <a:spcBef>
          <a:spcPct val="0"/>
        </a:spcBef>
        <a:buNone/>
        <a:defRPr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lang="en-US" sz="1200" kern="1200" smtClean="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sirka@jabok.cz"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p:nvPr>
        </p:nvSpPr>
        <p:spPr>
          <a:xfrm>
            <a:off x="611560" y="3573016"/>
            <a:ext cx="7632848" cy="1296144"/>
          </a:xfrm>
        </p:spPr>
        <p:txBody>
          <a:bodyPr>
            <a:normAutofit fontScale="90000"/>
          </a:bodyPr>
          <a:lstStyle/>
          <a:p>
            <a:r>
              <a:rPr lang="cs-CZ" altLang="cs-CZ" sz="2800" b="1" dirty="0"/>
              <a:t>Problematika lidsky důstojného umírání</a:t>
            </a:r>
            <a:br>
              <a:rPr lang="cs-CZ" dirty="0"/>
            </a:br>
            <a:r>
              <a:rPr lang="cs-CZ" dirty="0"/>
              <a:t>T322 </a:t>
            </a:r>
            <a:r>
              <a:rPr lang="cs-CZ" sz="2500" dirty="0"/>
              <a:t>Teologická etika 1</a:t>
            </a:r>
            <a:br>
              <a:rPr lang="cs-CZ" sz="2500" dirty="0"/>
            </a:br>
            <a:r>
              <a:rPr lang="cs-CZ" sz="2500" dirty="0"/>
              <a:t>VOŠ Jabok</a:t>
            </a:r>
            <a:endParaRPr lang="cs-CZ" sz="2500"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type="subTitle" idx="1"/>
          </p:nvPr>
        </p:nvSpPr>
        <p:spPr>
          <a:xfrm>
            <a:off x="1098376" y="5190563"/>
            <a:ext cx="6858000" cy="533400"/>
          </a:xfrm>
        </p:spPr>
        <p:txBody>
          <a:bodyPr/>
          <a:lstStyle/>
          <a:p>
            <a:r>
              <a:rPr lang="cs-CZ" sz="2000" kern="1200" dirty="0">
                <a:solidFill>
                  <a:schemeClr val="tx2"/>
                </a:solidFill>
              </a:rPr>
              <a:t>Mgr. Zdenko Š Širka, </a:t>
            </a:r>
            <a:r>
              <a:rPr lang="cs-CZ" sz="2000" kern="1200" dirty="0" err="1">
                <a:solidFill>
                  <a:schemeClr val="tx2"/>
                </a:solidFill>
              </a:rPr>
              <a:t>ThD</a:t>
            </a:r>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3</a:t>
            </a:r>
            <a:r>
              <a:rPr lang="cs-CZ" dirty="0"/>
              <a:t>. Argumentace pomocí principu lidské důstojnosti</a:t>
            </a:r>
            <a:endParaRPr lang="cs-CZ" b="1" dirty="0"/>
          </a:p>
        </p:txBody>
      </p:sp>
      <p:sp>
        <p:nvSpPr>
          <p:cNvPr id="3" name="Zástupný symbol pro obsah 2"/>
          <p:cNvSpPr>
            <a:spLocks noGrp="1"/>
          </p:cNvSpPr>
          <p:nvPr>
            <p:ph sz="quarter" idx="1"/>
          </p:nvPr>
        </p:nvSpPr>
        <p:spPr/>
        <p:txBody>
          <a:bodyPr>
            <a:normAutofit fontScale="92500" lnSpcReduction="10000"/>
          </a:bodyPr>
          <a:lstStyle/>
          <a:p>
            <a:r>
              <a:rPr lang="cs-CZ" dirty="0"/>
              <a:t>Lidská důstojnost: funkce </a:t>
            </a:r>
            <a:r>
              <a:rPr lang="cs-CZ" b="1" dirty="0"/>
              <a:t>ochrany</a:t>
            </a:r>
            <a:r>
              <a:rPr lang="cs-CZ" dirty="0"/>
              <a:t> (ochrana života, nedotknutelnost lidského života) a funkce </a:t>
            </a:r>
            <a:r>
              <a:rPr lang="cs-CZ" b="1" dirty="0"/>
              <a:t>statusu</a:t>
            </a:r>
            <a:r>
              <a:rPr lang="cs-CZ" dirty="0"/>
              <a:t> (svoboda, autonomie)</a:t>
            </a:r>
          </a:p>
          <a:p>
            <a:r>
              <a:rPr lang="cs-CZ" dirty="0"/>
              <a:t>Vzájemná vyváženost / vyloučit jednostrannost</a:t>
            </a:r>
          </a:p>
          <a:p>
            <a:r>
              <a:rPr lang="cs-CZ" dirty="0"/>
              <a:t>- jednostranně ochrana života a život jako absolutní dobro a vyloučí se autonomie pacienta, pak se ztratí ze zřetele svoboda a způsobilost praktického rozumu</a:t>
            </a:r>
          </a:p>
          <a:p>
            <a:r>
              <a:rPr lang="cs-CZ" dirty="0"/>
              <a:t>- jednostranně znaky personality (autonomie, zájmy, sebeúcta, kvalita života), nepřiznávat lidskému životu žádnou hodnotu samo o sobě, tím se omezí svoboda všech a univerzalita lidské důstojnosti</a:t>
            </a:r>
          </a:p>
          <a:p>
            <a:r>
              <a:rPr lang="cs-CZ" b="1" dirty="0"/>
              <a:t>Ochrana života vs. autonomie</a:t>
            </a:r>
          </a:p>
          <a:p>
            <a:r>
              <a:rPr lang="cs-CZ" dirty="0"/>
              <a:t>Střední cesta: etika úcty k životu</a:t>
            </a:r>
          </a:p>
          <a:p>
            <a:endParaRPr lang="cs-CZ" dirty="0"/>
          </a:p>
        </p:txBody>
      </p:sp>
    </p:spTree>
    <p:extLst>
      <p:ext uri="{BB962C8B-B14F-4D97-AF65-F5344CB8AC3E}">
        <p14:creationId xmlns:p14="http://schemas.microsoft.com/office/powerpoint/2010/main" val="203196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3</a:t>
            </a:r>
            <a:r>
              <a:rPr lang="cs-CZ" dirty="0"/>
              <a:t>. Argumentace pomocí principu lidské důstojnosti</a:t>
            </a:r>
          </a:p>
        </p:txBody>
      </p:sp>
      <p:pic>
        <p:nvPicPr>
          <p:cNvPr id="4" name="Zástupný symbol pro obsah 3"/>
          <p:cNvPicPr>
            <a:picLocks noGrp="1" noChangeAspect="1"/>
          </p:cNvPicPr>
          <p:nvPr>
            <p:ph sz="quarter" idx="1"/>
          </p:nvPr>
        </p:nvPicPr>
        <p:blipFill>
          <a:blip r:embed="rId2"/>
          <a:stretch>
            <a:fillRect/>
          </a:stretch>
        </p:blipFill>
        <p:spPr>
          <a:xfrm>
            <a:off x="1039980" y="1211596"/>
            <a:ext cx="7064040" cy="5385756"/>
          </a:xfrm>
          <a:prstGeom prst="rect">
            <a:avLst/>
          </a:prstGeom>
        </p:spPr>
      </p:pic>
    </p:spTree>
    <p:extLst>
      <p:ext uri="{BB962C8B-B14F-4D97-AF65-F5344CB8AC3E}">
        <p14:creationId xmlns:p14="http://schemas.microsoft.com/office/powerpoint/2010/main" val="2464433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9227368" cy="990600"/>
          </a:xfrm>
        </p:spPr>
        <p:txBody>
          <a:bodyPr>
            <a:normAutofit fontScale="90000"/>
          </a:bodyPr>
          <a:lstStyle/>
          <a:p>
            <a:r>
              <a:rPr lang="cs-CZ" b="1" dirty="0"/>
              <a:t>3</a:t>
            </a:r>
            <a:r>
              <a:rPr lang="cs-CZ" dirty="0"/>
              <a:t>. Argumentace pomocí principu lidské důstojnosti</a:t>
            </a:r>
          </a:p>
        </p:txBody>
      </p:sp>
      <p:sp>
        <p:nvSpPr>
          <p:cNvPr id="3" name="Zástupný symbol pro obsah 2"/>
          <p:cNvSpPr>
            <a:spLocks noGrp="1"/>
          </p:cNvSpPr>
          <p:nvPr>
            <p:ph sz="quarter" idx="1"/>
          </p:nvPr>
        </p:nvSpPr>
        <p:spPr/>
        <p:txBody>
          <a:bodyPr/>
          <a:lstStyle/>
          <a:p>
            <a:pPr marL="0" indent="0">
              <a:buNone/>
            </a:pPr>
            <a:endParaRPr lang="cs-CZ" dirty="0"/>
          </a:p>
          <a:p>
            <a:r>
              <a:rPr lang="cs-CZ" dirty="0"/>
              <a:t>Česká lékařská komora (2010): </a:t>
            </a:r>
          </a:p>
          <a:p>
            <a:r>
              <a:rPr lang="cs-CZ" dirty="0"/>
              <a:t>lidská důstojnost + právo na sebeurčení</a:t>
            </a:r>
          </a:p>
          <a:p>
            <a:r>
              <a:rPr lang="cs-CZ" dirty="0"/>
              <a:t>„</a:t>
            </a:r>
            <a:r>
              <a:rPr lang="cs-CZ" i="1" dirty="0"/>
              <a:t>především lidský život jako nejvyšší hodnotu a právo na sebeurčení nemocných a uchování jejich lidské důstojnosti</a:t>
            </a:r>
            <a:r>
              <a:rPr lang="cs-CZ" dirty="0"/>
              <a:t>“</a:t>
            </a:r>
          </a:p>
          <a:p>
            <a:r>
              <a:rPr lang="cs-CZ" dirty="0"/>
              <a:t>Vztah mezi principy?</a:t>
            </a:r>
          </a:p>
          <a:p>
            <a:r>
              <a:rPr lang="cs-CZ" dirty="0"/>
              <a:t>Lidský život jako hodnota?</a:t>
            </a:r>
          </a:p>
          <a:p>
            <a:r>
              <a:rPr lang="cs-CZ" dirty="0"/>
              <a:t>Právo na ochranu života a právo na sebeurčení – oba vycházejí z principu lidské důstojnosti !</a:t>
            </a:r>
          </a:p>
        </p:txBody>
      </p:sp>
    </p:spTree>
    <p:extLst>
      <p:ext uri="{BB962C8B-B14F-4D97-AF65-F5344CB8AC3E}">
        <p14:creationId xmlns:p14="http://schemas.microsoft.com/office/powerpoint/2010/main" val="85892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3</a:t>
            </a:r>
            <a:r>
              <a:rPr lang="cs-CZ" dirty="0"/>
              <a:t>. Argumentace pomocí principu LD – konkretizace - Charta prav umírajících </a:t>
            </a:r>
          </a:p>
        </p:txBody>
      </p:sp>
      <p:sp>
        <p:nvSpPr>
          <p:cNvPr id="3" name="Zástupný symbol pro obsah 2"/>
          <p:cNvSpPr>
            <a:spLocks noGrp="1"/>
          </p:cNvSpPr>
          <p:nvPr>
            <p:ph sz="quarter" idx="1"/>
          </p:nvPr>
        </p:nvSpPr>
        <p:spPr>
          <a:xfrm>
            <a:off x="457200" y="1219200"/>
            <a:ext cx="8229600" cy="5162128"/>
          </a:xfrm>
        </p:spPr>
        <p:txBody>
          <a:bodyPr>
            <a:normAutofit/>
          </a:bodyPr>
          <a:lstStyle/>
          <a:p>
            <a:pPr marL="0" indent="0">
              <a:buNone/>
            </a:pPr>
            <a:r>
              <a:rPr lang="cs-CZ" dirty="0"/>
              <a:t>	</a:t>
            </a:r>
            <a:r>
              <a:rPr lang="cs-CZ" u="sng" dirty="0"/>
              <a:t>Charta prav umírajících </a:t>
            </a:r>
            <a:r>
              <a:rPr lang="cs-CZ" dirty="0"/>
              <a:t>(1999)</a:t>
            </a:r>
          </a:p>
          <a:p>
            <a:r>
              <a:rPr lang="cs-CZ" dirty="0"/>
              <a:t>Pilíře: vymezení základních práv (odvozena z LD a různými faktory ohrožena) a vymezení kroků zajištujících ochranu LD</a:t>
            </a:r>
          </a:p>
          <a:p>
            <a:endParaRPr lang="cs-CZ" dirty="0"/>
          </a:p>
          <a:p>
            <a:r>
              <a:rPr lang="cs-CZ" dirty="0"/>
              <a:t>Faktory, které ohrožují základní práva:</a:t>
            </a:r>
          </a:p>
          <a:p>
            <a:pPr marL="0" indent="0">
              <a:buNone/>
            </a:pPr>
            <a:r>
              <a:rPr lang="cs-CZ" dirty="0"/>
              <a:t>- nedostatečná dostupnost paliativní péče</a:t>
            </a:r>
          </a:p>
          <a:p>
            <a:pPr marL="0" indent="0">
              <a:buNone/>
            </a:pPr>
            <a:r>
              <a:rPr lang="cs-CZ" dirty="0"/>
              <a:t>- důraz jenom na fyzické potřeby</a:t>
            </a:r>
          </a:p>
          <a:p>
            <a:pPr marL="0" indent="0">
              <a:buNone/>
            </a:pPr>
            <a:r>
              <a:rPr lang="cs-CZ" dirty="0"/>
              <a:t>- umělé prodlužování procesu umírání nepřiměřeně</a:t>
            </a:r>
          </a:p>
          <a:p>
            <a:pPr marL="0" indent="0">
              <a:buNone/>
            </a:pPr>
            <a:r>
              <a:rPr lang="cs-CZ" dirty="0"/>
              <a:t>- obavy nemocného ze ztráty autonomie</a:t>
            </a:r>
          </a:p>
          <a:p>
            <a:pPr marL="0" indent="0">
              <a:buNone/>
            </a:pPr>
            <a:r>
              <a:rPr lang="cs-CZ" dirty="0"/>
              <a:t>- nedostatečná alokace prostředku pro péči</a:t>
            </a:r>
          </a:p>
          <a:p>
            <a:endParaRPr lang="cs-CZ" dirty="0"/>
          </a:p>
        </p:txBody>
      </p:sp>
    </p:spTree>
    <p:extLst>
      <p:ext uri="{BB962C8B-B14F-4D97-AF65-F5344CB8AC3E}">
        <p14:creationId xmlns:p14="http://schemas.microsoft.com/office/powerpoint/2010/main" val="3540055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3</a:t>
            </a:r>
            <a:r>
              <a:rPr lang="cs-CZ" dirty="0"/>
              <a:t>. Argumentace pomocí principu LD – konkretizace - Charta prav umírajících </a:t>
            </a:r>
          </a:p>
        </p:txBody>
      </p:sp>
      <p:sp>
        <p:nvSpPr>
          <p:cNvPr id="3" name="Zástupný symbol pro obsah 2"/>
          <p:cNvSpPr>
            <a:spLocks noGrp="1"/>
          </p:cNvSpPr>
          <p:nvPr>
            <p:ph sz="quarter" idx="1"/>
          </p:nvPr>
        </p:nvSpPr>
        <p:spPr>
          <a:xfrm>
            <a:off x="457200" y="1219200"/>
            <a:ext cx="8686800" cy="5234136"/>
          </a:xfrm>
        </p:spPr>
        <p:txBody>
          <a:bodyPr>
            <a:normAutofit lnSpcReduction="10000"/>
          </a:bodyPr>
          <a:lstStyle/>
          <a:p>
            <a:r>
              <a:rPr lang="cs-CZ" dirty="0"/>
              <a:t>Doporučení na ochranu a zajištění základních prav:</a:t>
            </a:r>
          </a:p>
          <a:p>
            <a:pPr marL="0" indent="0">
              <a:buNone/>
            </a:pPr>
            <a:r>
              <a:rPr lang="cs-CZ" dirty="0"/>
              <a:t>- uznáním a hájením nároku na komplexní paliativní péči,</a:t>
            </a:r>
          </a:p>
          <a:p>
            <a:pPr marL="0" indent="0">
              <a:buNone/>
            </a:pPr>
            <a:r>
              <a:rPr lang="cs-CZ" dirty="0"/>
              <a:t>Např. doporučení uzákonit nárok na paliativní péči a zajistit paliativní péči a tišení bolesti i tehdy, kdyby to znamenalo u příslušného jedince jako nežádoucí účinek zkrácení jeho života</a:t>
            </a:r>
          </a:p>
          <a:p>
            <a:pPr marL="0" indent="0">
              <a:buNone/>
            </a:pPr>
            <a:r>
              <a:rPr lang="cs-CZ" dirty="0"/>
              <a:t>- ochranou práva na sebeurčení,</a:t>
            </a:r>
          </a:p>
          <a:p>
            <a:pPr marL="0" indent="0">
              <a:buNone/>
            </a:pPr>
            <a:r>
              <a:rPr lang="cs-CZ" dirty="0"/>
              <a:t>Např. </a:t>
            </a:r>
            <a:r>
              <a:rPr lang="pt-BR" dirty="0"/>
              <a:t>právo na úplnou</a:t>
            </a:r>
            <a:r>
              <a:rPr lang="cs-CZ" dirty="0"/>
              <a:t> informaci o zdravotním stavu a právo na přání nebýt informován; zajistit, aby nebyla osoba ošetřována a léčena proti své vůli</a:t>
            </a:r>
          </a:p>
          <a:p>
            <a:pPr marL="0" indent="0">
              <a:buNone/>
            </a:pPr>
            <a:r>
              <a:rPr lang="cs-CZ" dirty="0"/>
              <a:t>- zákazem úmyslného usmrcení těchto osob.</a:t>
            </a:r>
          </a:p>
          <a:p>
            <a:endParaRPr lang="cs-CZ" dirty="0"/>
          </a:p>
          <a:p>
            <a:r>
              <a:rPr lang="cs-CZ" dirty="0"/>
              <a:t>Charta prav umírajících -› Konzistentní etika života</a:t>
            </a:r>
          </a:p>
          <a:p>
            <a:endParaRPr lang="cs-CZ" dirty="0"/>
          </a:p>
        </p:txBody>
      </p:sp>
    </p:spTree>
    <p:extLst>
      <p:ext uri="{BB962C8B-B14F-4D97-AF65-F5344CB8AC3E}">
        <p14:creationId xmlns:p14="http://schemas.microsoft.com/office/powerpoint/2010/main" val="866933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686800" cy="990600"/>
          </a:xfrm>
        </p:spPr>
        <p:txBody>
          <a:bodyPr>
            <a:normAutofit fontScale="90000"/>
          </a:bodyPr>
          <a:lstStyle/>
          <a:p>
            <a:r>
              <a:rPr lang="cs-CZ" b="1" dirty="0"/>
              <a:t>3</a:t>
            </a:r>
            <a:r>
              <a:rPr lang="cs-CZ" dirty="0"/>
              <a:t>. Argumentace pomocí principu LD – konkretizace – Evropský soud pro lidská práva</a:t>
            </a:r>
          </a:p>
        </p:txBody>
      </p:sp>
      <p:sp>
        <p:nvSpPr>
          <p:cNvPr id="3" name="Zástupný symbol pro obsah 2"/>
          <p:cNvSpPr>
            <a:spLocks noGrp="1"/>
          </p:cNvSpPr>
          <p:nvPr>
            <p:ph sz="quarter" idx="1"/>
          </p:nvPr>
        </p:nvSpPr>
        <p:spPr>
          <a:xfrm>
            <a:off x="457200" y="1219200"/>
            <a:ext cx="8229600" cy="5306144"/>
          </a:xfrm>
        </p:spPr>
        <p:txBody>
          <a:bodyPr>
            <a:normAutofit fontScale="92500" lnSpcReduction="10000"/>
          </a:bodyPr>
          <a:lstStyle/>
          <a:p>
            <a:r>
              <a:rPr lang="cs-CZ" altLang="cs-CZ" sz="2800" dirty="0" err="1"/>
              <a:t>Pretty</a:t>
            </a:r>
            <a:r>
              <a:rPr lang="cs-CZ" altLang="cs-CZ" sz="2800" dirty="0"/>
              <a:t> vs. Velká Británie (2002)</a:t>
            </a:r>
          </a:p>
          <a:p>
            <a:pPr algn="just"/>
            <a:r>
              <a:rPr lang="cs-CZ" dirty="0"/>
              <a:t>„</a:t>
            </a:r>
            <a:r>
              <a:rPr lang="cs-CZ" i="1" dirty="0"/>
              <a:t>konečné fáze nemoci jsou značně vyčerpávající a doprovázené ztrátou důstojnosti. Jelikož stěžovatelka pociťovala strach a úzkost z utrpení a nedůstojnosti v průběhu nemoci, naléhavě si přála mít možnost kontrolovat, jak a kdy zemře, a tak být utrpení a nedůstojnosti ušetřena</a:t>
            </a:r>
            <a:r>
              <a:rPr lang="cs-CZ" dirty="0"/>
              <a:t>.“</a:t>
            </a:r>
          </a:p>
          <a:p>
            <a:pPr algn="just"/>
            <a:r>
              <a:rPr lang="cs-CZ" dirty="0"/>
              <a:t>Strach z nedůstojnosti anebo nemoc jako ztráta důstojnosti?</a:t>
            </a:r>
          </a:p>
          <a:p>
            <a:pPr algn="just"/>
            <a:r>
              <a:rPr lang="cs-CZ" dirty="0"/>
              <a:t>Výklad čl. 2 Právo na život </a:t>
            </a:r>
            <a:r>
              <a:rPr lang="cs-CZ" u="sng" dirty="0"/>
              <a:t>Evropské úmluvy o ochraně lidských práv a základních svobod</a:t>
            </a:r>
            <a:r>
              <a:rPr lang="cs-CZ" dirty="0"/>
              <a:t>: „</a:t>
            </a:r>
            <a:r>
              <a:rPr lang="cs-CZ" i="1" dirty="0"/>
              <a:t>Právo každého na život je chráněno zákonem. Nikdy nesmí být úmyslně zbaven života“</a:t>
            </a:r>
            <a:r>
              <a:rPr lang="cs-CZ" dirty="0"/>
              <a:t>. Dále se uvádí, že vyslovené přání nevyléčitelně nemocné nebo umírající osoby zemřít „</a:t>
            </a:r>
            <a:r>
              <a:rPr lang="cs-CZ" i="1" dirty="0"/>
              <a:t>nezakládá v žádném případě právní nárok na smrt z ruky jiné osoby</a:t>
            </a:r>
            <a:r>
              <a:rPr lang="cs-CZ" dirty="0"/>
              <a:t>“, ani „</a:t>
            </a:r>
            <a:r>
              <a:rPr lang="cs-CZ" i="1" dirty="0"/>
              <a:t>legální ospravedlnění činností, které úmyslně způsobují smrt</a:t>
            </a:r>
            <a:r>
              <a:rPr lang="cs-CZ" dirty="0"/>
              <a:t>“.</a:t>
            </a:r>
          </a:p>
        </p:txBody>
      </p:sp>
    </p:spTree>
    <p:extLst>
      <p:ext uri="{BB962C8B-B14F-4D97-AF65-F5344CB8AC3E}">
        <p14:creationId xmlns:p14="http://schemas.microsoft.com/office/powerpoint/2010/main" val="2255401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686800" cy="990600"/>
          </a:xfrm>
        </p:spPr>
        <p:txBody>
          <a:bodyPr>
            <a:normAutofit fontScale="90000"/>
          </a:bodyPr>
          <a:lstStyle/>
          <a:p>
            <a:r>
              <a:rPr lang="cs-CZ" b="1" dirty="0"/>
              <a:t>3</a:t>
            </a:r>
            <a:r>
              <a:rPr lang="cs-CZ" dirty="0"/>
              <a:t>. Argumentace pomocí principu LD – konkretizace – Evropský soud pro lidská práva</a:t>
            </a:r>
          </a:p>
        </p:txBody>
      </p:sp>
      <p:sp>
        <p:nvSpPr>
          <p:cNvPr id="3" name="Zástupný symbol pro obsah 2"/>
          <p:cNvSpPr>
            <a:spLocks noGrp="1"/>
          </p:cNvSpPr>
          <p:nvPr>
            <p:ph sz="quarter" idx="1"/>
          </p:nvPr>
        </p:nvSpPr>
        <p:spPr>
          <a:xfrm>
            <a:off x="457200" y="1219200"/>
            <a:ext cx="8686800" cy="5162128"/>
          </a:xfrm>
        </p:spPr>
        <p:txBody>
          <a:bodyPr>
            <a:normAutofit/>
          </a:bodyPr>
          <a:lstStyle/>
          <a:p>
            <a:r>
              <a:rPr lang="cs-CZ" dirty="0"/>
              <a:t>Stížnost: čl. 2 chrání právo na život i právo zvolit si, zda chce člověk žít, teda není v rozporu s povolením asistované sebevraždy.</a:t>
            </a:r>
          </a:p>
          <a:p>
            <a:r>
              <a:rPr lang="cs-CZ" dirty="0"/>
              <a:t>Rozsudek:</a:t>
            </a:r>
          </a:p>
          <a:p>
            <a:r>
              <a:rPr lang="cs-CZ" altLang="cs-CZ" dirty="0"/>
              <a:t>právo na život se nemůže interpretovat tak, že v sobě zahrnuje i negativní aspekt, tedy právo zemřít </a:t>
            </a:r>
          </a:p>
          <a:p>
            <a:r>
              <a:rPr lang="cs-CZ" altLang="cs-CZ" dirty="0"/>
              <a:t>Proto ESLP došel k závěru, že z čl. 2 EULPS nelze dovodit právo na smrt z ruky třetí osoby, ani s asistencí veřejného orgánu.</a:t>
            </a:r>
          </a:p>
          <a:p>
            <a:r>
              <a:rPr lang="cs-CZ" b="1" dirty="0"/>
              <a:t>Zbavení života jenom za omezených okolností / státy mají přijímat opatření k ochraně života / nelze právně odvozovat právo na </a:t>
            </a:r>
            <a:r>
              <a:rPr lang="cs-CZ" b="1" dirty="0" err="1"/>
              <a:t>sebezabití</a:t>
            </a:r>
            <a:r>
              <a:rPr lang="cs-CZ" b="1" dirty="0"/>
              <a:t>.</a:t>
            </a:r>
          </a:p>
        </p:txBody>
      </p:sp>
    </p:spTree>
    <p:extLst>
      <p:ext uri="{BB962C8B-B14F-4D97-AF65-F5344CB8AC3E}">
        <p14:creationId xmlns:p14="http://schemas.microsoft.com/office/powerpoint/2010/main" val="1830921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4. Argumentace pomocí autonomie a práva na sebeurčení </a:t>
            </a:r>
          </a:p>
        </p:txBody>
      </p:sp>
      <p:sp>
        <p:nvSpPr>
          <p:cNvPr id="3" name="Zástupný symbol pro obsah 2"/>
          <p:cNvSpPr>
            <a:spLocks noGrp="1"/>
          </p:cNvSpPr>
          <p:nvPr>
            <p:ph sz="quarter" idx="1"/>
          </p:nvPr>
        </p:nvSpPr>
        <p:spPr/>
        <p:txBody>
          <a:bodyPr/>
          <a:lstStyle/>
          <a:p>
            <a:r>
              <a:rPr lang="cs-CZ" dirty="0"/>
              <a:t>Synonyma?</a:t>
            </a:r>
          </a:p>
          <a:p>
            <a:r>
              <a:rPr lang="cs-CZ" dirty="0"/>
              <a:t>Autonomie: fundamentální koncepce člověka</a:t>
            </a:r>
          </a:p>
          <a:p>
            <a:r>
              <a:rPr lang="cs-CZ" dirty="0"/>
              <a:t>Sebeurčení: projev autonomie</a:t>
            </a:r>
          </a:p>
          <a:p>
            <a:r>
              <a:rPr lang="cs-CZ" dirty="0"/>
              <a:t>Obsáhnuté v Chartě práv umírajících (např. předchozí prohlášení vůle pacienta pro situace, kdy nebude moci se rozhodovat a vyjadřovat)</a:t>
            </a:r>
          </a:p>
          <a:p>
            <a:r>
              <a:rPr lang="cs-CZ" dirty="0"/>
              <a:t>Jde o snahu respektovat, chránit a zajišťovat autonomii pacienta, která vychází dle lidskoprávního pojetí z lidské důstojnosti.</a:t>
            </a:r>
          </a:p>
          <a:p>
            <a:r>
              <a:rPr lang="cs-CZ" dirty="0"/>
              <a:t>Je to argumentace zastánců eutanázie.</a:t>
            </a:r>
          </a:p>
          <a:p>
            <a:endParaRPr lang="cs-CZ" dirty="0"/>
          </a:p>
        </p:txBody>
      </p:sp>
    </p:spTree>
    <p:extLst>
      <p:ext uri="{BB962C8B-B14F-4D97-AF65-F5344CB8AC3E}">
        <p14:creationId xmlns:p14="http://schemas.microsoft.com/office/powerpoint/2010/main" val="260057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4</a:t>
            </a:r>
            <a:r>
              <a:rPr lang="cs-CZ" dirty="0"/>
              <a:t>. Argumentace pomocí autonomie a práva na sebeurčení </a:t>
            </a:r>
          </a:p>
        </p:txBody>
      </p:sp>
      <p:sp>
        <p:nvSpPr>
          <p:cNvPr id="3" name="Zástupný symbol pro obsah 2"/>
          <p:cNvSpPr>
            <a:spLocks noGrp="1"/>
          </p:cNvSpPr>
          <p:nvPr>
            <p:ph sz="quarter" idx="1"/>
          </p:nvPr>
        </p:nvSpPr>
        <p:spPr/>
        <p:txBody>
          <a:bodyPr/>
          <a:lstStyle/>
          <a:p>
            <a:endParaRPr lang="cs-CZ" b="1" dirty="0"/>
          </a:p>
          <a:p>
            <a:r>
              <a:rPr lang="cs-CZ" b="1" dirty="0"/>
              <a:t>Negativní právo na sebeurčení s hranicemi</a:t>
            </a:r>
            <a:r>
              <a:rPr lang="cs-CZ" dirty="0"/>
              <a:t>:</a:t>
            </a:r>
          </a:p>
          <a:p>
            <a:r>
              <a:rPr lang="cs-CZ" dirty="0"/>
              <a:t>Právo na sebeurčení není předloženo jen jednostranně jako možnost vyjádřit svá přání a požadavky a chránit se odmítnutím něčeho, ale přidává se </a:t>
            </a:r>
            <a:r>
              <a:rPr lang="cs-CZ" i="1" dirty="0"/>
              <a:t>podpora</a:t>
            </a:r>
            <a:r>
              <a:rPr lang="cs-CZ" dirty="0"/>
              <a:t> sebeurčení, takže není třeba stavět a vykládat sebeurčení a pomoc a podporu okolí jako protichůdné a navzájem se vylučující.</a:t>
            </a:r>
          </a:p>
          <a:p>
            <a:r>
              <a:rPr lang="cs-CZ" dirty="0"/>
              <a:t>Právo na sebeurčení  + podpora sebeurčení</a:t>
            </a:r>
          </a:p>
          <a:p>
            <a:r>
              <a:rPr lang="cs-CZ" dirty="0"/>
              <a:t>Člověk potřebuje podporu okolí / izolované sebeurčení je iluzorní představa</a:t>
            </a:r>
          </a:p>
        </p:txBody>
      </p:sp>
    </p:spTree>
    <p:extLst>
      <p:ext uri="{BB962C8B-B14F-4D97-AF65-F5344CB8AC3E}">
        <p14:creationId xmlns:p14="http://schemas.microsoft.com/office/powerpoint/2010/main" val="4114517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4</a:t>
            </a:r>
            <a:r>
              <a:rPr lang="cs-CZ" dirty="0"/>
              <a:t>. Argumentace pomocí autonomie a práva na sebeurčení </a:t>
            </a:r>
          </a:p>
        </p:txBody>
      </p:sp>
      <p:sp>
        <p:nvSpPr>
          <p:cNvPr id="3" name="Zástupný symbol pro obsah 2"/>
          <p:cNvSpPr>
            <a:spLocks noGrp="1"/>
          </p:cNvSpPr>
          <p:nvPr>
            <p:ph sz="quarter" idx="1"/>
          </p:nvPr>
        </p:nvSpPr>
        <p:spPr/>
        <p:txBody>
          <a:bodyPr>
            <a:normAutofit/>
          </a:bodyPr>
          <a:lstStyle/>
          <a:p>
            <a:r>
              <a:rPr lang="cs-CZ" dirty="0"/>
              <a:t>Etická rada Spolkové republiky Německo:</a:t>
            </a:r>
          </a:p>
          <a:p>
            <a:pPr algn="just"/>
            <a:r>
              <a:rPr lang="cs-CZ" dirty="0"/>
              <a:t>„</a:t>
            </a:r>
            <a:r>
              <a:rPr lang="cs-CZ" i="1" dirty="0"/>
              <a:t>Nárok na sebeurčení osoby, ale i jeho obrácená strana – požadavek na sebeurčení –, utvářejí étos moderního vedení života. Lidé mohou a musejí sami rozhodovat, jak chtějí žít. Ovšem jedinec zůstává odkázán na solidaritu společnosti. Nikdo nemůže žít sám. Že potřebuje sebeurčení podporu skrze solidaritu, prostřednictvím níž se v některých případech stává vůbec teprve možným, by mělo být nesporné i v moderní občanské společnosti. Sebeurčení neznamená, že se člověk může rozhodovat bez jakékoli omezující podmínky</a:t>
            </a:r>
            <a:r>
              <a:rPr lang="cs-CZ" dirty="0"/>
              <a:t>.“</a:t>
            </a:r>
          </a:p>
        </p:txBody>
      </p:sp>
    </p:spTree>
    <p:extLst>
      <p:ext uri="{BB962C8B-B14F-4D97-AF65-F5344CB8AC3E}">
        <p14:creationId xmlns:p14="http://schemas.microsoft.com/office/powerpoint/2010/main" val="3637174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cs-CZ" b="1" dirty="0"/>
              <a:t>1. Úvodní poznámky</a:t>
            </a:r>
          </a:p>
        </p:txBody>
      </p:sp>
      <p:sp>
        <p:nvSpPr>
          <p:cNvPr id="3" name="Rectangle 2"/>
          <p:cNvSpPr>
            <a:spLocks noGrp="1"/>
          </p:cNvSpPr>
          <p:nvPr>
            <p:ph sz="quarter" idx="1"/>
          </p:nvPr>
        </p:nvSpPr>
        <p:spPr>
          <a:xfrm>
            <a:off x="457200" y="1219200"/>
            <a:ext cx="8229600" cy="5234136"/>
          </a:xfrm>
        </p:spPr>
        <p:txBody>
          <a:bodyPr>
            <a:normAutofit/>
          </a:bodyPr>
          <a:lstStyle/>
          <a:p>
            <a:endParaRPr lang="cs-CZ" dirty="0"/>
          </a:p>
          <a:p>
            <a:r>
              <a:rPr lang="cs-CZ" dirty="0"/>
              <a:t>Rozhodování a jednání spojené s koncem lidského života</a:t>
            </a:r>
          </a:p>
          <a:p>
            <a:r>
              <a:rPr lang="cs-CZ" dirty="0"/>
              <a:t>Především: důstojné umírání a eutanázie</a:t>
            </a:r>
          </a:p>
          <a:p>
            <a:r>
              <a:rPr lang="cs-CZ" dirty="0"/>
              <a:t>Argumentační nástroje: právo na sebeurčení, autonomie pacienta, soucit, milosrdenství vzhledem k utrpení, étos lékaře, kvalita života, paliativní péče.</a:t>
            </a:r>
          </a:p>
          <a:p>
            <a:r>
              <a:rPr lang="cs-CZ" dirty="0"/>
              <a:t>Co je to důstojná smrt/umírání?</a:t>
            </a:r>
          </a:p>
          <a:p>
            <a:r>
              <a:rPr lang="cs-CZ" dirty="0"/>
              <a:t>Mají nevyléčitelně nemocní a umírající lidskou důstojnost?</a:t>
            </a:r>
          </a:p>
          <a:p>
            <a:endParaRPr lang="cs-CZ" dirty="0"/>
          </a:p>
          <a:p>
            <a:endParaRPr lang="cs-CZ" dirty="0"/>
          </a:p>
          <a:p>
            <a:pPr>
              <a:buNone/>
            </a:pPr>
            <a:endParaRPr lang="cs-CZ" dirty="0"/>
          </a:p>
          <a:p>
            <a:endParaRPr lang="cs-CZ"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4</a:t>
            </a:r>
            <a:r>
              <a:rPr lang="cs-CZ" dirty="0"/>
              <a:t>. Argumentace pomocí autonomie a práva na sebeurčení </a:t>
            </a:r>
          </a:p>
        </p:txBody>
      </p:sp>
      <p:sp>
        <p:nvSpPr>
          <p:cNvPr id="3" name="Zástupný symbol pro obsah 2"/>
          <p:cNvSpPr>
            <a:spLocks noGrp="1"/>
          </p:cNvSpPr>
          <p:nvPr>
            <p:ph sz="quarter" idx="1"/>
          </p:nvPr>
        </p:nvSpPr>
        <p:spPr>
          <a:xfrm>
            <a:off x="457200" y="1219200"/>
            <a:ext cx="8507288" cy="4937760"/>
          </a:xfrm>
        </p:spPr>
        <p:txBody>
          <a:bodyPr>
            <a:normAutofit/>
          </a:bodyPr>
          <a:lstStyle/>
          <a:p>
            <a:r>
              <a:rPr lang="cs-CZ" b="1" dirty="0"/>
              <a:t>Svoboda a vzájemná odkázanost:</a:t>
            </a:r>
          </a:p>
          <a:p>
            <a:r>
              <a:rPr lang="cs-CZ" dirty="0"/>
              <a:t>Svoboda od něčeho (tj. samostatnost)</a:t>
            </a:r>
          </a:p>
          <a:p>
            <a:r>
              <a:rPr lang="cs-CZ" dirty="0"/>
              <a:t>Svoboda k něčemu</a:t>
            </a:r>
          </a:p>
          <a:p>
            <a:pPr marL="0" indent="0">
              <a:buNone/>
            </a:pPr>
            <a:endParaRPr lang="cs-CZ" dirty="0"/>
          </a:p>
          <a:p>
            <a:r>
              <a:rPr lang="cs-CZ" dirty="0"/>
              <a:t>Princip autonomie zaveden jako princip ochrany / má se zabraňovat tomu, aby nebyl pacient </a:t>
            </a:r>
            <a:r>
              <a:rPr lang="cs-CZ" dirty="0" err="1"/>
              <a:t>instrumentalizován</a:t>
            </a:r>
            <a:r>
              <a:rPr lang="cs-CZ" dirty="0"/>
              <a:t> a nerozhodovali o něm druzí. </a:t>
            </a:r>
          </a:p>
          <a:p>
            <a:pPr algn="just"/>
            <a:r>
              <a:rPr lang="cs-CZ" dirty="0"/>
              <a:t>Pacient má mít proto právo s léčbou či zákrokem souhlasit, nebo je odmítnout / jedná se o normativní pojetí autonomie jako bezpodmínečného nároku, které má být nezávislé na všech faktorech zdravotního stavu a soudnosti.</a:t>
            </a:r>
          </a:p>
          <a:p>
            <a:pPr algn="just"/>
            <a:endParaRPr lang="cs-CZ" dirty="0"/>
          </a:p>
        </p:txBody>
      </p:sp>
    </p:spTree>
    <p:extLst>
      <p:ext uri="{BB962C8B-B14F-4D97-AF65-F5344CB8AC3E}">
        <p14:creationId xmlns:p14="http://schemas.microsoft.com/office/powerpoint/2010/main" val="31074140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4</a:t>
            </a:r>
            <a:r>
              <a:rPr lang="cs-CZ" dirty="0"/>
              <a:t>. Argumentace pomocí autonomie a práva na sebeurčení </a:t>
            </a:r>
          </a:p>
        </p:txBody>
      </p:sp>
      <p:sp>
        <p:nvSpPr>
          <p:cNvPr id="3" name="Zástupný symbol pro obsah 2"/>
          <p:cNvSpPr>
            <a:spLocks noGrp="1"/>
          </p:cNvSpPr>
          <p:nvPr>
            <p:ph sz="quarter" idx="1"/>
          </p:nvPr>
        </p:nvSpPr>
        <p:spPr>
          <a:xfrm>
            <a:off x="457200" y="1219200"/>
            <a:ext cx="8686800" cy="4937760"/>
          </a:xfrm>
        </p:spPr>
        <p:txBody>
          <a:bodyPr>
            <a:normAutofit lnSpcReduction="10000"/>
          </a:bodyPr>
          <a:lstStyle/>
          <a:p>
            <a:pPr marL="0" indent="0">
              <a:buNone/>
            </a:pPr>
            <a:r>
              <a:rPr lang="cs-CZ" dirty="0"/>
              <a:t>    ALE </a:t>
            </a:r>
          </a:p>
          <a:p>
            <a:r>
              <a:rPr lang="cs-CZ" dirty="0"/>
              <a:t>Jestliže někdo vyjde z lidského bytí jako ze života ve vztazích, bude i jinak pohlížet na autonomii člověka a s tím spojenou argumentaci pomocí práva na sebeurčení.</a:t>
            </a:r>
          </a:p>
          <a:p>
            <a:r>
              <a:rPr lang="cs-CZ" dirty="0"/>
              <a:t>Uplatnění práva na sebeurčení má své předpoklady i hranice.</a:t>
            </a:r>
          </a:p>
          <a:p>
            <a:r>
              <a:rPr lang="cs-CZ" dirty="0"/>
              <a:t>Sebeurčení ≠ nezávislost</a:t>
            </a:r>
          </a:p>
          <a:p>
            <a:r>
              <a:rPr lang="cs-CZ" dirty="0"/>
              <a:t>Volba + závazek</a:t>
            </a:r>
          </a:p>
          <a:p>
            <a:r>
              <a:rPr lang="cs-CZ" dirty="0"/>
              <a:t>Nemůže jít jen o izolovaného jedince, ale že se podle sebeurčení mohou chápat procesy stanovování právních norem.</a:t>
            </a:r>
          </a:p>
          <a:p>
            <a:r>
              <a:rPr lang="cs-CZ" dirty="0"/>
              <a:t>Sebeurčení zahrnuje  i druhé lidi (právní rámcové podmínky, sociální kontext).</a:t>
            </a:r>
          </a:p>
        </p:txBody>
      </p:sp>
    </p:spTree>
    <p:extLst>
      <p:ext uri="{BB962C8B-B14F-4D97-AF65-F5344CB8AC3E}">
        <p14:creationId xmlns:p14="http://schemas.microsoft.com/office/powerpoint/2010/main" val="40170339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4</a:t>
            </a:r>
            <a:r>
              <a:rPr lang="cs-CZ" dirty="0"/>
              <a:t>. Argumentace pomocí autonomie a práva na sebeurčení </a:t>
            </a:r>
          </a:p>
        </p:txBody>
      </p:sp>
      <p:sp>
        <p:nvSpPr>
          <p:cNvPr id="3" name="Zástupný symbol pro obsah 2"/>
          <p:cNvSpPr>
            <a:spLocks noGrp="1"/>
          </p:cNvSpPr>
          <p:nvPr>
            <p:ph sz="quarter" idx="1"/>
          </p:nvPr>
        </p:nvSpPr>
        <p:spPr/>
        <p:txBody>
          <a:bodyPr>
            <a:normAutofit fontScale="92500" lnSpcReduction="10000"/>
          </a:bodyPr>
          <a:lstStyle/>
          <a:p>
            <a:r>
              <a:rPr lang="cs-CZ" dirty="0"/>
              <a:t>Argument disponování </a:t>
            </a:r>
            <a:r>
              <a:rPr lang="cs-CZ" b="1" dirty="0"/>
              <a:t>vlastním</a:t>
            </a:r>
            <a:r>
              <a:rPr lang="cs-CZ" dirty="0"/>
              <a:t> životem:</a:t>
            </a:r>
          </a:p>
          <a:p>
            <a:r>
              <a:rPr lang="cs-CZ" dirty="0"/>
              <a:t>Eutanázie je trestná jenom když pacient nesvolil </a:t>
            </a:r>
          </a:p>
          <a:p>
            <a:pPr algn="just"/>
            <a:r>
              <a:rPr lang="cs-CZ" dirty="0"/>
              <a:t>Požadavek smrti na základě vlastního sebeurčení se tu předkládá jako důsledek práva na sebeurčení, které se jinak respektuje v ostatních oblastech života.</a:t>
            </a:r>
          </a:p>
          <a:p>
            <a:r>
              <a:rPr lang="cs-CZ" dirty="0"/>
              <a:t>Kritika?</a:t>
            </a:r>
          </a:p>
          <a:p>
            <a:endParaRPr lang="cs-CZ" dirty="0"/>
          </a:p>
          <a:p>
            <a:r>
              <a:rPr lang="cs-CZ" dirty="0"/>
              <a:t>Posuzování života </a:t>
            </a:r>
            <a:r>
              <a:rPr lang="cs-CZ" b="1" dirty="0"/>
              <a:t>zvnějšku</a:t>
            </a:r>
            <a:r>
              <a:rPr lang="cs-CZ" dirty="0"/>
              <a:t>:</a:t>
            </a:r>
          </a:p>
          <a:p>
            <a:r>
              <a:rPr lang="cs-CZ" dirty="0"/>
              <a:t>Instrumentalizace</a:t>
            </a:r>
          </a:p>
          <a:p>
            <a:r>
              <a:rPr lang="cs-CZ" dirty="0"/>
              <a:t>Ochrana náleží jen potud, jestliže je život prožíván z pohledu dotyčné osoby jako cenný.</a:t>
            </a:r>
          </a:p>
          <a:p>
            <a:r>
              <a:rPr lang="cs-CZ" dirty="0"/>
              <a:t>Dobrodiní? Soucit? </a:t>
            </a:r>
          </a:p>
          <a:p>
            <a:endParaRPr lang="cs-CZ" dirty="0"/>
          </a:p>
        </p:txBody>
      </p:sp>
    </p:spTree>
    <p:extLst>
      <p:ext uri="{BB962C8B-B14F-4D97-AF65-F5344CB8AC3E}">
        <p14:creationId xmlns:p14="http://schemas.microsoft.com/office/powerpoint/2010/main" val="30352601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4</a:t>
            </a:r>
            <a:r>
              <a:rPr lang="cs-CZ" dirty="0"/>
              <a:t>. Argumentace pomocí autonomie a práva na sebeurčení </a:t>
            </a:r>
          </a:p>
        </p:txBody>
      </p:sp>
      <p:sp>
        <p:nvSpPr>
          <p:cNvPr id="3" name="Zástupný symbol pro obsah 2"/>
          <p:cNvSpPr>
            <a:spLocks noGrp="1"/>
          </p:cNvSpPr>
          <p:nvPr>
            <p:ph sz="quarter" idx="1"/>
          </p:nvPr>
        </p:nvSpPr>
        <p:spPr>
          <a:xfrm>
            <a:off x="457200" y="1219200"/>
            <a:ext cx="8686800" cy="4937760"/>
          </a:xfrm>
        </p:spPr>
        <p:txBody>
          <a:bodyPr>
            <a:normAutofit fontScale="92500"/>
          </a:bodyPr>
          <a:lstStyle/>
          <a:p>
            <a:pPr marL="0" indent="0">
              <a:buNone/>
            </a:pPr>
            <a:r>
              <a:rPr lang="cs-CZ" b="1" dirty="0"/>
              <a:t>   Jednostranné používání sebeurčení</a:t>
            </a:r>
            <a:r>
              <a:rPr lang="cs-CZ" dirty="0"/>
              <a:t>:</a:t>
            </a:r>
          </a:p>
          <a:p>
            <a:r>
              <a:rPr lang="cs-CZ" dirty="0"/>
              <a:t>Sebeurčení jako jediná hodnota</a:t>
            </a:r>
          </a:p>
          <a:p>
            <a:r>
              <a:rPr lang="cs-CZ" dirty="0"/>
              <a:t>Nebezpečí: eutanázie jako jedna ze služeb lékařů</a:t>
            </a:r>
          </a:p>
          <a:p>
            <a:pPr marL="0" indent="0">
              <a:buNone/>
            </a:pPr>
            <a:r>
              <a:rPr lang="cs-CZ" dirty="0"/>
              <a:t>    Kritika:</a:t>
            </a:r>
          </a:p>
          <a:p>
            <a:r>
              <a:rPr lang="cs-CZ" dirty="0"/>
              <a:t>- akceptovat rozhodnutí pacienta ≠ závazek pomoct mu</a:t>
            </a:r>
          </a:p>
          <a:p>
            <a:r>
              <a:rPr lang="cs-CZ" dirty="0"/>
              <a:t>- Prevence sebevražd?</a:t>
            </a:r>
          </a:p>
          <a:p>
            <a:r>
              <a:rPr lang="cs-CZ" dirty="0"/>
              <a:t>- Na vlastní sebepojetí a zhodnocení vlastního života má vliv i pohled druhých i zkušenost s nimi / izolovaný osamocený subjekt?</a:t>
            </a:r>
          </a:p>
          <a:p>
            <a:r>
              <a:rPr lang="cs-CZ" dirty="0"/>
              <a:t>Člověk se nezohledňuje jako vztahová bytost, jejíž autonomie je součástí vzájemné odkázanosti na druhé.</a:t>
            </a:r>
          </a:p>
          <a:p>
            <a:r>
              <a:rPr lang="cs-CZ" dirty="0"/>
              <a:t>Člověk nezávislý od druhých? Závislost na druhých je nedůstojná?</a:t>
            </a:r>
          </a:p>
          <a:p>
            <a:endParaRPr lang="cs-CZ" dirty="0"/>
          </a:p>
          <a:p>
            <a:endParaRPr lang="cs-CZ" dirty="0"/>
          </a:p>
          <a:p>
            <a:endParaRPr lang="cs-CZ" dirty="0"/>
          </a:p>
        </p:txBody>
      </p:sp>
    </p:spTree>
    <p:extLst>
      <p:ext uri="{BB962C8B-B14F-4D97-AF65-F5344CB8AC3E}">
        <p14:creationId xmlns:p14="http://schemas.microsoft.com/office/powerpoint/2010/main" val="31458343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4</a:t>
            </a:r>
            <a:r>
              <a:rPr lang="cs-CZ" dirty="0"/>
              <a:t>. Argumentace pomocí autonomie a práva na sebeurčení </a:t>
            </a:r>
          </a:p>
        </p:txBody>
      </p:sp>
      <p:sp>
        <p:nvSpPr>
          <p:cNvPr id="3" name="Zástupný symbol pro obsah 2"/>
          <p:cNvSpPr>
            <a:spLocks noGrp="1"/>
          </p:cNvSpPr>
          <p:nvPr>
            <p:ph sz="quarter" idx="1"/>
          </p:nvPr>
        </p:nvSpPr>
        <p:spPr/>
        <p:txBody>
          <a:bodyPr>
            <a:normAutofit lnSpcReduction="10000"/>
          </a:bodyPr>
          <a:lstStyle/>
          <a:p>
            <a:r>
              <a:rPr lang="cs-CZ" b="1" dirty="0"/>
              <a:t>Biblická perspektiva: Boží vzor solidární svobody a přikázání lásky</a:t>
            </a:r>
          </a:p>
          <a:p>
            <a:r>
              <a:rPr lang="cs-CZ" dirty="0"/>
              <a:t>Svoboda + solidarita = solidární svoboda</a:t>
            </a:r>
          </a:p>
          <a:p>
            <a:r>
              <a:rPr lang="cs-CZ" dirty="0"/>
              <a:t>Naše morální povinnosti vůči umírajícímu nelze redukovat na formální ochotu, že budeme respektovat jeho vůli a učiníme ji měřítkem vlastního jednání.</a:t>
            </a:r>
          </a:p>
          <a:p>
            <a:pPr algn="just"/>
            <a:r>
              <a:rPr lang="cs-CZ" altLang="cs-CZ" sz="2400" dirty="0"/>
              <a:t>Podle křesťanského porozumění, fundamentální a bezpodmínečná důstojnost lidského života se nezakládá na jeho způsobilosti k nezávislému sebeurčení a jeho činnosti, ale na stvořitelské a ospravedlňující lásce, kterou člověk dostává od Boha v Ježíši Kristu. </a:t>
            </a:r>
            <a:endParaRPr lang="cs-CZ" dirty="0"/>
          </a:p>
          <a:p>
            <a:r>
              <a:rPr lang="cs-CZ" dirty="0"/>
              <a:t>Přikázání lásky, „</a:t>
            </a:r>
            <a:r>
              <a:rPr lang="cs-CZ" i="1" dirty="0"/>
              <a:t>umět plakat s plačícími </a:t>
            </a:r>
            <a:r>
              <a:rPr lang="pt-BR" i="1" dirty="0"/>
              <a:t>a radovat se s radujícími</a:t>
            </a:r>
            <a:r>
              <a:rPr lang="pt-BR" dirty="0"/>
              <a:t>“</a:t>
            </a:r>
            <a:endParaRPr lang="cs-CZ" dirty="0"/>
          </a:p>
          <a:p>
            <a:endParaRPr lang="cs-CZ" dirty="0"/>
          </a:p>
        </p:txBody>
      </p:sp>
    </p:spTree>
    <p:extLst>
      <p:ext uri="{BB962C8B-B14F-4D97-AF65-F5344CB8AC3E}">
        <p14:creationId xmlns:p14="http://schemas.microsoft.com/office/powerpoint/2010/main" val="27919264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4</a:t>
            </a:r>
            <a:r>
              <a:rPr lang="cs-CZ" dirty="0"/>
              <a:t>. Argumentace pomocí autonomie a práva na sebeurčení </a:t>
            </a:r>
          </a:p>
        </p:txBody>
      </p:sp>
      <p:sp>
        <p:nvSpPr>
          <p:cNvPr id="3" name="Zástupný symbol pro obsah 2"/>
          <p:cNvSpPr>
            <a:spLocks noGrp="1"/>
          </p:cNvSpPr>
          <p:nvPr>
            <p:ph sz="quarter" idx="1"/>
          </p:nvPr>
        </p:nvSpPr>
        <p:spPr/>
        <p:txBody>
          <a:bodyPr>
            <a:normAutofit lnSpcReduction="10000"/>
          </a:bodyPr>
          <a:lstStyle/>
          <a:p>
            <a:r>
              <a:rPr lang="cs-CZ" altLang="cs-CZ" sz="2800" dirty="0"/>
              <a:t>základní povinnosti chránit lidský život ve všech jeho fázích</a:t>
            </a:r>
          </a:p>
          <a:p>
            <a:r>
              <a:rPr lang="cs-CZ" altLang="cs-CZ" sz="2800" dirty="0"/>
              <a:t>závazek pečovat o člověka v nouzi</a:t>
            </a:r>
          </a:p>
          <a:p>
            <a:pPr algn="just"/>
            <a:r>
              <a:rPr lang="cs-CZ" altLang="cs-CZ" sz="2800" dirty="0"/>
              <a:t>Čas žít, čas umírat - uznat a přijmout konečnost svého života. Proto uvedené přikázání ani pojetí života jako daru neobsahuje povinnost žít za každou cenu, nelegitimuje tlak na pacienta, aby zachoval léčbu, ani nelegitimuje jednání, které mu bere právo odmítnout léčbu.</a:t>
            </a:r>
          </a:p>
          <a:p>
            <a:pPr algn="just"/>
            <a:r>
              <a:rPr lang="cs-CZ" sz="2800" dirty="0"/>
              <a:t>Svoboda je odůvodněná vztahem s Bohem – život jako dar.</a:t>
            </a:r>
            <a:endParaRPr lang="cs-CZ" dirty="0"/>
          </a:p>
        </p:txBody>
      </p:sp>
    </p:spTree>
    <p:extLst>
      <p:ext uri="{BB962C8B-B14F-4D97-AF65-F5344CB8AC3E}">
        <p14:creationId xmlns:p14="http://schemas.microsoft.com/office/powerpoint/2010/main" val="1572012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5. Doprovázení umírajících – étos lékařů</a:t>
            </a:r>
          </a:p>
        </p:txBody>
      </p:sp>
      <p:sp>
        <p:nvSpPr>
          <p:cNvPr id="3" name="Zástupný symbol pro obsah 2"/>
          <p:cNvSpPr>
            <a:spLocks noGrp="1"/>
          </p:cNvSpPr>
          <p:nvPr>
            <p:ph sz="quarter" idx="1"/>
          </p:nvPr>
        </p:nvSpPr>
        <p:spPr>
          <a:xfrm>
            <a:off x="457200" y="1219200"/>
            <a:ext cx="8229600" cy="5162128"/>
          </a:xfrm>
        </p:spPr>
        <p:txBody>
          <a:bodyPr>
            <a:normAutofit fontScale="92500"/>
          </a:bodyPr>
          <a:lstStyle/>
          <a:p>
            <a:r>
              <a:rPr lang="cs-CZ" altLang="cs-CZ" sz="2800" dirty="0"/>
              <a:t>zásada lékařského povolání </a:t>
            </a:r>
            <a:r>
              <a:rPr lang="cs-CZ" altLang="cs-CZ" sz="2800" i="1" dirty="0"/>
              <a:t>„to </a:t>
            </a:r>
            <a:r>
              <a:rPr lang="cs-CZ" altLang="cs-CZ" sz="2800" i="1" dirty="0" err="1"/>
              <a:t>cure</a:t>
            </a:r>
            <a:r>
              <a:rPr lang="cs-CZ" altLang="cs-CZ" sz="2800" i="1" dirty="0"/>
              <a:t> </a:t>
            </a:r>
            <a:r>
              <a:rPr lang="cs-CZ" altLang="cs-CZ" sz="2800" i="1" dirty="0" err="1"/>
              <a:t>if</a:t>
            </a:r>
            <a:r>
              <a:rPr lang="cs-CZ" altLang="cs-CZ" sz="2800" i="1" dirty="0"/>
              <a:t> </a:t>
            </a:r>
            <a:r>
              <a:rPr lang="cs-CZ" altLang="cs-CZ" sz="2800" i="1" dirty="0" err="1"/>
              <a:t>possible</a:t>
            </a:r>
            <a:r>
              <a:rPr lang="cs-CZ" altLang="cs-CZ" sz="2800" i="1" dirty="0"/>
              <a:t>, </a:t>
            </a:r>
            <a:r>
              <a:rPr lang="cs-CZ" altLang="cs-CZ" sz="2800" i="1" dirty="0" err="1"/>
              <a:t>always</a:t>
            </a:r>
            <a:r>
              <a:rPr lang="cs-CZ" altLang="cs-CZ" sz="2800" i="1" dirty="0"/>
              <a:t> to care“ </a:t>
            </a:r>
            <a:r>
              <a:rPr lang="cs-CZ" altLang="cs-CZ" sz="2800" dirty="0"/>
              <a:t>(jestliže je možno, tak léčit, vždy ale pečovat)</a:t>
            </a:r>
          </a:p>
          <a:p>
            <a:pPr algn="just"/>
            <a:r>
              <a:rPr lang="cs-CZ" altLang="cs-CZ" sz="2800" dirty="0"/>
              <a:t>nezahájení nebo ukončení této marné či neúčelné léčby </a:t>
            </a:r>
            <a:r>
              <a:rPr lang="cs-CZ" altLang="cs-CZ" sz="2800" i="1" dirty="0"/>
              <a:t>„neznamená omezení práv pacientů, ale naopak je sledován zájem pacienta tak, aby nedošlo k porušení základních medicínských a etických principů včetně nechtěného nedůstojného prodlužování umírání. Smrt, která je výsledkem přirozeného průběhu onemocnění, nemůže být považována za nepříznivý výsledek zdravotní péče“ </a:t>
            </a:r>
            <a:r>
              <a:rPr lang="cs-CZ" altLang="cs-CZ" sz="2800" dirty="0"/>
              <a:t> </a:t>
            </a:r>
          </a:p>
          <a:p>
            <a:r>
              <a:rPr lang="cs-CZ" altLang="cs-CZ" sz="2800" i="1" dirty="0"/>
              <a:t>„nezahájení nebo nepokračování marné a neúčelné léčby nesmí být zaměňováno za eutanázii“  (Stanovisko ČLK o přechodu z intenzivní na paliativní léčbu, 2010; Etický kodex).</a:t>
            </a:r>
            <a:endParaRPr lang="cs-CZ" altLang="cs-CZ" sz="2800" dirty="0"/>
          </a:p>
          <a:p>
            <a:endParaRPr lang="cs-CZ" dirty="0"/>
          </a:p>
        </p:txBody>
      </p:sp>
    </p:spTree>
    <p:extLst>
      <p:ext uri="{BB962C8B-B14F-4D97-AF65-F5344CB8AC3E}">
        <p14:creationId xmlns:p14="http://schemas.microsoft.com/office/powerpoint/2010/main" val="1647100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5</a:t>
            </a:r>
            <a:r>
              <a:rPr lang="cs-CZ" dirty="0"/>
              <a:t>. Doprovázení umírajících – étos lékařů</a:t>
            </a:r>
          </a:p>
        </p:txBody>
      </p:sp>
      <p:sp>
        <p:nvSpPr>
          <p:cNvPr id="3" name="Zástupný symbol pro obsah 2"/>
          <p:cNvSpPr>
            <a:spLocks noGrp="1"/>
          </p:cNvSpPr>
          <p:nvPr>
            <p:ph sz="quarter" idx="1"/>
          </p:nvPr>
        </p:nvSpPr>
        <p:spPr/>
        <p:txBody>
          <a:bodyPr>
            <a:normAutofit/>
          </a:bodyPr>
          <a:lstStyle/>
          <a:p>
            <a:r>
              <a:rPr lang="cs-CZ" dirty="0"/>
              <a:t>Eutanázie/pomoc k sebevraždě je nepřípustná a trestná</a:t>
            </a:r>
          </a:p>
          <a:p>
            <a:r>
              <a:rPr lang="cs-CZ" dirty="0"/>
              <a:t>„</a:t>
            </a:r>
            <a:r>
              <a:rPr lang="cs-CZ" i="1" dirty="0"/>
              <a:t>Cokoli jste učinili pro jednoho z mých nejnepatrnějších, </a:t>
            </a:r>
            <a:r>
              <a:rPr lang="it-IT" i="1" dirty="0"/>
              <a:t>pro mě jste učinili</a:t>
            </a:r>
            <a:r>
              <a:rPr lang="it-IT" dirty="0"/>
              <a:t>“ (Mt 25,40).</a:t>
            </a:r>
            <a:endParaRPr lang="cs-CZ" dirty="0"/>
          </a:p>
          <a:p>
            <a:endParaRPr lang="cs-CZ" dirty="0"/>
          </a:p>
          <a:p>
            <a:pPr algn="just"/>
            <a:r>
              <a:rPr lang="cs-CZ" dirty="0"/>
              <a:t>Je zřejmé, že argumentace pomocí autonomie či posvátnosti života nestačí. Jde také o fundamentální právo na ochranu života, kvalitu života, zásadu nepoškodit, princip péče, odborné poznatky, cíle medicíny a závazky povolání lékaře i jiných profesí, spravedlnost a doprovázení umírajících osob.</a:t>
            </a:r>
          </a:p>
          <a:p>
            <a:endParaRPr lang="cs-CZ" dirty="0"/>
          </a:p>
          <a:p>
            <a:endParaRPr lang="cs-CZ" dirty="0"/>
          </a:p>
        </p:txBody>
      </p:sp>
    </p:spTree>
    <p:extLst>
      <p:ext uri="{BB962C8B-B14F-4D97-AF65-F5344CB8AC3E}">
        <p14:creationId xmlns:p14="http://schemas.microsoft.com/office/powerpoint/2010/main" val="15120557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6. Paliativní péče</a:t>
            </a:r>
          </a:p>
        </p:txBody>
      </p:sp>
      <p:sp>
        <p:nvSpPr>
          <p:cNvPr id="3" name="Zástupný symbol pro obsah 2"/>
          <p:cNvSpPr>
            <a:spLocks noGrp="1"/>
          </p:cNvSpPr>
          <p:nvPr>
            <p:ph sz="quarter" idx="1"/>
          </p:nvPr>
        </p:nvSpPr>
        <p:spPr/>
        <p:txBody>
          <a:bodyPr/>
          <a:lstStyle/>
          <a:p>
            <a:r>
              <a:rPr lang="cs-CZ" dirty="0"/>
              <a:t>Charta práv umírajících i příklady lékařského étosu odmítly eutanázii i umělé prodlužování života za každou cenu </a:t>
            </a:r>
          </a:p>
          <a:p>
            <a:r>
              <a:rPr lang="cs-CZ" dirty="0"/>
              <a:t>Společný postoj, který se nesnaží vyhnout přijetí vlastní smrti a setkání s umíráním či se smrtí.</a:t>
            </a:r>
          </a:p>
          <a:p>
            <a:r>
              <a:rPr lang="cs-CZ" dirty="0"/>
              <a:t>Jako alternativa se nabízí paliativní péče, o níž když pacient ví a zakusí její přístup, opouští v drtivé většině případů žádost o eutanázii, kterou pak už nelze předkládat jako jedinou a poslední možnost, jak zbavovat utrpení a ulevit v umírání.</a:t>
            </a:r>
          </a:p>
        </p:txBody>
      </p:sp>
    </p:spTree>
    <p:extLst>
      <p:ext uri="{BB962C8B-B14F-4D97-AF65-F5344CB8AC3E}">
        <p14:creationId xmlns:p14="http://schemas.microsoft.com/office/powerpoint/2010/main" val="15681788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6</a:t>
            </a:r>
            <a:r>
              <a:rPr lang="cs-CZ" dirty="0"/>
              <a:t>. Paliativní péče</a:t>
            </a:r>
          </a:p>
        </p:txBody>
      </p:sp>
      <p:sp>
        <p:nvSpPr>
          <p:cNvPr id="3" name="Zástupný symbol pro obsah 2"/>
          <p:cNvSpPr>
            <a:spLocks noGrp="1"/>
          </p:cNvSpPr>
          <p:nvPr>
            <p:ph sz="quarter" idx="1"/>
          </p:nvPr>
        </p:nvSpPr>
        <p:spPr/>
        <p:txBody>
          <a:bodyPr>
            <a:normAutofit/>
          </a:bodyPr>
          <a:lstStyle/>
          <a:p>
            <a:r>
              <a:rPr lang="cs-CZ" dirty="0"/>
              <a:t>Charta + paliativní péče: umírání je součást života, nechce smrt urychlovat ani oddalovat, ale zaměřuje se na mírnění bolestí a dalších potíží, a nabízí podporu.</a:t>
            </a:r>
          </a:p>
          <a:p>
            <a:r>
              <a:rPr lang="cs-CZ" dirty="0"/>
              <a:t>Pallium (lat.) – plášť (zahalovat a chránit pacienta)</a:t>
            </a:r>
          </a:p>
          <a:p>
            <a:pPr algn="just"/>
            <a:r>
              <a:rPr lang="cs-CZ" dirty="0"/>
              <a:t>Definice: </a:t>
            </a:r>
            <a:r>
              <a:rPr lang="cs-CZ" i="1" dirty="0"/>
              <a:t>„přístup, pomocí něhož se má zlepšit kvalita života pacientů a jejich rodin, když jsou konfrontováni s nemocí, jež ohrožuje život, a s ní spojenými problémy. Toto se má dít prostřednictvím prevence a mírnění utrpení, včasným poznáním a bezchybným pochopením a léčbou bolestí a dalších fyzických, psychosociálních a spirituálních problémů“ </a:t>
            </a:r>
            <a:r>
              <a:rPr lang="cs-CZ" dirty="0"/>
              <a:t>(Světová zdravotnická organizace, 2002)</a:t>
            </a:r>
          </a:p>
          <a:p>
            <a:endParaRPr lang="cs-CZ" dirty="0"/>
          </a:p>
          <a:p>
            <a:endParaRPr lang="cs-CZ" dirty="0"/>
          </a:p>
        </p:txBody>
      </p:sp>
    </p:spTree>
    <p:extLst>
      <p:ext uri="{BB962C8B-B14F-4D97-AF65-F5344CB8AC3E}">
        <p14:creationId xmlns:p14="http://schemas.microsoft.com/office/powerpoint/2010/main" val="3239476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2. Pojmy.</a:t>
            </a:r>
          </a:p>
        </p:txBody>
      </p:sp>
      <p:sp>
        <p:nvSpPr>
          <p:cNvPr id="3" name="Zástupný symbol pro obsah 2"/>
          <p:cNvSpPr>
            <a:spLocks noGrp="1"/>
          </p:cNvSpPr>
          <p:nvPr>
            <p:ph sz="quarter" idx="1"/>
          </p:nvPr>
        </p:nvSpPr>
        <p:spPr>
          <a:xfrm>
            <a:off x="457200" y="1219200"/>
            <a:ext cx="8229600" cy="5306144"/>
          </a:xfrm>
        </p:spPr>
        <p:txBody>
          <a:bodyPr>
            <a:normAutofit fontScale="85000" lnSpcReduction="20000"/>
          </a:bodyPr>
          <a:lstStyle/>
          <a:p>
            <a:r>
              <a:rPr lang="cs-CZ" b="1" dirty="0"/>
              <a:t>Eutanázie</a:t>
            </a:r>
            <a:r>
              <a:rPr lang="cs-CZ" dirty="0"/>
              <a:t>: - usmrcení / nevyléčitelně nemocný / jeho žádost / třetí osoba / vymezené právní podmínky</a:t>
            </a:r>
          </a:p>
          <a:p>
            <a:r>
              <a:rPr lang="cs-CZ" dirty="0"/>
              <a:t>Eutanázie ≠ usmrcení pacienta na jeho žádost</a:t>
            </a:r>
          </a:p>
          <a:p>
            <a:r>
              <a:rPr lang="cs-CZ" dirty="0"/>
              <a:t>Eutanázie není legální, jenom jsou dané podmínky, když lékař není trestněprávně stíhán.</a:t>
            </a:r>
          </a:p>
          <a:p>
            <a:pPr marL="0" indent="0">
              <a:buNone/>
            </a:pPr>
            <a:endParaRPr lang="cs-CZ" dirty="0"/>
          </a:p>
          <a:p>
            <a:r>
              <a:rPr lang="cs-CZ" dirty="0"/>
              <a:t>Eutanázie podle Světové Lékařské Asociace:</a:t>
            </a:r>
          </a:p>
          <a:p>
            <a:pPr algn="just"/>
            <a:r>
              <a:rPr lang="cs-CZ" i="1" dirty="0"/>
              <a:t>„vědomé a úmyslné provedení činu s jasným záměrem ukončit život jiného člověka za následujících podmínek: subjektem je kompetentní informovaná osoba s nevyléčitelnou chorobou, která dobrovolně požádala, aby její život byl ukončen, jednající ví o stavu této osoby a o jejím přání zemřít a páchá tento skutek s prvořadým úmyslem ukončit život této osoby a skutek je proveden se soucitem a bez osobního zisku.“</a:t>
            </a:r>
            <a:endParaRPr lang="cs-CZ" dirty="0"/>
          </a:p>
          <a:p>
            <a:r>
              <a:rPr lang="cs-CZ" b="1" dirty="0"/>
              <a:t>Asistované </a:t>
            </a:r>
            <a:r>
              <a:rPr lang="cs-CZ" b="1" dirty="0" err="1"/>
              <a:t>suicidum</a:t>
            </a:r>
            <a:r>
              <a:rPr lang="cs-CZ" b="1" dirty="0"/>
              <a:t> (</a:t>
            </a:r>
            <a:r>
              <a:rPr lang="cs-CZ" b="1" dirty="0" err="1"/>
              <a:t>sebezabití</a:t>
            </a:r>
            <a:r>
              <a:rPr lang="cs-CZ" b="1" dirty="0"/>
              <a:t>)</a:t>
            </a:r>
          </a:p>
          <a:p>
            <a:r>
              <a:rPr lang="cs-CZ" dirty="0"/>
              <a:t>jednání, jež pomůže pacientovi se zabít, když toho sám není schopen a přeje si zemřít s takovou asistencí.</a:t>
            </a:r>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17538353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6</a:t>
            </a:r>
            <a:r>
              <a:rPr lang="cs-CZ" dirty="0"/>
              <a:t>. Paliativní péče</a:t>
            </a:r>
          </a:p>
        </p:txBody>
      </p:sp>
      <p:sp>
        <p:nvSpPr>
          <p:cNvPr id="3" name="Zástupný symbol pro obsah 2"/>
          <p:cNvSpPr>
            <a:spLocks noGrp="1"/>
          </p:cNvSpPr>
          <p:nvPr>
            <p:ph sz="quarter" idx="1"/>
          </p:nvPr>
        </p:nvSpPr>
        <p:spPr/>
        <p:txBody>
          <a:bodyPr/>
          <a:lstStyle/>
          <a:p>
            <a:endParaRPr lang="cs-CZ" dirty="0"/>
          </a:p>
          <a:p>
            <a:r>
              <a:rPr lang="cs-CZ" dirty="0"/>
              <a:t>Paliativní péče jako naplnění lidsky důstojného umírání</a:t>
            </a:r>
          </a:p>
          <a:p>
            <a:r>
              <a:rPr lang="cs-CZ" dirty="0"/>
              <a:t>Eutanazie není jedinou možností jak se zbavit utrpení.</a:t>
            </a:r>
          </a:p>
          <a:p>
            <a:endParaRPr lang="cs-CZ" dirty="0"/>
          </a:p>
          <a:p>
            <a:endParaRPr lang="cs-CZ" dirty="0"/>
          </a:p>
        </p:txBody>
      </p:sp>
    </p:spTree>
    <p:extLst>
      <p:ext uri="{BB962C8B-B14F-4D97-AF65-F5344CB8AC3E}">
        <p14:creationId xmlns:p14="http://schemas.microsoft.com/office/powerpoint/2010/main" val="24131102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endParaRPr lang="cs-CZ"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lstStyle/>
          <a:p>
            <a:endParaRPr lang="cs-CZ" dirty="0"/>
          </a:p>
          <a:p>
            <a:r>
              <a:rPr lang="cs-CZ" dirty="0"/>
              <a:t>Případné otázky, konzultace, dodatečné informace na </a:t>
            </a:r>
            <a:r>
              <a:rPr lang="cs-CZ" dirty="0">
                <a:hlinkClick r:id="rId3"/>
              </a:rPr>
              <a:t>sirka@jabok.cz</a:t>
            </a:r>
            <a:r>
              <a:rPr lang="cs-CZ" dirty="0"/>
              <a:t> </a:t>
            </a:r>
          </a:p>
          <a:p>
            <a:endParaRPr lang="cs-CZ" dirty="0"/>
          </a:p>
        </p:txBody>
      </p:sp>
    </p:spTree>
    <p:extLst>
      <p:ext uri="{BB962C8B-B14F-4D97-AF65-F5344CB8AC3E}">
        <p14:creationId xmlns:p14="http://schemas.microsoft.com/office/powerpoint/2010/main" val="28877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2</a:t>
            </a:r>
            <a:r>
              <a:rPr lang="cs-CZ" dirty="0"/>
              <a:t>. Pojmy.</a:t>
            </a:r>
          </a:p>
        </p:txBody>
      </p:sp>
      <p:sp>
        <p:nvSpPr>
          <p:cNvPr id="3" name="Zástupný symbol pro obsah 2"/>
          <p:cNvSpPr>
            <a:spLocks noGrp="1"/>
          </p:cNvSpPr>
          <p:nvPr>
            <p:ph sz="quarter" idx="1"/>
          </p:nvPr>
        </p:nvSpPr>
        <p:spPr>
          <a:xfrm>
            <a:off x="457200" y="1219200"/>
            <a:ext cx="8507288" cy="4937760"/>
          </a:xfrm>
        </p:spPr>
        <p:txBody>
          <a:bodyPr>
            <a:normAutofit fontScale="92500" lnSpcReduction="10000"/>
          </a:bodyPr>
          <a:lstStyle/>
          <a:p>
            <a:pPr marL="0" indent="0">
              <a:buNone/>
            </a:pPr>
            <a:r>
              <a:rPr lang="cs-CZ" b="1" dirty="0"/>
              <a:t>Aktivní a pasivní eutanázie</a:t>
            </a:r>
            <a:r>
              <a:rPr lang="cs-CZ" dirty="0"/>
              <a:t> (konání a nekonání)</a:t>
            </a:r>
          </a:p>
          <a:p>
            <a:r>
              <a:rPr lang="cs-CZ" i="1" dirty="0"/>
              <a:t>aktivní</a:t>
            </a:r>
            <a:r>
              <a:rPr lang="cs-CZ" dirty="0"/>
              <a:t>: jednání, jež vědomě a záměrně směřuje k ukončení života pacienta</a:t>
            </a:r>
          </a:p>
          <a:p>
            <a:r>
              <a:rPr lang="cs-CZ" dirty="0"/>
              <a:t>Např. se neprovedou či ukončí opatření, která prodlužují život pacienta: ukončí se dialýza ledvin u pacienta s pokročilým selháním orgánů; odpojí se umělá výživa nebo dýchání u pacienta s nevratným stavem, rezignace na medicínské opatření, jeho redukce či ukončení u těžce nemocných pacientů. </a:t>
            </a:r>
          </a:p>
          <a:p>
            <a:r>
              <a:rPr lang="cs-CZ" dirty="0"/>
              <a:t>Pojem tedy není závislý na způsobu jednání, tzn., zda se něco aktivně udělá nebo pasivně neudělá</a:t>
            </a:r>
          </a:p>
          <a:p>
            <a:r>
              <a:rPr lang="cs-CZ" dirty="0"/>
              <a:t>Je objasňováno tím, že nezamýšlí bezprostředně zabití pacienta, ale počítá s úmrtím jako posledním důsledkem jednání lékařů.</a:t>
            </a:r>
          </a:p>
          <a:p>
            <a:r>
              <a:rPr lang="cs-CZ" dirty="0"/>
              <a:t>Kritika? Je tam rozdíl?</a:t>
            </a:r>
          </a:p>
          <a:p>
            <a:endParaRPr lang="cs-CZ" dirty="0"/>
          </a:p>
        </p:txBody>
      </p:sp>
    </p:spTree>
    <p:extLst>
      <p:ext uri="{BB962C8B-B14F-4D97-AF65-F5344CB8AC3E}">
        <p14:creationId xmlns:p14="http://schemas.microsoft.com/office/powerpoint/2010/main" val="2985656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2</a:t>
            </a:r>
            <a:r>
              <a:rPr lang="cs-CZ" dirty="0"/>
              <a:t>. Pojmy.</a:t>
            </a:r>
          </a:p>
        </p:txBody>
      </p:sp>
      <p:sp>
        <p:nvSpPr>
          <p:cNvPr id="3" name="Zástupný symbol pro obsah 2"/>
          <p:cNvSpPr>
            <a:spLocks noGrp="1"/>
          </p:cNvSpPr>
          <p:nvPr>
            <p:ph sz="quarter" idx="1"/>
          </p:nvPr>
        </p:nvSpPr>
        <p:spPr>
          <a:xfrm>
            <a:off x="457200" y="1219200"/>
            <a:ext cx="8686800" cy="5378152"/>
          </a:xfrm>
        </p:spPr>
        <p:txBody>
          <a:bodyPr>
            <a:normAutofit fontScale="92500" lnSpcReduction="20000"/>
          </a:bodyPr>
          <a:lstStyle/>
          <a:p>
            <a:r>
              <a:rPr lang="cs-CZ" dirty="0"/>
              <a:t>Pasivní: </a:t>
            </a:r>
          </a:p>
          <a:p>
            <a:pPr marL="0" indent="0">
              <a:buNone/>
            </a:pPr>
            <a:r>
              <a:rPr lang="cs-CZ" dirty="0"/>
              <a:t>   - ukončení léčby</a:t>
            </a:r>
          </a:p>
          <a:p>
            <a:pPr marL="0" indent="0">
              <a:buNone/>
            </a:pPr>
            <a:r>
              <a:rPr lang="cs-CZ" dirty="0"/>
              <a:t>   - pacient nedá souhlas k léčbě </a:t>
            </a:r>
          </a:p>
          <a:p>
            <a:endParaRPr lang="cs-CZ" dirty="0"/>
          </a:p>
          <a:p>
            <a:pPr>
              <a:defRPr/>
            </a:pPr>
            <a:r>
              <a:rPr lang="cs-CZ" dirty="0"/>
              <a:t>Lékař ví o smrti, počítá s ní jako s následkem jednání, ale jeho úmyslem není smrt </a:t>
            </a:r>
            <a:r>
              <a:rPr lang="cs-CZ" i="1" dirty="0"/>
              <a:t>per se</a:t>
            </a:r>
            <a:r>
              <a:rPr lang="cs-CZ" dirty="0"/>
              <a:t>, nýbrž jeho úmysl spočívá v tom nezdržovat eventuální proces umírání. </a:t>
            </a:r>
          </a:p>
          <a:p>
            <a:pPr>
              <a:defRPr/>
            </a:pPr>
            <a:r>
              <a:rPr lang="cs-CZ" dirty="0"/>
              <a:t>Zda následek této rezignace na léčbu přivodí či nepřivodí skutečně smrt, není pro primární úmysl lékaře relevantní. </a:t>
            </a:r>
          </a:p>
          <a:p>
            <a:pPr>
              <a:defRPr/>
            </a:pPr>
            <a:r>
              <a:rPr lang="cs-CZ" dirty="0"/>
              <a:t>Volbou ukončení terapie lékař pouze přiznává, že je léčba nesmyslná nebo nekryta vůlí pacienta, ale nesleduje tím cíl způsobení smrti. </a:t>
            </a:r>
          </a:p>
          <a:p>
            <a:pPr>
              <a:defRPr/>
            </a:pPr>
            <a:r>
              <a:rPr lang="cs-CZ" dirty="0"/>
              <a:t>Je možné nechat vědomě zemřít těžce nemocného člověka, akceptovat jeho smrt i ji doporučovat, aniž by proto musela být smrt považována za vlastní účel. </a:t>
            </a:r>
          </a:p>
          <a:p>
            <a:endParaRPr lang="cs-CZ" dirty="0"/>
          </a:p>
          <a:p>
            <a:endParaRPr lang="cs-CZ" dirty="0"/>
          </a:p>
        </p:txBody>
      </p:sp>
    </p:spTree>
    <p:extLst>
      <p:ext uri="{BB962C8B-B14F-4D97-AF65-F5344CB8AC3E}">
        <p14:creationId xmlns:p14="http://schemas.microsoft.com/office/powerpoint/2010/main" val="1421372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2</a:t>
            </a:r>
            <a:r>
              <a:rPr lang="cs-CZ" dirty="0"/>
              <a:t>. Pojmy.</a:t>
            </a:r>
          </a:p>
        </p:txBody>
      </p:sp>
      <p:sp>
        <p:nvSpPr>
          <p:cNvPr id="3" name="Zástupný symbol pro obsah 2"/>
          <p:cNvSpPr>
            <a:spLocks noGrp="1"/>
          </p:cNvSpPr>
          <p:nvPr>
            <p:ph sz="quarter" idx="1"/>
          </p:nvPr>
        </p:nvSpPr>
        <p:spPr/>
        <p:txBody>
          <a:bodyPr>
            <a:normAutofit lnSpcReduction="10000"/>
          </a:bodyPr>
          <a:lstStyle/>
          <a:p>
            <a:r>
              <a:rPr lang="cs-CZ" b="1" dirty="0"/>
              <a:t>Kritéria</a:t>
            </a:r>
            <a:r>
              <a:rPr lang="cs-CZ" dirty="0"/>
              <a:t> pasivní eutanázie:</a:t>
            </a:r>
          </a:p>
          <a:p>
            <a:pPr>
              <a:defRPr/>
            </a:pPr>
            <a:r>
              <a:rPr lang="cs-CZ" b="1" dirty="0"/>
              <a:t>Kausalita</a:t>
            </a:r>
            <a:r>
              <a:rPr lang="cs-CZ" dirty="0"/>
              <a:t>.</a:t>
            </a:r>
          </a:p>
          <a:p>
            <a:pPr>
              <a:defRPr/>
            </a:pPr>
            <a:r>
              <a:rPr lang="cs-CZ" dirty="0"/>
              <a:t>Odpojení respirátoru má u umírajícího s nedostatečným dýcháním za následek smrt. </a:t>
            </a:r>
          </a:p>
          <a:p>
            <a:pPr>
              <a:defRPr/>
            </a:pPr>
            <a:r>
              <a:rPr lang="cs-CZ" dirty="0"/>
              <a:t>Ukončení terapie je zde nutný důvod pro umírání pacienta. Bez ukončení terapie by pacient neumíral. Současně není ale toto odpojení dostatečným důvodem pro jeho umírání. </a:t>
            </a:r>
          </a:p>
          <a:p>
            <a:pPr>
              <a:defRPr/>
            </a:pPr>
            <a:r>
              <a:rPr lang="cs-CZ" dirty="0"/>
              <a:t>Kdyby totiž nebyl takto vážně nemocný, neumíral by tímto odpojením. Takže zde nutná, ale v žádném případě dostatečná podmínka pro umírání. </a:t>
            </a:r>
          </a:p>
          <a:p>
            <a:pPr>
              <a:defRPr/>
            </a:pPr>
            <a:r>
              <a:rPr lang="cs-CZ" dirty="0"/>
              <a:t>Kausalita mezi ukončením terapie a smrtí je jen omezená. </a:t>
            </a:r>
          </a:p>
          <a:p>
            <a:endParaRPr lang="cs-CZ" dirty="0"/>
          </a:p>
        </p:txBody>
      </p:sp>
    </p:spTree>
    <p:extLst>
      <p:ext uri="{BB962C8B-B14F-4D97-AF65-F5344CB8AC3E}">
        <p14:creationId xmlns:p14="http://schemas.microsoft.com/office/powerpoint/2010/main" val="4170040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2</a:t>
            </a:r>
            <a:r>
              <a:rPr lang="cs-CZ" dirty="0"/>
              <a:t>. Pojmy.</a:t>
            </a:r>
          </a:p>
        </p:txBody>
      </p:sp>
      <p:sp>
        <p:nvSpPr>
          <p:cNvPr id="3" name="Zástupný symbol pro obsah 2"/>
          <p:cNvSpPr>
            <a:spLocks noGrp="1"/>
          </p:cNvSpPr>
          <p:nvPr>
            <p:ph sz="quarter" idx="1"/>
          </p:nvPr>
        </p:nvSpPr>
        <p:spPr>
          <a:xfrm>
            <a:off x="457200" y="1219200"/>
            <a:ext cx="8686800" cy="5234136"/>
          </a:xfrm>
        </p:spPr>
        <p:txBody>
          <a:bodyPr>
            <a:normAutofit fontScale="92500" lnSpcReduction="20000"/>
          </a:bodyPr>
          <a:lstStyle/>
          <a:p>
            <a:pPr>
              <a:defRPr/>
            </a:pPr>
            <a:r>
              <a:rPr lang="cs-CZ" b="1" dirty="0"/>
              <a:t>Základní postoj k smrti</a:t>
            </a:r>
            <a:r>
              <a:rPr lang="cs-CZ" dirty="0"/>
              <a:t>:</a:t>
            </a:r>
          </a:p>
          <a:p>
            <a:pPr>
              <a:defRPr/>
            </a:pPr>
            <a:r>
              <a:rPr lang="cs-CZ" dirty="0"/>
              <a:t>Akceptování umírání jako součásti života / smrt lze očekávat, přijmout, připustit, ale ne způsobit / v tom je rozdíl mezi pasivní a aktivní eutanázií. </a:t>
            </a:r>
          </a:p>
          <a:p>
            <a:endParaRPr lang="cs-CZ" dirty="0"/>
          </a:p>
          <a:p>
            <a:r>
              <a:rPr lang="cs-CZ" b="1" dirty="0"/>
              <a:t>Přímá a nepřímá eutanazie.</a:t>
            </a:r>
          </a:p>
          <a:p>
            <a:r>
              <a:rPr lang="cs-CZ" dirty="0"/>
              <a:t>Medicínské zákroky, které podají vysoké dávky léků na tišení bolesti a počítají i s možným zkrácením života pacienta jako s vedlejším účinkem</a:t>
            </a:r>
          </a:p>
          <a:p>
            <a:r>
              <a:rPr lang="cs-CZ" altLang="cs-CZ" dirty="0"/>
              <a:t>Intence vs. vedlejší účinek </a:t>
            </a:r>
          </a:p>
          <a:p>
            <a:r>
              <a:rPr lang="cs-CZ" altLang="cs-CZ" dirty="0"/>
              <a:t>Od trpícího pacienta nelze totiž požadovat, aby nedostal žádné léky proti bolesti. </a:t>
            </a:r>
          </a:p>
          <a:p>
            <a:r>
              <a:rPr lang="cs-CZ" altLang="cs-CZ" dirty="0"/>
              <a:t>Nejde o to iniciovat proces umírání, ale vzít v potaz dřívější smrt, když by jinak pacient musel být ponechán ve stavu extrémních bolestí.</a:t>
            </a:r>
            <a:endParaRPr lang="cs-CZ" dirty="0"/>
          </a:p>
          <a:p>
            <a:endParaRPr lang="cs-CZ" dirty="0"/>
          </a:p>
        </p:txBody>
      </p:sp>
    </p:spTree>
    <p:extLst>
      <p:ext uri="{BB962C8B-B14F-4D97-AF65-F5344CB8AC3E}">
        <p14:creationId xmlns:p14="http://schemas.microsoft.com/office/powerpoint/2010/main" val="916561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2</a:t>
            </a:r>
            <a:r>
              <a:rPr lang="cs-CZ" dirty="0"/>
              <a:t>. Pojmy.</a:t>
            </a:r>
          </a:p>
        </p:txBody>
      </p:sp>
      <p:sp>
        <p:nvSpPr>
          <p:cNvPr id="3" name="Zástupný symbol pro obsah 2"/>
          <p:cNvSpPr>
            <a:spLocks noGrp="1"/>
          </p:cNvSpPr>
          <p:nvPr>
            <p:ph sz="quarter" idx="1"/>
          </p:nvPr>
        </p:nvSpPr>
        <p:spPr/>
        <p:txBody>
          <a:bodyPr/>
          <a:lstStyle/>
          <a:p>
            <a:endParaRPr lang="cs-CZ" dirty="0"/>
          </a:p>
          <a:p>
            <a:r>
              <a:rPr lang="cs-CZ" dirty="0"/>
              <a:t>Eutanazie </a:t>
            </a:r>
            <a:r>
              <a:rPr lang="cs-CZ" b="1" dirty="0"/>
              <a:t>historicky</a:t>
            </a:r>
            <a:r>
              <a:rPr lang="cs-CZ" dirty="0"/>
              <a:t>:</a:t>
            </a:r>
          </a:p>
          <a:p>
            <a:r>
              <a:rPr lang="cs-CZ" dirty="0"/>
              <a:t>Řecky – dobrá smrt, bez bolesti (</a:t>
            </a:r>
            <a:r>
              <a:rPr lang="cs-CZ" i="1" dirty="0"/>
              <a:t>Koho bohové milují, ten umírá mladý</a:t>
            </a:r>
            <a:r>
              <a:rPr lang="cs-CZ" dirty="0"/>
              <a:t>)</a:t>
            </a:r>
          </a:p>
          <a:p>
            <a:r>
              <a:rPr lang="cs-CZ" dirty="0"/>
              <a:t>Křesťanství – na základě </a:t>
            </a:r>
            <a:r>
              <a:rPr lang="cs-CZ" i="1" dirty="0"/>
              <a:t>imago Dei</a:t>
            </a:r>
            <a:r>
              <a:rPr lang="cs-CZ" dirty="0"/>
              <a:t> odmítá vraždu a zabití</a:t>
            </a:r>
          </a:p>
          <a:p>
            <a:r>
              <a:rPr lang="cs-CZ" dirty="0"/>
              <a:t>Nacizmus – program „Euthanasie“ (smrt z milosti)</a:t>
            </a:r>
          </a:p>
          <a:p>
            <a:endParaRPr lang="cs-CZ" dirty="0"/>
          </a:p>
        </p:txBody>
      </p:sp>
    </p:spTree>
    <p:extLst>
      <p:ext uri="{BB962C8B-B14F-4D97-AF65-F5344CB8AC3E}">
        <p14:creationId xmlns:p14="http://schemas.microsoft.com/office/powerpoint/2010/main" val="3024264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3. Argumentace pomocí principu lidské důstojnosti</a:t>
            </a:r>
          </a:p>
        </p:txBody>
      </p:sp>
      <p:sp>
        <p:nvSpPr>
          <p:cNvPr id="3" name="Zástupný symbol pro obsah 2"/>
          <p:cNvSpPr>
            <a:spLocks noGrp="1"/>
          </p:cNvSpPr>
          <p:nvPr>
            <p:ph sz="quarter" idx="1"/>
          </p:nvPr>
        </p:nvSpPr>
        <p:spPr/>
        <p:txBody>
          <a:bodyPr>
            <a:normAutofit lnSpcReduction="10000"/>
          </a:bodyPr>
          <a:lstStyle/>
          <a:p>
            <a:endParaRPr lang="cs-CZ" dirty="0"/>
          </a:p>
          <a:p>
            <a:r>
              <a:rPr lang="cs-CZ" dirty="0"/>
              <a:t>Východiskové body:</a:t>
            </a:r>
          </a:p>
          <a:p>
            <a:r>
              <a:rPr lang="cs-CZ" dirty="0"/>
              <a:t>Ztráta či narušení vědomí a paměti nejsou znaky, které dovoluju upřít lidskou důstojnost.</a:t>
            </a:r>
          </a:p>
          <a:p>
            <a:r>
              <a:rPr lang="cs-CZ" dirty="0"/>
              <a:t>Lidská důstojnost není jenom respekt a ochrana, ale i závazek zajišťovat podmínky pro její naplňování</a:t>
            </a:r>
          </a:p>
          <a:p>
            <a:r>
              <a:rPr lang="cs-CZ" dirty="0"/>
              <a:t>Lidská důstojnost a právo na život: rozlišovat, ale neoddělovat.</a:t>
            </a:r>
          </a:p>
          <a:p>
            <a:endParaRPr lang="cs-CZ" dirty="0"/>
          </a:p>
          <a:p>
            <a:r>
              <a:rPr lang="cs-CZ" dirty="0"/>
              <a:t>Otázka: Jak důstojně umírat a přispívat k tomu, abychom důstojně/dobře umírali?</a:t>
            </a:r>
          </a:p>
          <a:p>
            <a:r>
              <a:rPr lang="cs-CZ" dirty="0"/>
              <a:t>Možné odpovědi?</a:t>
            </a:r>
          </a:p>
        </p:txBody>
      </p:sp>
    </p:spTree>
    <p:extLst>
      <p:ext uri="{BB962C8B-B14F-4D97-AF65-F5344CB8AC3E}">
        <p14:creationId xmlns:p14="http://schemas.microsoft.com/office/powerpoint/2010/main" val="1984097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ůvod">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3A82912-2D86-4F50-9E2B-8B60C2F73E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Prezentace Školicí seminář</Template>
  <TotalTime>0</TotalTime>
  <Words>1898</Words>
  <Application>Microsoft Office PowerPoint</Application>
  <PresentationFormat>Předvádění na obrazovce (4:3)</PresentationFormat>
  <Paragraphs>204</Paragraphs>
  <Slides>31</Slides>
  <Notes>3</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31</vt:i4>
      </vt:variant>
    </vt:vector>
  </HeadingPairs>
  <TitlesOfParts>
    <vt:vector size="37" baseType="lpstr">
      <vt:lpstr>Bookman Old Style</vt:lpstr>
      <vt:lpstr>Calibri</vt:lpstr>
      <vt:lpstr>Gill Sans MT</vt:lpstr>
      <vt:lpstr>Wingdings</vt:lpstr>
      <vt:lpstr>Wingdings 3</vt:lpstr>
      <vt:lpstr>Původ</vt:lpstr>
      <vt:lpstr>Problematika lidsky důstojného umírání T322 Teologická etika 1 VOŠ Jabok</vt:lpstr>
      <vt:lpstr>1. Úvodní poznámky</vt:lpstr>
      <vt:lpstr>2. Pojmy.</vt:lpstr>
      <vt:lpstr>2. Pojmy.</vt:lpstr>
      <vt:lpstr>2. Pojmy.</vt:lpstr>
      <vt:lpstr>2. Pojmy.</vt:lpstr>
      <vt:lpstr>2. Pojmy.</vt:lpstr>
      <vt:lpstr>2. Pojmy.</vt:lpstr>
      <vt:lpstr>3. Argumentace pomocí principu lidské důstojnosti</vt:lpstr>
      <vt:lpstr>3. Argumentace pomocí principu lidské důstojnosti</vt:lpstr>
      <vt:lpstr>3. Argumentace pomocí principu lidské důstojnosti</vt:lpstr>
      <vt:lpstr>3. Argumentace pomocí principu lidské důstojnosti</vt:lpstr>
      <vt:lpstr>3. Argumentace pomocí principu LD – konkretizace - Charta prav umírajících </vt:lpstr>
      <vt:lpstr>3. Argumentace pomocí principu LD – konkretizace - Charta prav umírajících </vt:lpstr>
      <vt:lpstr>3. Argumentace pomocí principu LD – konkretizace – Evropský soud pro lidská práva</vt:lpstr>
      <vt:lpstr>3. Argumentace pomocí principu LD – konkretizace – Evropský soud pro lidská práva</vt:lpstr>
      <vt:lpstr>4. Argumentace pomocí autonomie a práva na sebeurčení </vt:lpstr>
      <vt:lpstr>4. Argumentace pomocí autonomie a práva na sebeurčení </vt:lpstr>
      <vt:lpstr>4. Argumentace pomocí autonomie a práva na sebeurčení </vt:lpstr>
      <vt:lpstr>4. Argumentace pomocí autonomie a práva na sebeurčení </vt:lpstr>
      <vt:lpstr>4. Argumentace pomocí autonomie a práva na sebeurčení </vt:lpstr>
      <vt:lpstr>4. Argumentace pomocí autonomie a práva na sebeurčení </vt:lpstr>
      <vt:lpstr>4. Argumentace pomocí autonomie a práva na sebeurčení </vt:lpstr>
      <vt:lpstr>4. Argumentace pomocí autonomie a práva na sebeurčení </vt:lpstr>
      <vt:lpstr>4. Argumentace pomocí autonomie a práva na sebeurčení </vt:lpstr>
      <vt:lpstr>5. Doprovázení umírajících – étos lékařů</vt:lpstr>
      <vt:lpstr>5. Doprovázení umírajících – étos lékařů</vt:lpstr>
      <vt:lpstr>6. Paliativní péče</vt:lpstr>
      <vt:lpstr>6. Paliativní péče</vt:lpstr>
      <vt:lpstr>6. Paliativní péče</vt:lpstr>
      <vt:lpstr>Prezentace aplikace PowerPoint</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2015-11-22T16:03:58Z</dcterms:created>
  <dcterms:modified xsi:type="dcterms:W3CDTF">2018-12-17T22:42:30Z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TC101671269990</vt:lpwstr>
  </property>
</Properties>
</file>