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40"/>
  </p:notesMasterIdLst>
  <p:sldIdLst>
    <p:sldId id="256" r:id="rId3"/>
    <p:sldId id="267" r:id="rId4"/>
    <p:sldId id="268" r:id="rId5"/>
    <p:sldId id="269" r:id="rId6"/>
    <p:sldId id="270" r:id="rId7"/>
    <p:sldId id="271" r:id="rId8"/>
    <p:sldId id="279" r:id="rId9"/>
    <p:sldId id="272" r:id="rId10"/>
    <p:sldId id="275" r:id="rId11"/>
    <p:sldId id="273" r:id="rId12"/>
    <p:sldId id="277" r:id="rId13"/>
    <p:sldId id="274" r:id="rId14"/>
    <p:sldId id="298" r:id="rId15"/>
    <p:sldId id="300" r:id="rId16"/>
    <p:sldId id="280" r:id="rId17"/>
    <p:sldId id="320" r:id="rId18"/>
    <p:sldId id="282" r:id="rId19"/>
    <p:sldId id="283" r:id="rId20"/>
    <p:sldId id="285" r:id="rId21"/>
    <p:sldId id="287" r:id="rId22"/>
    <p:sldId id="288" r:id="rId23"/>
    <p:sldId id="289" r:id="rId24"/>
    <p:sldId id="291" r:id="rId25"/>
    <p:sldId id="292" r:id="rId26"/>
    <p:sldId id="294" r:id="rId27"/>
    <p:sldId id="296" r:id="rId28"/>
    <p:sldId id="276" r:id="rId29"/>
    <p:sldId id="297" r:id="rId30"/>
    <p:sldId id="305" r:id="rId31"/>
    <p:sldId id="306" r:id="rId32"/>
    <p:sldId id="309" r:id="rId33"/>
    <p:sldId id="308" r:id="rId34"/>
    <p:sldId id="310" r:id="rId35"/>
    <p:sldId id="312" r:id="rId36"/>
    <p:sldId id="318" r:id="rId37"/>
    <p:sldId id="319" r:id="rId38"/>
    <p:sldId id="266" r:id="rId39"/>
  </p:sldIdLst>
  <p:sldSz cx="9144000" cy="6858000" type="screen4x3"/>
  <p:notesSz cx="7099300" cy="10234613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267"/>
            <p14:sldId id="268"/>
            <p14:sldId id="269"/>
            <p14:sldId id="270"/>
            <p14:sldId id="271"/>
            <p14:sldId id="279"/>
            <p14:sldId id="272"/>
            <p14:sldId id="275"/>
            <p14:sldId id="273"/>
            <p14:sldId id="277"/>
            <p14:sldId id="274"/>
            <p14:sldId id="298"/>
            <p14:sldId id="300"/>
            <p14:sldId id="280"/>
            <p14:sldId id="320"/>
            <p14:sldId id="282"/>
            <p14:sldId id="283"/>
            <p14:sldId id="285"/>
            <p14:sldId id="287"/>
            <p14:sldId id="288"/>
            <p14:sldId id="289"/>
            <p14:sldId id="291"/>
            <p14:sldId id="292"/>
            <p14:sldId id="294"/>
            <p14:sldId id="296"/>
          </p14:sldIdLst>
        </p14:section>
        <p14:section name="Oddíl bez názvu" id="{1E33ECAF-0E81-472B-B84F-EFDABC2C6A2D}">
          <p14:sldIdLst>
            <p14:sldId id="276"/>
            <p14:sldId id="297"/>
            <p14:sldId id="305"/>
            <p14:sldId id="306"/>
            <p14:sldId id="309"/>
            <p14:sldId id="308"/>
            <p14:sldId id="310"/>
            <p14:sldId id="312"/>
            <p14:sldId id="318"/>
            <p14:sldId id="319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1" autoAdjust="0"/>
    <p:restoredTop sz="94599" autoAdjust="0"/>
  </p:normalViewPr>
  <p:slideViewPr>
    <p:cSldViewPr>
      <p:cViewPr varScale="1">
        <p:scale>
          <a:sx n="72" d="100"/>
          <a:sy n="72" d="100"/>
        </p:scale>
        <p:origin x="4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940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10/27/2018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10/27/2018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043608" y="3645024"/>
            <a:ext cx="7200800" cy="122413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Novozákonní étos a </a:t>
            </a:r>
            <a:br>
              <a:rPr lang="cs-CZ" b="1" dirty="0"/>
            </a:br>
            <a:r>
              <a:rPr lang="cs-CZ" b="1" dirty="0"/>
              <a:t>Ježíšova horská řeč</a:t>
            </a: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>
                <a:solidFill>
                  <a:schemeClr val="tx2"/>
                </a:solidFill>
              </a:rPr>
              <a:t>Th.D</a:t>
            </a:r>
            <a:r>
              <a:rPr lang="cs-CZ" sz="2000" kern="1200" dirty="0">
                <a:solidFill>
                  <a:schemeClr val="tx2"/>
                </a:solidFill>
              </a:rPr>
              <a:t>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T322 Teologická etika 1</a:t>
            </a:r>
            <a:br>
              <a:rPr lang="cs-CZ" sz="2400" dirty="0"/>
            </a:br>
            <a:r>
              <a:rPr lang="cs-CZ" sz="2400" dirty="0"/>
              <a:t>VOŠ 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Horské kázání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r>
              <a:rPr lang="cs-CZ" dirty="0"/>
              <a:t>Struktura/kompozice:</a:t>
            </a:r>
          </a:p>
          <a:p>
            <a:endParaRPr lang="cs-CZ" dirty="0"/>
          </a:p>
          <a:p>
            <a:r>
              <a:rPr lang="cs-CZ" dirty="0"/>
              <a:t>vnější rámec (</a:t>
            </a:r>
            <a:r>
              <a:rPr lang="cs-CZ" dirty="0" err="1"/>
              <a:t>Mt</a:t>
            </a:r>
            <a:r>
              <a:rPr lang="cs-CZ" dirty="0"/>
              <a:t> 4,25-5,2 -- </a:t>
            </a:r>
            <a:r>
              <a:rPr lang="cs-CZ" dirty="0" err="1"/>
              <a:t>Mt</a:t>
            </a:r>
            <a:r>
              <a:rPr lang="cs-CZ" dirty="0"/>
              <a:t> 7,28-8,1) si odpovídá, zástupy, hora, řeč, učení</a:t>
            </a:r>
          </a:p>
          <a:p>
            <a:endParaRPr lang="cs-CZ" dirty="0"/>
          </a:p>
          <a:p>
            <a:r>
              <a:rPr lang="cs-CZ" dirty="0"/>
              <a:t>Ježíš jako rabínský učitel, nový Mojžíš, nový Sinaj, opět zákon, opět na hoře, větší spravedlnost</a:t>
            </a:r>
          </a:p>
        </p:txBody>
      </p:sp>
    </p:spTree>
    <p:extLst>
      <p:ext uri="{BB962C8B-B14F-4D97-AF65-F5344CB8AC3E}">
        <p14:creationId xmlns:p14="http://schemas.microsoft.com/office/powerpoint/2010/main" val="533583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Horské kázání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Členění:</a:t>
            </a:r>
          </a:p>
          <a:p>
            <a:endParaRPr lang="cs-CZ" dirty="0"/>
          </a:p>
          <a:p>
            <a:r>
              <a:rPr lang="cs-CZ" u="sng" dirty="0"/>
              <a:t>1.</a:t>
            </a:r>
            <a:r>
              <a:rPr lang="cs-CZ" dirty="0"/>
              <a:t>  </a:t>
            </a:r>
            <a:r>
              <a:rPr lang="cs-CZ" dirty="0" err="1"/>
              <a:t>Mt</a:t>
            </a:r>
            <a:r>
              <a:rPr lang="cs-CZ" dirty="0"/>
              <a:t> 5,3-16 Blahoslavenství</a:t>
            </a:r>
          </a:p>
          <a:p>
            <a:r>
              <a:rPr lang="cs-CZ" dirty="0"/>
              <a:t>Začíná tu nový svět, nová spravedlnost, odpověď na to,   co nová spravedlnost znamená</a:t>
            </a:r>
          </a:p>
          <a:p>
            <a:r>
              <a:rPr lang="cs-CZ" u="sng" dirty="0"/>
              <a:t>2.</a:t>
            </a:r>
            <a:r>
              <a:rPr lang="cs-CZ" dirty="0"/>
              <a:t> </a:t>
            </a:r>
            <a:r>
              <a:rPr lang="cs-CZ" dirty="0" err="1"/>
              <a:t>Mt</a:t>
            </a:r>
            <a:r>
              <a:rPr lang="cs-CZ" dirty="0"/>
              <a:t> 5,17 – 7,12 Hlavní část (antiteze)</a:t>
            </a:r>
          </a:p>
          <a:p>
            <a:r>
              <a:rPr lang="cs-CZ" dirty="0"/>
              <a:t>Jaký je správný způsob, jak vzdávat úctu Bohu?</a:t>
            </a:r>
          </a:p>
          <a:p>
            <a:r>
              <a:rPr lang="cs-CZ" u="sng" dirty="0"/>
              <a:t>3.</a:t>
            </a:r>
            <a:r>
              <a:rPr lang="cs-CZ" dirty="0"/>
              <a:t> 7,13-27: závěr, výstrahy a napomenutí, co to znamená následovat Krista</a:t>
            </a:r>
          </a:p>
          <a:p>
            <a:endParaRPr lang="cs-CZ" dirty="0"/>
          </a:p>
          <a:p>
            <a:r>
              <a:rPr lang="cs-CZ" dirty="0"/>
              <a:t>V centru je Modlitba Páně.  (6,5-15)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369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Horské kázání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Dějiny interpretace: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Etika dokonalých / dvě úrovně / mniši</a:t>
            </a:r>
          </a:p>
          <a:p>
            <a:pPr>
              <a:buFontTx/>
              <a:buChar char="-"/>
            </a:pPr>
            <a:r>
              <a:rPr lang="cs-CZ" dirty="0"/>
              <a:t>Etika pokání: ukazuje nedosažitelný ideál / vyzývá k obrácení</a:t>
            </a:r>
          </a:p>
          <a:p>
            <a:pPr>
              <a:buFontTx/>
              <a:buChar char="-"/>
            </a:pPr>
            <a:r>
              <a:rPr lang="cs-CZ" dirty="0"/>
              <a:t>Etika zákona (vyšší zákon)</a:t>
            </a:r>
          </a:p>
          <a:p>
            <a:pPr>
              <a:buFontTx/>
              <a:buChar char="-"/>
            </a:pPr>
            <a:r>
              <a:rPr lang="cs-CZ" dirty="0"/>
              <a:t>Etika idealistická: cílem je vzbudit v nás nový způsob myšlení</a:t>
            </a:r>
          </a:p>
          <a:p>
            <a:pPr>
              <a:buFontTx/>
              <a:buChar char="-"/>
            </a:pPr>
            <a:r>
              <a:rPr lang="cs-CZ" dirty="0"/>
              <a:t>Dočasná etika, už neplatí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/>
              <a:t>Jednostranné výklady. Jak je to tedy?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34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Horské kázání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altLang="cs-CZ" dirty="0"/>
          </a:p>
          <a:p>
            <a:r>
              <a:rPr lang="cs-CZ" altLang="cs-CZ" dirty="0"/>
              <a:t>Provokativně formulované požadavky (např. láska i k nepřátelům?)</a:t>
            </a:r>
          </a:p>
          <a:p>
            <a:r>
              <a:rPr lang="cs-CZ" altLang="cs-CZ" dirty="0"/>
              <a:t>Dva hroty: bezpodmínečná Boží milost (účinně přítomný a působící Boží život, síla=Boží království) a vyplývající radikální požadavky („nezištná láska“)</a:t>
            </a:r>
          </a:p>
          <a:p>
            <a:r>
              <a:rPr lang="cs-CZ" altLang="cs-CZ" dirty="0"/>
              <a:t>Jako u Dekalogu: nejprve příklon, zmocnění / uschopnění (dar), a pak odpovídající stav srdce, jednání (úkol)</a:t>
            </a:r>
          </a:p>
          <a:p>
            <a:r>
              <a:rPr lang="cs-CZ" altLang="cs-CZ" dirty="0"/>
              <a:t>Boží náklonnost je </a:t>
            </a:r>
            <a:r>
              <a:rPr lang="cs-CZ" altLang="cs-CZ" i="1" dirty="0"/>
              <a:t>důvodem a umožněním </a:t>
            </a:r>
            <a:r>
              <a:rPr lang="cs-CZ" altLang="cs-CZ" dirty="0"/>
              <a:t>jednání na základě dobroty/lásky – opět základní vzorec křesťanské mravnosti</a:t>
            </a:r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29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Horské kázání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Radikalita požadavků, která přesahuje veškerou morálku a právo – „člověk potřebuje víc než morálku“</a:t>
            </a:r>
          </a:p>
          <a:p>
            <a:r>
              <a:rPr lang="cs-CZ" altLang="cs-CZ" sz="2800" dirty="0"/>
              <a:t>nejsou to „požadavky“, příkazy, zákazy ve smyslu morálky, ale popis toho, co je možné pro toho (proměněného), kdo se skutečně spolehne na Boha (něco si s ním doslova začne)</a:t>
            </a:r>
          </a:p>
          <a:p>
            <a:r>
              <a:rPr lang="cs-CZ" altLang="cs-CZ" sz="2800" dirty="0"/>
              <a:t>a má vést k nalezení skutečného/pravého bytostného já, které je způsobilé se pak nasazovat pro druhé…</a:t>
            </a:r>
          </a:p>
          <a:p>
            <a:r>
              <a:rPr lang="cs-CZ" altLang="cs-CZ" sz="2800" dirty="0"/>
              <a:t>Identita – bytí pro druhé – péče o společný život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115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3. Blahoslavenství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Součást mudroslovné literatury</a:t>
            </a:r>
          </a:p>
          <a:p>
            <a:pPr eaLnBrk="1" hangingPunct="1"/>
            <a:r>
              <a:rPr lang="cs-CZ" altLang="cs-CZ" dirty="0"/>
              <a:t>Její hlavní otázky </a:t>
            </a:r>
            <a:r>
              <a:rPr lang="cs-CZ" altLang="cs-CZ" i="1" dirty="0"/>
              <a:t>„co je smysl života, co je v něm důležité, jak vypadá dobrý/spravedlivý život; kdo je skutečně šťastný/blažený?“</a:t>
            </a:r>
          </a:p>
          <a:p>
            <a:pPr eaLnBrk="1" hangingPunct="1"/>
            <a:r>
              <a:rPr lang="cs-CZ" altLang="cs-CZ" dirty="0"/>
              <a:t>Zde paradoxy-provokace</a:t>
            </a:r>
          </a:p>
          <a:p>
            <a:pPr eaLnBrk="1" hangingPunct="1"/>
            <a:r>
              <a:rPr lang="cs-CZ" altLang="cs-CZ" dirty="0"/>
              <a:t>Proč blažený? Protože má vstup do Božího království (jsou zde občany)</a:t>
            </a:r>
          </a:p>
          <a:p>
            <a:pPr eaLnBrk="1" hangingPunct="1"/>
            <a:endParaRPr lang="cs-CZ" altLang="cs-CZ" i="1" dirty="0"/>
          </a:p>
        </p:txBody>
      </p:sp>
    </p:spTree>
    <p:extLst>
      <p:ext uri="{BB962C8B-B14F-4D97-AF65-F5344CB8AC3E}">
        <p14:creationId xmlns:p14="http://schemas.microsoft.com/office/powerpoint/2010/main" val="2641180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Blahoslavenství.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sz="quarter" idx="1"/>
          </p:nvPr>
        </p:nvSpPr>
        <p:spPr bwMode="auto">
          <a:xfrm>
            <a:off x="457199" y="1192106"/>
            <a:ext cx="8229601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3 „Blaze chudým v duchu, neboť jejich je království nebeské.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4 Blaze těm, kdo pláčou, neboť oni budou potěšeni.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5 Blaze tichým, neboť oni dostanou zemi za dědictví.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2400" dirty="0"/>
              <a:t>6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Blaze těm, kdo hladovějí a žízní po spravedlnosti, neboť oni budou nasyceni.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2400" dirty="0"/>
              <a:t>7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Blaze milosrdným, neboť oni dojdou milosrdenství.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2400" dirty="0"/>
              <a:t>8</a:t>
            </a:r>
            <a:r>
              <a:rPr lang="cs-CZ" altLang="cs-CZ" sz="2400" b="1" dirty="0"/>
              <a:t>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Blaze těm, kdo mají čisté srdce, neboť oni uzří Boha.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2400" dirty="0"/>
              <a:t>9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Blaze těm, kdo působí pokoj, neboť oni budou nazváni syny Božími.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2400" dirty="0"/>
              <a:t>10</a:t>
            </a:r>
            <a:r>
              <a:rPr lang="cs-CZ" altLang="cs-CZ" sz="2400" b="1" dirty="0"/>
              <a:t>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Blaze těm, kdo jsou pronásledováni pro spravedlnost, neboť jejich je království nebeské.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2400" dirty="0"/>
              <a:t>11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Blaze vám, když vás budou tupit a pronásledovat a lživě mluvit proti vám všecko zlé kvůli mně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.“ </a:t>
            </a:r>
          </a:p>
        </p:txBody>
      </p:sp>
    </p:spTree>
    <p:extLst>
      <p:ext uri="{BB962C8B-B14F-4D97-AF65-F5344CB8AC3E}">
        <p14:creationId xmlns:p14="http://schemas.microsoft.com/office/powerpoint/2010/main" val="4275364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Blahoslavenství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pPr>
              <a:buNone/>
            </a:pPr>
            <a:r>
              <a:rPr lang="cs-CZ" altLang="cs-CZ" dirty="0"/>
              <a:t>Bibličtí svědkové na základě svých zkušeností s Ježíšem Kristem a jeho Bohem a zkušeností s mezilidskými vztahy, lidskými příběhy a dějinami taky sdělují, že </a:t>
            </a:r>
          </a:p>
          <a:p>
            <a:endParaRPr lang="cs-CZ" altLang="cs-CZ" dirty="0"/>
          </a:p>
          <a:p>
            <a:r>
              <a:rPr lang="cs-CZ" altLang="cs-CZ" dirty="0"/>
              <a:t>žít smysl blahoslavenství (a potažmo i smysl celé Horské řeči) znamená být skutečně člověkem, naplňovat pravé lidství a ideu člověka stvořeného k Božímu obrazu a podobenství. </a:t>
            </a:r>
          </a:p>
        </p:txBody>
      </p:sp>
    </p:spTree>
    <p:extLst>
      <p:ext uri="{BB962C8B-B14F-4D97-AF65-F5344CB8AC3E}">
        <p14:creationId xmlns:p14="http://schemas.microsoft.com/office/powerpoint/2010/main" val="2701675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Blahoslavenství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Spolu s obrazy sůl a světlo (5,13-16) jsou blahoslavenství něco jako preambule, základ a návod na čtení následující Horské řeči </a:t>
            </a:r>
          </a:p>
          <a:p>
            <a:endParaRPr lang="cs-CZ" altLang="cs-CZ" dirty="0"/>
          </a:p>
          <a:p>
            <a:r>
              <a:rPr lang="cs-CZ" altLang="cs-CZ" dirty="0"/>
              <a:t>Má je i evangelista Lukáš (6,17-26, zde řeč na rovině; 4 blahoslavenství + u nich vždy „běda vám…“)</a:t>
            </a:r>
            <a:br>
              <a:rPr lang="cs-CZ" altLang="cs-CZ" dirty="0"/>
            </a:b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7133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Blahoslavenství</a:t>
            </a:r>
            <a:endParaRPr lang="cs-CZ" altLang="cs-CZ" sz="3200" b="1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cs-CZ" sz="2800" b="1" i="1" dirty="0"/>
              <a:t>„Blahoslavení chudí z Ducha, neboť jejich je království nebeské“ (</a:t>
            </a:r>
            <a:r>
              <a:rPr lang="cs-CZ" altLang="cs-CZ" sz="2800" b="1" i="1" dirty="0" err="1"/>
              <a:t>Mt</a:t>
            </a:r>
            <a:r>
              <a:rPr lang="cs-CZ" altLang="cs-CZ" sz="2800" b="1" i="1" dirty="0"/>
              <a:t> 5,3)</a:t>
            </a:r>
          </a:p>
          <a:p>
            <a:endParaRPr lang="cs-CZ" altLang="cs-CZ" i="1" dirty="0"/>
          </a:p>
          <a:p>
            <a:r>
              <a:rPr lang="cs-CZ" altLang="cs-CZ" sz="2800" i="1" dirty="0"/>
              <a:t>„Běda vám, vy bohatí, neboť už máte své potěšení (útěchu)“ </a:t>
            </a:r>
            <a:r>
              <a:rPr lang="cs-CZ" altLang="cs-CZ" sz="2800" dirty="0"/>
              <a:t>(L 6,24)</a:t>
            </a:r>
          </a:p>
          <a:p>
            <a:r>
              <a:rPr lang="cs-CZ" altLang="cs-CZ" sz="2800" i="1" dirty="0"/>
              <a:t>„Duch Panovníka Hospodina na mně spočívá, abych nesl dobré zprávy ubohým. Poslal mě ovázat srdce ztrápených, vyhlásit svobodu zajatým a propuštění spoutaným…“ </a:t>
            </a:r>
            <a:r>
              <a:rPr lang="cs-CZ" altLang="cs-CZ" sz="2800" dirty="0"/>
              <a:t>(</a:t>
            </a:r>
            <a:r>
              <a:rPr lang="cs-CZ" altLang="cs-CZ" sz="2800" dirty="0" err="1"/>
              <a:t>Iz</a:t>
            </a:r>
            <a:r>
              <a:rPr lang="cs-CZ" altLang="cs-CZ" sz="2800" dirty="0"/>
              <a:t> 61,1); </a:t>
            </a:r>
            <a:r>
              <a:rPr lang="cs-CZ" altLang="cs-CZ" sz="2800" i="1" dirty="0"/>
              <a:t>„Toto praví ten Vznešený a Vyvýšený, jenž žije ve věčnosti a má jméno Svatý: Žiji vysoko a ve svatosti, ale i s tím, kdo je sklíčený a pokorný, abych oživil ducha pokorných, abych oživil srdce sklíčených“ </a:t>
            </a:r>
            <a:r>
              <a:rPr lang="cs-CZ" altLang="cs-CZ" sz="2800" dirty="0"/>
              <a:t>(</a:t>
            </a:r>
            <a:r>
              <a:rPr lang="cs-CZ" altLang="cs-CZ" sz="2800" dirty="0" err="1"/>
              <a:t>Iz</a:t>
            </a:r>
            <a:r>
              <a:rPr lang="cs-CZ" altLang="cs-CZ" sz="2800" dirty="0"/>
              <a:t> 57,15). </a:t>
            </a:r>
          </a:p>
        </p:txBody>
      </p:sp>
    </p:spTree>
    <p:extLst>
      <p:ext uri="{BB962C8B-B14F-4D97-AF65-F5344CB8AC3E}">
        <p14:creationId xmlns:p14="http://schemas.microsoft.com/office/powerpoint/2010/main" val="4007449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struktura: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1. Charakteristiky NZ etiky</a:t>
            </a:r>
          </a:p>
          <a:p>
            <a:r>
              <a:rPr lang="cs-CZ" dirty="0"/>
              <a:t>2. Horské kázaní</a:t>
            </a:r>
          </a:p>
          <a:p>
            <a:r>
              <a:rPr lang="cs-CZ" dirty="0"/>
              <a:t>3. Blahoslavenství</a:t>
            </a:r>
          </a:p>
          <a:p>
            <a:r>
              <a:rPr lang="cs-CZ" dirty="0"/>
              <a:t>4. Antiteze</a:t>
            </a:r>
          </a:p>
        </p:txBody>
      </p:sp>
    </p:spTree>
    <p:extLst>
      <p:ext uri="{BB962C8B-B14F-4D97-AF65-F5344CB8AC3E}">
        <p14:creationId xmlns:p14="http://schemas.microsoft.com/office/powerpoint/2010/main" val="430141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Blahoslavenství</a:t>
            </a:r>
            <a:endParaRPr lang="cs-CZ" altLang="cs-CZ" sz="3200" dirty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cs-CZ" sz="2800" b="1" i="1" dirty="0"/>
              <a:t>„Blahoslavení chudí z Ducha, neboť jejich je království nebeské“ (</a:t>
            </a:r>
            <a:r>
              <a:rPr lang="cs-CZ" altLang="cs-CZ" sz="2800" b="1" i="1" dirty="0" err="1"/>
              <a:t>Mt</a:t>
            </a:r>
            <a:r>
              <a:rPr lang="cs-CZ" altLang="cs-CZ" sz="2800" b="1" i="1" dirty="0"/>
              <a:t> 5,3)</a:t>
            </a:r>
          </a:p>
          <a:p>
            <a:pPr marL="0" indent="0">
              <a:buNone/>
            </a:pPr>
            <a:endParaRPr lang="cs-CZ" altLang="cs-CZ" sz="2800" b="1" i="1" dirty="0"/>
          </a:p>
          <a:p>
            <a:pPr>
              <a:buNone/>
            </a:pPr>
            <a:r>
              <a:rPr lang="cs-CZ" altLang="cs-CZ" sz="2800" dirty="0"/>
              <a:t>Chudoba označuje:</a:t>
            </a:r>
          </a:p>
          <a:p>
            <a:r>
              <a:rPr lang="cs-CZ" altLang="cs-CZ" sz="2800" dirty="0"/>
              <a:t>podstatnou charakteristiku člověka, a sice jeho odkázanost a závislost na Bohu a druhých, aby mohl žít a přežít; </a:t>
            </a:r>
          </a:p>
          <a:p>
            <a:r>
              <a:rPr lang="cs-CZ" altLang="cs-CZ" sz="2800" dirty="0"/>
              <a:t>člověka bez možnosti nového začátku, někoho na samém dně (srov. podobenství o milosrdném otci a ztracených synech v jiné kapitole).</a:t>
            </a:r>
          </a:p>
          <a:p>
            <a:r>
              <a:rPr lang="cs-CZ" altLang="cs-CZ" sz="2800" dirty="0"/>
              <a:t>Vědomí či postoj této chudoby má přivádět k pokoře jako pravdivému mínění o sobě, druhých a Bohu.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02534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Blahoslavenství</a:t>
            </a:r>
            <a:endParaRPr lang="cs-CZ" altLang="cs-CZ" sz="3200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400" b="1" i="1" dirty="0"/>
              <a:t>„Blahoslavení chudí z Ducha, neboť jejich je království nebeské“ (</a:t>
            </a:r>
            <a:r>
              <a:rPr lang="cs-CZ" altLang="cs-CZ" sz="2400" b="1" i="1" dirty="0" err="1"/>
              <a:t>Mt</a:t>
            </a:r>
            <a:r>
              <a:rPr lang="cs-CZ" altLang="cs-CZ" sz="2400" b="1" i="1" dirty="0"/>
              <a:t> 5,3</a:t>
            </a:r>
            <a:r>
              <a:rPr lang="cs-CZ" altLang="cs-CZ" sz="2800" b="1" i="1" dirty="0"/>
              <a:t>)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dirty="0"/>
              <a:t>Poznávají a uznávají svou chudobu z hlediska Boha</a:t>
            </a:r>
          </a:p>
          <a:p>
            <a:r>
              <a:rPr lang="cs-CZ" altLang="cs-CZ" sz="2400" dirty="0"/>
              <a:t>Blahoslavení chudí si nemusí činit z majetku a peněz Boha, zajišťovat tím svou hodnotu a význam v očích svých i druhých. </a:t>
            </a:r>
          </a:p>
          <a:p>
            <a:r>
              <a:rPr lang="cs-CZ" altLang="cs-CZ" sz="2400" dirty="0"/>
              <a:t>Mohou si být vědomi toho, že jsou Boží synové a dcery a že Bůh je pro ně vším, tím největším bohatstvím. </a:t>
            </a:r>
          </a:p>
          <a:p>
            <a:r>
              <a:rPr lang="cs-CZ" altLang="cs-CZ" sz="2400" dirty="0"/>
              <a:t>Přiznávají si svou odkázanost na Boha v přítomnosti i budoucnosti, mají odvahu se jím nechat obdarovat, ospravedlnit, naplňovat, proměňovat a nést. </a:t>
            </a:r>
          </a:p>
          <a:p>
            <a:r>
              <a:rPr lang="cs-CZ" altLang="cs-CZ" sz="2400" dirty="0"/>
              <a:t>Umějí být solidární s potřebnými.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5012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864394"/>
          </a:xfrm>
        </p:spPr>
        <p:txBody>
          <a:bodyPr/>
          <a:lstStyle/>
          <a:p>
            <a:r>
              <a:rPr lang="cs-CZ" altLang="cs-CZ" dirty="0"/>
              <a:t>Blahoslavenství</a:t>
            </a:r>
            <a:endParaRPr lang="cs-CZ" altLang="cs-CZ" sz="3200" dirty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b="1" i="1" dirty="0"/>
              <a:t>„Blahoslavení chudí z Ducha, neboť jejich je království nebeské“ (</a:t>
            </a:r>
            <a:r>
              <a:rPr lang="cs-CZ" altLang="cs-CZ" sz="2400" b="1" i="1" dirty="0" err="1"/>
              <a:t>Mt</a:t>
            </a:r>
            <a:r>
              <a:rPr lang="cs-CZ" altLang="cs-CZ" sz="2400" b="1" i="1" dirty="0"/>
              <a:t> 5,3)</a:t>
            </a:r>
          </a:p>
          <a:p>
            <a:endParaRPr lang="cs-CZ" altLang="cs-CZ" dirty="0"/>
          </a:p>
          <a:p>
            <a:r>
              <a:rPr lang="cs-CZ" altLang="cs-CZ" dirty="0"/>
              <a:t>Tzv. bohatí jsou varováni kvůli nim samým, kvůli ohrožení jejich skutečného lidství, celkovému vyústění jejich života. </a:t>
            </a:r>
          </a:p>
          <a:p>
            <a:r>
              <a:rPr lang="cs-CZ" altLang="cs-CZ" dirty="0"/>
              <a:t>Jsou varováni i kvůli druhým, protože lze hromadit různé bohatství a být lhostejný tak, že jsou ostatní sociálně vylučováni, vykořisťováni, ožebračováni, ovládáni, hladoví, žíznící, nemající nic, nebo dokonce umírající. 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556595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Blahoslavenství</a:t>
            </a:r>
            <a:endParaRPr lang="cs-CZ" altLang="cs-CZ" b="1" dirty="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b="1" i="1" dirty="0"/>
              <a:t>„Blahoslavení truchlící, neboť oni zakusí útěchu (od Boha)“ (</a:t>
            </a:r>
            <a:r>
              <a:rPr lang="cs-CZ" altLang="cs-CZ" b="1" i="1" dirty="0" err="1"/>
              <a:t>Mt</a:t>
            </a:r>
            <a:r>
              <a:rPr lang="cs-CZ" altLang="cs-CZ" b="1" i="1" dirty="0"/>
              <a:t> 5,4)</a:t>
            </a:r>
          </a:p>
          <a:p>
            <a:endParaRPr lang="cs-CZ" altLang="cs-CZ" dirty="0"/>
          </a:p>
          <a:p>
            <a:r>
              <a:rPr lang="cs-CZ" altLang="cs-CZ" dirty="0"/>
              <a:t>…slova naděje i pro ty nejzoufalejší</a:t>
            </a:r>
          </a:p>
          <a:p>
            <a:endParaRPr lang="cs-CZ" altLang="cs-CZ" dirty="0"/>
          </a:p>
          <a:p>
            <a:pPr marL="0" indent="0">
              <a:buNone/>
            </a:pPr>
            <a:r>
              <a:rPr lang="cs-CZ" altLang="cs-CZ" b="1" i="1" dirty="0"/>
              <a:t>Blahoslavení bezbranní (tiší), neboť oni zdědí zemi“ (</a:t>
            </a:r>
            <a:r>
              <a:rPr lang="cs-CZ" altLang="cs-CZ" b="1" i="1" dirty="0" err="1"/>
              <a:t>Mt</a:t>
            </a:r>
            <a:r>
              <a:rPr lang="cs-CZ" altLang="cs-CZ" b="1" i="1" dirty="0"/>
              <a:t> 5,5)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dirty="0"/>
              <a:t>Programově mírní, dobrotiví a ti, kdo nechtějí používat ostré lokty a křičet na druhé:</a:t>
            </a:r>
          </a:p>
          <a:p>
            <a:r>
              <a:rPr lang="cs-CZ" altLang="cs-CZ" dirty="0"/>
              <a:t>Bůh vám naslouchá…</a:t>
            </a:r>
          </a:p>
        </p:txBody>
      </p:sp>
    </p:spTree>
    <p:extLst>
      <p:ext uri="{BB962C8B-B14F-4D97-AF65-F5344CB8AC3E}">
        <p14:creationId xmlns:p14="http://schemas.microsoft.com/office/powerpoint/2010/main" val="5617979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425760" y="195470"/>
            <a:ext cx="8229600" cy="990600"/>
          </a:xfrm>
        </p:spPr>
        <p:txBody>
          <a:bodyPr>
            <a:normAutofit/>
          </a:bodyPr>
          <a:lstStyle/>
          <a:p>
            <a:r>
              <a:rPr lang="cs-CZ" altLang="cs-CZ" dirty="0"/>
              <a:t>Blahoslavenství</a:t>
            </a:r>
            <a:endParaRPr lang="cs-CZ" altLang="cs-CZ" b="1" dirty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400" b="1" i="1" dirty="0"/>
              <a:t>„Blahoslavení, kteří hladoví a žízní po dobrém/pravém životě (před Bohem)/spravedlnosti, neboť oni budou nasyceni“ (</a:t>
            </a:r>
            <a:r>
              <a:rPr lang="cs-CZ" altLang="cs-CZ" sz="2400" b="1" i="1" dirty="0" err="1"/>
              <a:t>Mt</a:t>
            </a:r>
            <a:r>
              <a:rPr lang="cs-CZ" altLang="cs-CZ" sz="2400" b="1" i="1" dirty="0"/>
              <a:t> 5,6)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dirty="0"/>
              <a:t>Po čem lze hladovět a žíznit? Co z toho nepatří do Božího království a co ano?</a:t>
            </a:r>
          </a:p>
          <a:p>
            <a:pPr marL="0" indent="0">
              <a:buNone/>
            </a:pPr>
            <a:endParaRPr lang="cs-CZ" altLang="cs-CZ" b="1" i="1" dirty="0"/>
          </a:p>
          <a:p>
            <a:pPr marL="0" indent="0">
              <a:buNone/>
            </a:pPr>
            <a:r>
              <a:rPr lang="cs-CZ" altLang="cs-CZ" b="1" i="1" dirty="0"/>
              <a:t>„</a:t>
            </a:r>
            <a:r>
              <a:rPr lang="cs-CZ" altLang="cs-CZ" sz="2400" b="1" i="1" dirty="0"/>
              <a:t>Blahoslavení milosrdní, neboť oni dojdou milosrdenství“ (</a:t>
            </a:r>
            <a:r>
              <a:rPr lang="cs-CZ" altLang="cs-CZ" sz="2400" b="1" i="1" dirty="0" err="1"/>
              <a:t>Mt</a:t>
            </a:r>
            <a:r>
              <a:rPr lang="cs-CZ" altLang="cs-CZ" sz="2400" b="1" i="1" dirty="0"/>
              <a:t> 5,7)</a:t>
            </a:r>
            <a:endParaRPr lang="cs-CZ" altLang="cs-CZ" dirty="0"/>
          </a:p>
          <a:p>
            <a:r>
              <a:rPr lang="cs-CZ" altLang="cs-CZ" dirty="0"/>
              <a:t>Smilování…</a:t>
            </a:r>
          </a:p>
          <a:p>
            <a:r>
              <a:rPr lang="cs-CZ" altLang="cs-CZ" dirty="0"/>
              <a:t>U Boha ano, i kdyby u lidí ne.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875763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Blahoslavenství</a:t>
            </a:r>
            <a:endParaRPr lang="cs-CZ" altLang="cs-CZ" b="1" dirty="0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9200"/>
            <a:ext cx="8507288" cy="50901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altLang="cs-CZ" sz="2800" b="1" i="1" dirty="0"/>
              <a:t>„Blahoslavení čistého srdce, neboť oni uzří Boha“ (</a:t>
            </a:r>
            <a:r>
              <a:rPr lang="cs-CZ" altLang="cs-CZ" sz="2800" b="1" i="1" dirty="0" err="1"/>
              <a:t>Mt</a:t>
            </a:r>
            <a:r>
              <a:rPr lang="cs-CZ" altLang="cs-CZ" sz="2800" b="1" i="1" dirty="0"/>
              <a:t> 5,8)</a:t>
            </a:r>
          </a:p>
          <a:p>
            <a:endParaRPr lang="cs-CZ" altLang="cs-CZ" sz="2800" b="1" i="1" dirty="0"/>
          </a:p>
          <a:p>
            <a:r>
              <a:rPr lang="cs-CZ" altLang="cs-CZ" sz="2800" dirty="0"/>
              <a:t>Bezelstní, nezáludní…</a:t>
            </a:r>
          </a:p>
          <a:p>
            <a:r>
              <a:rPr lang="cs-CZ" altLang="cs-CZ" sz="2800" dirty="0"/>
              <a:t>Ale schopní rozlišovat a vidět Boží působení tady a teď a jednou tváří v tvář (opět: do přítomnosti i absolutní budoucnosti).</a:t>
            </a:r>
          </a:p>
          <a:p>
            <a:r>
              <a:rPr lang="cs-CZ" altLang="cs-CZ" sz="2800" dirty="0"/>
              <a:t>Záludní a lstiví Boha neuvidí, i kdyby stál vedle nich.</a:t>
            </a:r>
          </a:p>
          <a:p>
            <a:endParaRPr lang="cs-CZ" altLang="cs-CZ" sz="2800" dirty="0"/>
          </a:p>
          <a:p>
            <a:pPr marL="0" indent="0">
              <a:buNone/>
            </a:pPr>
            <a:r>
              <a:rPr lang="cs-CZ" altLang="cs-CZ" sz="2800" b="1" i="1" dirty="0"/>
              <a:t>„Blahoslavení ti, kdo působí pokoj, neboť oni budou nazváni syny Božími“ (</a:t>
            </a:r>
            <a:r>
              <a:rPr lang="cs-CZ" altLang="cs-CZ" sz="2800" b="1" i="1" dirty="0" err="1"/>
              <a:t>Mt</a:t>
            </a:r>
            <a:r>
              <a:rPr lang="cs-CZ" altLang="cs-CZ" sz="2800" b="1" i="1" dirty="0"/>
              <a:t> 5,9) </a:t>
            </a:r>
          </a:p>
          <a:p>
            <a:r>
              <a:rPr lang="cs-CZ" altLang="cs-CZ" sz="2800" dirty="0"/>
              <a:t>Snaží se upokojovat a smiřovat.</a:t>
            </a:r>
          </a:p>
          <a:p>
            <a:r>
              <a:rPr lang="cs-CZ" altLang="cs-CZ" sz="2800" dirty="0"/>
              <a:t>To může být taky handicapem či slabostí u lidí.</a:t>
            </a:r>
          </a:p>
          <a:p>
            <a:r>
              <a:rPr lang="cs-CZ" altLang="cs-CZ" sz="2800" dirty="0"/>
              <a:t>Bůh se k nim hlásí jako ke svým dětem.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36665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cs-CZ" altLang="cs-CZ" b="1" dirty="0"/>
            </a:br>
            <a:r>
              <a:rPr lang="cs-CZ" altLang="cs-CZ" dirty="0"/>
              <a:t>Blahoslavenství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400" b="1" i="1" dirty="0"/>
              <a:t>„Blahoslavení, kdo trpí pronásledování kvůli dobrému životu (před Bohem), neboť jejich je království nebeské“ (</a:t>
            </a:r>
            <a:r>
              <a:rPr lang="cs-CZ" altLang="cs-CZ" sz="2400" b="1" i="1" dirty="0" err="1"/>
              <a:t>Mt</a:t>
            </a:r>
            <a:r>
              <a:rPr lang="cs-CZ" altLang="cs-CZ" sz="2400" b="1" i="1" dirty="0"/>
              <a:t> 5,10) </a:t>
            </a:r>
          </a:p>
          <a:p>
            <a:endParaRPr lang="cs-CZ" altLang="cs-CZ" b="1" i="1" dirty="0"/>
          </a:p>
          <a:p>
            <a:r>
              <a:rPr lang="cs-CZ" altLang="cs-CZ" dirty="0"/>
              <a:t>Právě proto, že nic neprovedli, jsou pronásledováni</a:t>
            </a:r>
          </a:p>
          <a:p>
            <a:r>
              <a:rPr lang="cs-CZ" altLang="cs-CZ" dirty="0"/>
              <a:t>Za to, že jsou v právu…</a:t>
            </a:r>
          </a:p>
          <a:p>
            <a:r>
              <a:rPr lang="cs-CZ" altLang="cs-CZ" dirty="0"/>
              <a:t>V Božím království dostávají azyl</a:t>
            </a:r>
          </a:p>
          <a:p>
            <a:r>
              <a:rPr lang="cs-CZ" altLang="cs-CZ" dirty="0"/>
              <a:t>Pronásledování kvůli víře v Ježíše Krista (11-12): jste na dobré cestě a máte před sebou absolutní budoucnost…</a:t>
            </a:r>
          </a:p>
        </p:txBody>
      </p:sp>
    </p:spTree>
    <p:extLst>
      <p:ext uri="{BB962C8B-B14F-4D97-AF65-F5344CB8AC3E}">
        <p14:creationId xmlns:p14="http://schemas.microsoft.com/office/powerpoint/2010/main" val="22843229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Blahoslavenství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Nezapomenout: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Ke zkoušce také připravit výklad dvou blahoslavenství!!!!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1140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 Antiteze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800" dirty="0"/>
              <a:t>„Nedomnívejte se, že jsem přišel zrušit Zákon nebo Proroky; nepřišel jsem zrušit, nýbrž naplnit.“ </a:t>
            </a:r>
            <a:r>
              <a:rPr lang="cs-CZ" altLang="cs-CZ" sz="2800" dirty="0" err="1"/>
              <a:t>Mt</a:t>
            </a:r>
            <a:r>
              <a:rPr lang="cs-CZ" altLang="cs-CZ" sz="2800" dirty="0"/>
              <a:t> 5,17</a:t>
            </a:r>
          </a:p>
          <a:p>
            <a:pPr marL="0" indent="0">
              <a:buNone/>
            </a:pPr>
            <a:endParaRPr lang="cs-CZ" altLang="cs-CZ" sz="2800" dirty="0"/>
          </a:p>
          <a:p>
            <a:pPr>
              <a:defRPr/>
            </a:pPr>
            <a:r>
              <a:rPr lang="cs-CZ" sz="2800" dirty="0"/>
              <a:t>Vymezení vůči námitkám těch, kteří nesdílejí/kritizují ježíšovský výklad Starého zákona.</a:t>
            </a:r>
          </a:p>
          <a:p>
            <a:pPr>
              <a:defRPr/>
            </a:pPr>
            <a:r>
              <a:rPr lang="cs-CZ" sz="2800" dirty="0"/>
              <a:t>Upřednostňuje milosrdenství před dodržováním předpisů a směrnic. </a:t>
            </a:r>
          </a:p>
          <a:p>
            <a:pPr>
              <a:defRPr/>
            </a:pPr>
            <a:r>
              <a:rPr lang="cs-CZ" sz="2800" dirty="0"/>
              <a:t>Milosrdenství/přikázání lásky je ale naplněním Zákona – Zákon a Proroci nejsou sbírkou předpisů</a:t>
            </a:r>
          </a:p>
          <a:p>
            <a:pPr>
              <a:defRPr/>
            </a:pPr>
            <a:r>
              <a:rPr lang="cs-CZ" sz="2800" dirty="0"/>
              <a:t>Ježíš Kristus sám je naplněním Zákona a Proroků (zaslíbení a naplnění)</a:t>
            </a:r>
          </a:p>
          <a:p>
            <a:pPr marL="0" indent="0">
              <a:buNone/>
            </a:pPr>
            <a:endParaRPr lang="cs-CZ" alt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2959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/>
              <a:t>Antiteze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9200"/>
            <a:ext cx="8363272" cy="4937760"/>
          </a:xfrm>
        </p:spPr>
        <p:txBody>
          <a:bodyPr rtlCol="0">
            <a:noAutofit/>
          </a:bodyPr>
          <a:lstStyle/>
          <a:p>
            <a:pPr marL="0" indent="0">
              <a:buNone/>
              <a:defRPr/>
            </a:pPr>
            <a:r>
              <a:rPr lang="cs-CZ" altLang="cs-CZ" dirty="0"/>
              <a:t>„Amen, pravím vám: Dokud nepomine nebe a země, nepomine jediné písmenko ani jediná čárka ze Zákona, dokud se všechno nestane.“ </a:t>
            </a:r>
            <a:r>
              <a:rPr lang="cs-CZ" altLang="cs-CZ" dirty="0" err="1"/>
              <a:t>Mt</a:t>
            </a:r>
            <a:r>
              <a:rPr lang="cs-CZ" altLang="cs-CZ" dirty="0"/>
              <a:t> 5,18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Zákon a Proroci platí, říkají ale něco jiného než jejich </a:t>
            </a:r>
            <a:r>
              <a:rPr lang="cs-CZ" dirty="0" err="1"/>
              <a:t>zákonická</a:t>
            </a:r>
            <a:r>
              <a:rPr lang="cs-CZ" dirty="0"/>
              <a:t> interpretace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Ježíšovská interpretace není moralistická (nejde jí o dodržování doslova a do písmene), ani fundamentalistická (věřit všemu, že to tak bylo, beze zohlednění smyslu a obrazů)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Zákon a Proroci jsou hlavně zaslíbením, příslibem, nadějí…a to se taky doslova a do písmene stalo/děje…</a:t>
            </a:r>
          </a:p>
        </p:txBody>
      </p:sp>
    </p:spTree>
    <p:extLst>
      <p:ext uri="{BB962C8B-B14F-4D97-AF65-F5344CB8AC3E}">
        <p14:creationId xmlns:p14="http://schemas.microsoft.com/office/powerpoint/2010/main" val="740247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Charakteristiky NZ 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NZ – vztah vůči SZ? Převratnost a kontinuita!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Základní charakteristiky:</a:t>
            </a:r>
          </a:p>
          <a:p>
            <a:r>
              <a:rPr lang="cs-CZ" dirty="0"/>
              <a:t>následování Krista</a:t>
            </a:r>
          </a:p>
          <a:p>
            <a:r>
              <a:rPr lang="cs-CZ" dirty="0"/>
              <a:t>dialektika je zachována (člověk odpovídá Bohu)</a:t>
            </a:r>
          </a:p>
          <a:p>
            <a:r>
              <a:rPr lang="cs-CZ" dirty="0"/>
              <a:t>Nejvyšší přikázání: „Miluj Hospodina, svého Boha,  celým svým srdcem, celou svou duší a celou svou myslí. + Miluj svého bližního jako sám sebe“ – ze SZ</a:t>
            </a:r>
          </a:p>
          <a:p>
            <a:r>
              <a:rPr lang="cs-CZ" dirty="0"/>
              <a:t>normy jsou doplněné rozhodnutím člověka</a:t>
            </a:r>
          </a:p>
          <a:p>
            <a:r>
              <a:rPr lang="cs-CZ" dirty="0"/>
              <a:t>nový pohled na SZ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35537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Antiteze</a:t>
            </a:r>
            <a:endParaRPr lang="cs-CZ" alt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>
              <a:buNone/>
              <a:defRPr/>
            </a:pPr>
            <a:r>
              <a:rPr lang="cs-CZ" altLang="cs-CZ" dirty="0"/>
              <a:t>„Nebude-li vaše spravedlnost o mnoho přesahovat spravedlnost zákoníků a farizeů, jistě nevejdete do království nebeského.“ </a:t>
            </a:r>
            <a:r>
              <a:rPr lang="cs-CZ" altLang="cs-CZ" dirty="0" err="1"/>
              <a:t>Mt</a:t>
            </a:r>
            <a:r>
              <a:rPr lang="cs-CZ" altLang="cs-CZ" dirty="0"/>
              <a:t> 5,18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Spravedlnost, jež přesahuje/je větší/hojnější/přetékající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Nešlo by ani dodržovat ještě více přikázání a předpisů a činit ještě více pro vlastní spravedlnost než farizeové a </a:t>
            </a:r>
            <a:r>
              <a:rPr lang="cs-CZ" dirty="0" err="1"/>
              <a:t>zákoníci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Boží království by bylo nepřístupné pro ty slabé, ty, co selhali apod.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Nejde o více skutků ani více předpisů, zásad</a:t>
            </a:r>
          </a:p>
          <a:p>
            <a:pPr>
              <a:defRPr/>
            </a:pPr>
            <a:r>
              <a:rPr lang="cs-CZ" dirty="0"/>
              <a:t>Farizejové myslí vlastně jen na sebe, na vlastní dokonalost, sebe-ospravedlnění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0751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Antiteze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cs-CZ" altLang="cs-CZ" dirty="0"/>
          </a:p>
          <a:p>
            <a:pPr marL="0" indent="0" eaLnBrk="1" hangingPunct="1">
              <a:buNone/>
            </a:pPr>
            <a:r>
              <a:rPr lang="cs-CZ" altLang="cs-CZ" dirty="0"/>
              <a:t>„Slyšeli jste, že bylo řečeno otcům: … Já však (nad to) vám pravím, že…“ (6x)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Ilustrace, jak ježíšovská cesta rozumí Zákonu a Prorokům/jak je interpretují z perspektivy Božího království</a:t>
            </a:r>
          </a:p>
          <a:p>
            <a:pPr eaLnBrk="1" hangingPunct="1"/>
            <a:r>
              <a:rPr lang="cs-CZ" altLang="cs-CZ" dirty="0"/>
              <a:t>Radikalizace a aktualizace Zákona/Dekalogu</a:t>
            </a:r>
          </a:p>
          <a:p>
            <a:r>
              <a:rPr lang="cs-CZ" altLang="cs-CZ" dirty="0"/>
              <a:t>Oddělení vlastního výkladu od předchozích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032632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Antiteze</a:t>
            </a:r>
            <a:endParaRPr lang="cs-CZ" altLang="cs-CZ" b="1" dirty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2400" b="1" dirty="0"/>
              <a:t>Antiteze: Nezabiješ.</a:t>
            </a:r>
          </a:p>
          <a:p>
            <a:pPr eaLnBrk="1" hangingPunct="1"/>
            <a:endParaRPr lang="cs-CZ" altLang="cs-CZ" sz="2400" u="sng" dirty="0"/>
          </a:p>
          <a:p>
            <a:pPr eaLnBrk="1" hangingPunct="1"/>
            <a:r>
              <a:rPr lang="cs-CZ" altLang="cs-CZ" sz="2400" dirty="0"/>
              <a:t>„</a:t>
            </a:r>
            <a:r>
              <a:rPr lang="cs-CZ" altLang="cs-CZ" sz="2400" i="1" dirty="0"/>
              <a:t>Slyšeli jste, že bylo řečeno otcům</a:t>
            </a:r>
            <a:r>
              <a:rPr lang="cs-CZ" altLang="cs-CZ" sz="2400" dirty="0"/>
              <a:t>: ‚Nezabiješ! Kdo by zabil, bude vydán soudu.‘ Já však (nad to) vám pravím, že již ten, kdo se hněvá na svého bratra, bude vydán soudu; kdo snižuje svého bratra, bude vydán radě; a kdo svého bratra zatracuje, propadne ohnivému peklu. Přinášíš-li tedy svůj dar na oltář a tam se rozpomeneš, že tvůj bratr má něco proti tobě, nech svůj dar před oltářem a jdi se nejprve smířit se svým bratrem; potom teprve přijď a přines svůj dar. Dohodni se se svým protivníkem včas, dokud jsi s ním na cestě k soudu, aby tě neodevzdal soudci a soudce žalářníkovi, a byl bys uvržen do vězení. Amen, pravím ti, že odtud nevyjdeš, dokud nezaplatíš do posledního haléře“ (</a:t>
            </a:r>
            <a:r>
              <a:rPr lang="cs-CZ" altLang="cs-CZ" sz="2400" dirty="0" err="1"/>
              <a:t>Mt</a:t>
            </a:r>
            <a:r>
              <a:rPr lang="cs-CZ" altLang="cs-CZ" sz="2400" dirty="0"/>
              <a:t> 5,21-26). </a:t>
            </a:r>
          </a:p>
        </p:txBody>
      </p:sp>
    </p:spTree>
    <p:extLst>
      <p:ext uri="{BB962C8B-B14F-4D97-AF65-F5344CB8AC3E}">
        <p14:creationId xmlns:p14="http://schemas.microsoft.com/office/powerpoint/2010/main" val="33622028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Antiteze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9200"/>
            <a:ext cx="8363272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cs-CZ" sz="2800" dirty="0"/>
              <a:t>Nezabiješ.</a:t>
            </a:r>
          </a:p>
          <a:p>
            <a:endParaRPr lang="cs-CZ" altLang="cs-CZ" sz="2800" dirty="0"/>
          </a:p>
          <a:p>
            <a:r>
              <a:rPr lang="cs-CZ" altLang="cs-CZ" sz="2800" dirty="0"/>
              <a:t>už vnitřní postoj, s nímž přistupuji k druhému</a:t>
            </a:r>
          </a:p>
          <a:p>
            <a:r>
              <a:rPr lang="cs-CZ" altLang="cs-CZ" sz="2800" dirty="0"/>
              <a:t>neupírat právo na existenci, nebránit v rozvoji života</a:t>
            </a:r>
          </a:p>
          <a:p>
            <a:r>
              <a:rPr lang="cs-CZ" altLang="cs-CZ" sz="2800" dirty="0"/>
              <a:t>nejen fyzicky a nelegálně, ale nezabíjet ani vnitřní život člověka, neupírat mu právo na existenci, nebránit v rozvoji života</a:t>
            </a:r>
          </a:p>
          <a:p>
            <a:r>
              <a:rPr lang="cs-CZ" altLang="cs-CZ" sz="2800" dirty="0"/>
              <a:t>neubíjet slovem, záští, nenávistí, hněvem, pohrdáním, arogancí, jízlivostí, nespravedlivým soudem, pomluvou, výsměchem, povýšeností (ani „zbožnou“), že jsi lepší, zbožnější, že on se do Božího království určitě nedostane…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5510265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79238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dirty="0"/>
              <a:t>Antiteze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57200" y="1258956"/>
            <a:ext cx="8507288" cy="52663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cs-CZ" dirty="0"/>
              <a:t>Nezabiješ.</a:t>
            </a:r>
          </a:p>
          <a:p>
            <a:endParaRPr lang="cs-CZ" altLang="cs-CZ" dirty="0"/>
          </a:p>
          <a:p>
            <a:r>
              <a:rPr lang="cs-CZ" altLang="cs-CZ" dirty="0"/>
              <a:t>posun k postojům a smýšlení </a:t>
            </a:r>
          </a:p>
          <a:p>
            <a:r>
              <a:rPr lang="cs-CZ" altLang="cs-CZ" dirty="0"/>
              <a:t>nezůstává stát u zákazu vnějšího zabití či zavraždění</a:t>
            </a:r>
          </a:p>
          <a:p>
            <a:r>
              <a:rPr lang="cs-CZ" altLang="cs-CZ" dirty="0"/>
              <a:t>ukazuje, že tím, že někdo někoho nezavraždil či nezabil, ještě nenaplnil smysl tohoto přikázání a nemůže tím ještě pokládat sebe za dobrého/spravedlivého člověka (před Boží tváří) </a:t>
            </a:r>
          </a:p>
          <a:p>
            <a:r>
              <a:rPr lang="cs-CZ" altLang="cs-CZ" u="sng" dirty="0"/>
              <a:t>negativní hranice </a:t>
            </a:r>
            <a:r>
              <a:rPr lang="cs-CZ" altLang="cs-CZ" dirty="0"/>
              <a:t>(chrání před ataky vůči tělesnému životu druhých) </a:t>
            </a:r>
          </a:p>
          <a:p>
            <a:r>
              <a:rPr lang="cs-CZ" altLang="cs-CZ" u="sng" dirty="0"/>
              <a:t>pozitivní výzva se závazkem </a:t>
            </a:r>
            <a:r>
              <a:rPr lang="cs-CZ" altLang="cs-CZ" dirty="0"/>
              <a:t>(setkávat se s bližními s přízní, přáním dobra, laskavostí a ochotou pomoci a prokazovat jim lásku a solidaritu; zahrnuje požadavek odpouštět a milosrdenství, jejich míru nelze omezovat odvoláváním se na vlastní právní hledisko).</a:t>
            </a:r>
          </a:p>
          <a:p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637233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Antiteze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800" b="1" dirty="0"/>
              <a:t>O cizoložství </a:t>
            </a:r>
            <a:r>
              <a:rPr lang="cs-CZ" altLang="cs-CZ" sz="2800" b="1" dirty="0" err="1"/>
              <a:t>Mt</a:t>
            </a:r>
            <a:r>
              <a:rPr lang="cs-CZ" altLang="cs-CZ" sz="2800" b="1" dirty="0"/>
              <a:t> 5,27-30 </a:t>
            </a:r>
          </a:p>
          <a:p>
            <a:pPr marL="0" indent="0">
              <a:buNone/>
            </a:pPr>
            <a:endParaRPr lang="cs-CZ" altLang="cs-CZ" sz="2800" b="1" dirty="0"/>
          </a:p>
          <a:p>
            <a:pPr marL="0" indent="0">
              <a:buNone/>
            </a:pPr>
            <a:r>
              <a:rPr lang="cs-CZ" altLang="cs-CZ" sz="2800" u="sng" dirty="0"/>
              <a:t>„Slyšeli jste, že bylo řečeno</a:t>
            </a:r>
            <a:r>
              <a:rPr lang="cs-CZ" altLang="cs-CZ" sz="2800" dirty="0"/>
              <a:t>: ‚Nezcizoložíš.‘ </a:t>
            </a:r>
            <a:br>
              <a:rPr lang="cs-CZ" altLang="cs-CZ" sz="2800" dirty="0"/>
            </a:br>
            <a:r>
              <a:rPr lang="cs-CZ" altLang="cs-CZ" sz="2800" u="sng" dirty="0"/>
              <a:t>Já však vám pravím</a:t>
            </a:r>
            <a:r>
              <a:rPr lang="cs-CZ" altLang="cs-CZ" sz="2800" dirty="0"/>
              <a:t>, že každý, kdo hledí na ženu chtivě, již s ní zcizoložil ve svém srdci. </a:t>
            </a:r>
            <a:br>
              <a:rPr lang="cs-CZ" altLang="cs-CZ" sz="2800" dirty="0"/>
            </a:br>
            <a:r>
              <a:rPr lang="cs-CZ" altLang="cs-CZ" sz="2800" dirty="0"/>
              <a:t>Jestliže tě svádí tvé pravé oko, vyrvi je a odhoď pryč, neboť je pro tebe lépe, aby zahynul jeden z tvých údů, než aby celé tvé tělo bylo uvrženo do pekla. </a:t>
            </a:r>
            <a:br>
              <a:rPr lang="cs-CZ" altLang="cs-CZ" sz="2800" dirty="0"/>
            </a:br>
            <a:r>
              <a:rPr lang="cs-CZ" altLang="cs-CZ" sz="2800" dirty="0"/>
              <a:t>A jestliže tě svádí tvá pravá ruka, utni ji a odhoď pryč, neboť je pro tebe lépe, aby zahynul jeden z tvých údů, než aby se celé tvé tělo dostalo do pekla.“</a:t>
            </a:r>
          </a:p>
        </p:txBody>
      </p:sp>
    </p:spTree>
    <p:extLst>
      <p:ext uri="{BB962C8B-B14F-4D97-AF65-F5344CB8AC3E}">
        <p14:creationId xmlns:p14="http://schemas.microsoft.com/office/powerpoint/2010/main" val="40177057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Antiteze.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Tehdejší realita: úleva vdané ženy, že aspoň ji někdo nesvádí</a:t>
            </a:r>
          </a:p>
          <a:p>
            <a:r>
              <a:rPr lang="cs-CZ" altLang="cs-CZ" dirty="0"/>
              <a:t>Nejde o to radši nepohlédnout na ženu, aby se někdo neposkvrnil nebo nedostal do řečí</a:t>
            </a:r>
          </a:p>
          <a:p>
            <a:r>
              <a:rPr lang="cs-CZ" altLang="cs-CZ" dirty="0"/>
              <a:t>Ale opět: co (ne)působí někdo svým bližním</a:t>
            </a:r>
          </a:p>
          <a:p>
            <a:r>
              <a:rPr lang="cs-CZ" altLang="cs-CZ" dirty="0"/>
              <a:t>Co někdo působí, když někomu svádí manželku/ženu (chce ji dostat do postele)</a:t>
            </a:r>
          </a:p>
          <a:p>
            <a:r>
              <a:rPr lang="cs-CZ" altLang="cs-CZ" dirty="0"/>
              <a:t>Př. král David a </a:t>
            </a:r>
            <a:r>
              <a:rPr lang="cs-CZ" altLang="cs-CZ" dirty="0" err="1"/>
              <a:t>Batšeba</a:t>
            </a:r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437590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70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Charakteristiky NZ etiky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Obrat oproti SZ: </a:t>
            </a:r>
          </a:p>
          <a:p>
            <a:endParaRPr lang="cs-CZ" dirty="0"/>
          </a:p>
          <a:p>
            <a:r>
              <a:rPr lang="cs-CZ" dirty="0"/>
              <a:t>obrat k nitru člověka</a:t>
            </a:r>
          </a:p>
          <a:p>
            <a:r>
              <a:rPr lang="cs-CZ" dirty="0"/>
              <a:t>otevřenost pro všechny národy, sociální vrstvy</a:t>
            </a:r>
          </a:p>
          <a:p>
            <a:r>
              <a:rPr lang="cs-CZ" dirty="0"/>
              <a:t>nová smlouva propojená s Ježíšem (smlouva krve)</a:t>
            </a:r>
          </a:p>
          <a:p>
            <a:r>
              <a:rPr lang="cs-CZ" dirty="0"/>
              <a:t>radikalizace požadavků a Desatera</a:t>
            </a:r>
          </a:p>
        </p:txBody>
      </p:sp>
    </p:spTree>
    <p:extLst>
      <p:ext uri="{BB962C8B-B14F-4D97-AF65-F5344CB8AC3E}">
        <p14:creationId xmlns:p14="http://schemas.microsoft.com/office/powerpoint/2010/main" val="2710747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Charakteristiky NZ 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r>
              <a:rPr lang="cs-CZ" dirty="0"/>
              <a:t>Etika evangelií vs. Pavel:</a:t>
            </a:r>
          </a:p>
          <a:p>
            <a:endParaRPr lang="cs-CZ" dirty="0"/>
          </a:p>
          <a:p>
            <a:r>
              <a:rPr lang="cs-CZ" dirty="0"/>
              <a:t>Pavel – konkrétní ponaučení v konkrétní situaci, nutno brát doslova</a:t>
            </a:r>
          </a:p>
          <a:p>
            <a:r>
              <a:rPr lang="cs-CZ" dirty="0"/>
              <a:t>Ježíš: používá obrazy a metafory, vyzývá k následování / je poslušný politickým autoritám </a:t>
            </a:r>
          </a:p>
        </p:txBody>
      </p:sp>
    </p:spTree>
    <p:extLst>
      <p:ext uri="{BB962C8B-B14F-4D97-AF65-F5344CB8AC3E}">
        <p14:creationId xmlns:p14="http://schemas.microsoft.com/office/powerpoint/2010/main" val="1714198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Horské kázání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Matouš 5-7: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Řeč vytvořena tradicí</a:t>
            </a:r>
          </a:p>
          <a:p>
            <a:pPr>
              <a:buFontTx/>
              <a:buChar char="-"/>
            </a:pPr>
            <a:r>
              <a:rPr lang="cs-CZ" dirty="0"/>
              <a:t>Není to celistvá přednáška</a:t>
            </a:r>
          </a:p>
          <a:p>
            <a:pPr>
              <a:buFontTx/>
              <a:buChar char="-"/>
            </a:pPr>
            <a:r>
              <a:rPr lang="cs-CZ" dirty="0"/>
              <a:t>Používal vícero tradic (Lukáš, Q)</a:t>
            </a:r>
          </a:p>
          <a:p>
            <a:pPr>
              <a:buFontTx/>
              <a:buChar char="-"/>
            </a:pPr>
            <a:r>
              <a:rPr lang="cs-CZ" dirty="0"/>
              <a:t>Matouš rád tematicky seřazuje příběhy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622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Horské kázání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937760"/>
          </a:xfrm>
        </p:spPr>
        <p:txBody>
          <a:bodyPr/>
          <a:lstStyle/>
          <a:p>
            <a:pPr>
              <a:buNone/>
            </a:pPr>
            <a:r>
              <a:rPr lang="cs-CZ" dirty="0"/>
              <a:t>Podobnost se židovskými výroky:</a:t>
            </a:r>
          </a:p>
          <a:p>
            <a:endParaRPr lang="cs-CZ" dirty="0"/>
          </a:p>
          <a:p>
            <a:r>
              <a:rPr lang="cs-CZ" dirty="0"/>
              <a:t>Např. zlaté pravidlo </a:t>
            </a:r>
            <a:r>
              <a:rPr lang="cs-CZ" dirty="0" err="1"/>
              <a:t>Mt</a:t>
            </a:r>
            <a:r>
              <a:rPr lang="cs-CZ" dirty="0"/>
              <a:t> 7,12</a:t>
            </a:r>
          </a:p>
          <a:p>
            <a:r>
              <a:rPr lang="cs-CZ" dirty="0"/>
              <a:t>„</a:t>
            </a:r>
            <a:r>
              <a:rPr lang="cs-CZ" altLang="cs-CZ" dirty="0"/>
              <a:t>Jak byste chtěli, aby lidé jednali s vámi, tak vy ve všem jednejte s nimi; v tom je celý Zákon i Proroci. </a:t>
            </a:r>
            <a:r>
              <a:rPr lang="cs-CZ" dirty="0"/>
              <a:t>“</a:t>
            </a:r>
          </a:p>
          <a:p>
            <a:endParaRPr lang="cs-CZ" dirty="0"/>
          </a:p>
          <a:p>
            <a:r>
              <a:rPr lang="cs-CZ" dirty="0"/>
              <a:t>Co nechcete, aby dělali Vám, také nedělejte jim.</a:t>
            </a:r>
          </a:p>
        </p:txBody>
      </p:sp>
    </p:spTree>
    <p:extLst>
      <p:ext uri="{BB962C8B-B14F-4D97-AF65-F5344CB8AC3E}">
        <p14:creationId xmlns:p14="http://schemas.microsoft.com/office/powerpoint/2010/main" val="3685818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Horské kázání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r>
              <a:rPr lang="cs-CZ" dirty="0"/>
              <a:t>Podobnost s Lukášem (6,20-49):</a:t>
            </a:r>
          </a:p>
          <a:p>
            <a:endParaRPr lang="cs-CZ" dirty="0"/>
          </a:p>
          <a:p>
            <a:r>
              <a:rPr lang="cs-CZ" dirty="0"/>
              <a:t>začíná podobně (4x blahoslavenství, 4x běda)</a:t>
            </a:r>
          </a:p>
          <a:p>
            <a:r>
              <a:rPr lang="cs-CZ" dirty="0"/>
              <a:t>stejný konec – výzva k naslouchání</a:t>
            </a:r>
          </a:p>
          <a:p>
            <a:r>
              <a:rPr lang="cs-CZ" dirty="0"/>
              <a:t>kratší</a:t>
            </a:r>
          </a:p>
          <a:p>
            <a:r>
              <a:rPr lang="cs-CZ" dirty="0"/>
              <a:t>sociální rozměr (blahoslavení chudí)</a:t>
            </a:r>
          </a:p>
          <a:p>
            <a:r>
              <a:rPr lang="cs-CZ" dirty="0"/>
              <a:t>předloha Matoušovi</a:t>
            </a:r>
          </a:p>
        </p:txBody>
      </p:sp>
    </p:spTree>
    <p:extLst>
      <p:ext uri="{BB962C8B-B14F-4D97-AF65-F5344CB8AC3E}">
        <p14:creationId xmlns:p14="http://schemas.microsoft.com/office/powerpoint/2010/main" val="4192638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Horské kázání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Hlavní motiv: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„Nedomnívejte se, že jsem přišel zrušit Zákon nebo Proroky; nepřišel jsem zrušit, nýbrž naplnit. </a:t>
            </a:r>
            <a:br>
              <a:rPr lang="cs-CZ" dirty="0"/>
            </a:br>
            <a:r>
              <a:rPr lang="cs-CZ" dirty="0"/>
              <a:t>Amen, pravím vám: Dokud nepomine nebe a země, nepomine jediné písmenko ani jediná čárka ze Zákona, dokud se všechno nestane. </a:t>
            </a:r>
            <a:br>
              <a:rPr lang="cs-CZ" dirty="0"/>
            </a:br>
            <a:r>
              <a:rPr lang="cs-CZ" dirty="0"/>
              <a:t>Kdo by tedy zrušil jediné z těchto nejmenších přikázání a tak učil lidi, bude v království nebeském vyhlášen za nejmenšího; kdo by je však zachovával a učil, ten bude v království nebeském vyhlášen velkým. </a:t>
            </a:r>
            <a:br>
              <a:rPr lang="cs-CZ" dirty="0"/>
            </a:br>
            <a:r>
              <a:rPr lang="cs-CZ" dirty="0"/>
              <a:t>Neboť vám pravím: </a:t>
            </a:r>
            <a:r>
              <a:rPr lang="cs-CZ" u="sng" dirty="0"/>
              <a:t>Nebude-li vaše spravedlnost o mnoho přesahovat spravedlnost zákoníků a farizeů, jistě nevejdete do království nebeského.“ (</a:t>
            </a:r>
            <a:r>
              <a:rPr lang="cs-CZ" u="sng" dirty="0" err="1"/>
              <a:t>Mt</a:t>
            </a:r>
            <a:r>
              <a:rPr lang="cs-CZ" u="sng" dirty="0"/>
              <a:t> 5,17-20)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Ústřední téma:  nová spravedlnost</a:t>
            </a:r>
          </a:p>
        </p:txBody>
      </p:sp>
    </p:spTree>
    <p:extLst>
      <p:ext uri="{BB962C8B-B14F-4D97-AF65-F5344CB8AC3E}">
        <p14:creationId xmlns:p14="http://schemas.microsoft.com/office/powerpoint/2010/main" val="790800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1842</Words>
  <Application>Microsoft Office PowerPoint</Application>
  <PresentationFormat>Předvádění na obrazovce (4:3)</PresentationFormat>
  <Paragraphs>255</Paragraphs>
  <Slides>37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Bookman Old Style</vt:lpstr>
      <vt:lpstr>Calibri</vt:lpstr>
      <vt:lpstr>Gill Sans MT</vt:lpstr>
      <vt:lpstr>Wingdings</vt:lpstr>
      <vt:lpstr>Wingdings 3</vt:lpstr>
      <vt:lpstr>Původ</vt:lpstr>
      <vt:lpstr>Novozákonní étos a  Ježíšova horská řeč </vt:lpstr>
      <vt:lpstr>Hlavní struktura:</vt:lpstr>
      <vt:lpstr>1. Charakteristiky NZ etiky</vt:lpstr>
      <vt:lpstr>Charakteristiky NZ etiky</vt:lpstr>
      <vt:lpstr>Charakteristiky NZ etiky</vt:lpstr>
      <vt:lpstr>2. Horské kázání</vt:lpstr>
      <vt:lpstr>Horské kázání</vt:lpstr>
      <vt:lpstr>Horské kázání</vt:lpstr>
      <vt:lpstr>Horské kázání</vt:lpstr>
      <vt:lpstr>Horské kázání</vt:lpstr>
      <vt:lpstr>Horské kázání</vt:lpstr>
      <vt:lpstr>Horské kázání</vt:lpstr>
      <vt:lpstr>Horské kázání </vt:lpstr>
      <vt:lpstr>Horské kázání</vt:lpstr>
      <vt:lpstr>3. Blahoslavenství</vt:lpstr>
      <vt:lpstr>Blahoslavenství.</vt:lpstr>
      <vt:lpstr>Blahoslavenství</vt:lpstr>
      <vt:lpstr>Blahoslavenství</vt:lpstr>
      <vt:lpstr>Blahoslavenství</vt:lpstr>
      <vt:lpstr>Blahoslavenství</vt:lpstr>
      <vt:lpstr>Blahoslavenství</vt:lpstr>
      <vt:lpstr>Blahoslavenství</vt:lpstr>
      <vt:lpstr>Blahoslavenství</vt:lpstr>
      <vt:lpstr>Blahoslavenství</vt:lpstr>
      <vt:lpstr>Blahoslavenství</vt:lpstr>
      <vt:lpstr> Blahoslavenství</vt:lpstr>
      <vt:lpstr>Blahoslavenství</vt:lpstr>
      <vt:lpstr>4. Antiteze</vt:lpstr>
      <vt:lpstr>Antiteze</vt:lpstr>
      <vt:lpstr>Antiteze</vt:lpstr>
      <vt:lpstr>Antiteze</vt:lpstr>
      <vt:lpstr>Antiteze</vt:lpstr>
      <vt:lpstr>Antiteze</vt:lpstr>
      <vt:lpstr>Antiteze</vt:lpstr>
      <vt:lpstr>Antiteze</vt:lpstr>
      <vt:lpstr>Antiteze.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2018-10-27T20:43:56Z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