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50"/>
  </p:notesMasterIdLst>
  <p:sldIdLst>
    <p:sldId id="256" r:id="rId3"/>
    <p:sldId id="267" r:id="rId4"/>
    <p:sldId id="303" r:id="rId5"/>
    <p:sldId id="381" r:id="rId6"/>
    <p:sldId id="382" r:id="rId7"/>
    <p:sldId id="304" r:id="rId8"/>
    <p:sldId id="383" r:id="rId9"/>
    <p:sldId id="327" r:id="rId10"/>
    <p:sldId id="328" r:id="rId11"/>
    <p:sldId id="331" r:id="rId12"/>
    <p:sldId id="385" r:id="rId13"/>
    <p:sldId id="333" r:id="rId14"/>
    <p:sldId id="334" r:id="rId15"/>
    <p:sldId id="336" r:id="rId16"/>
    <p:sldId id="337" r:id="rId17"/>
    <p:sldId id="338" r:id="rId18"/>
    <p:sldId id="340" r:id="rId19"/>
    <p:sldId id="339" r:id="rId20"/>
    <p:sldId id="342" r:id="rId21"/>
    <p:sldId id="344" r:id="rId22"/>
    <p:sldId id="346" r:id="rId23"/>
    <p:sldId id="352" r:id="rId24"/>
    <p:sldId id="355" r:id="rId25"/>
    <p:sldId id="357" r:id="rId26"/>
    <p:sldId id="354" r:id="rId27"/>
    <p:sldId id="353" r:id="rId28"/>
    <p:sldId id="356" r:id="rId29"/>
    <p:sldId id="360" r:id="rId30"/>
    <p:sldId id="359" r:id="rId31"/>
    <p:sldId id="362" r:id="rId32"/>
    <p:sldId id="308" r:id="rId33"/>
    <p:sldId id="309" r:id="rId34"/>
    <p:sldId id="310" r:id="rId35"/>
    <p:sldId id="312" r:id="rId36"/>
    <p:sldId id="313" r:id="rId37"/>
    <p:sldId id="315" r:id="rId38"/>
    <p:sldId id="320" r:id="rId39"/>
    <p:sldId id="319" r:id="rId40"/>
    <p:sldId id="321" r:id="rId41"/>
    <p:sldId id="318" r:id="rId42"/>
    <p:sldId id="317" r:id="rId43"/>
    <p:sldId id="322" r:id="rId44"/>
    <p:sldId id="323" r:id="rId45"/>
    <p:sldId id="368" r:id="rId46"/>
    <p:sldId id="370" r:id="rId47"/>
    <p:sldId id="372" r:id="rId48"/>
    <p:sldId id="302" r:id="rId49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microsoft.com/office/2015/10/relationships/revisionInfo" Target="revisionInfo.xml"/><Relationship Id="rId8" Type="http://schemas.openxmlformats.org/officeDocument/2006/relationships/slide" Target="slides/slide6.xml"/><Relationship Id="rId51" Type="http://schemas.openxmlformats.org/officeDocument/2006/relationships/commentAuthors" Target="commentAuthors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88129-4D5D-4BB7-B938-FDFA09CE530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08403AEF-947F-4699-ACFB-B667B2A73924}">
      <dgm:prSet phldrT="[Text]"/>
      <dgm:spPr/>
      <dgm:t>
        <a:bodyPr/>
        <a:lstStyle/>
        <a:p>
          <a:r>
            <a:rPr lang="cs-CZ" b="1" dirty="0"/>
            <a:t>Občanská </a:t>
          </a:r>
          <a:br>
            <a:rPr lang="cs-CZ" b="1" dirty="0"/>
          </a:br>
          <a:r>
            <a:rPr lang="cs-CZ" b="1" dirty="0"/>
            <a:t>a politická</a:t>
          </a:r>
        </a:p>
      </dgm:t>
    </dgm:pt>
    <dgm:pt modelId="{3A29BAB0-A625-4CB0-A850-92FE1DF1CEB9}" type="sibTrans" cxnId="{C1738340-269F-4405-ADB5-97AA2AC87973}">
      <dgm:prSet/>
      <dgm:spPr/>
      <dgm:t>
        <a:bodyPr/>
        <a:lstStyle/>
        <a:p>
          <a:endParaRPr lang="cs-CZ"/>
        </a:p>
      </dgm:t>
    </dgm:pt>
    <dgm:pt modelId="{87D2D5E2-76FD-4A34-B921-A69AAF008F14}" type="parTrans" cxnId="{C1738340-269F-4405-ADB5-97AA2AC87973}">
      <dgm:prSet/>
      <dgm:spPr/>
      <dgm:t>
        <a:bodyPr/>
        <a:lstStyle/>
        <a:p>
          <a:endParaRPr lang="cs-CZ"/>
        </a:p>
      </dgm:t>
    </dgm:pt>
    <dgm:pt modelId="{55CFD985-5664-498B-AFFD-2D77BB893B33}">
      <dgm:prSet phldrT="[Text]"/>
      <dgm:spPr/>
      <dgm:t>
        <a:bodyPr/>
        <a:lstStyle/>
        <a:p>
          <a:r>
            <a:rPr lang="cs-CZ" b="1" dirty="0"/>
            <a:t>Hospodářská, sociální a kulturní</a:t>
          </a:r>
        </a:p>
      </dgm:t>
    </dgm:pt>
    <dgm:pt modelId="{858DAB08-1341-4374-BAEB-92FFD9880A3F}" type="sibTrans" cxnId="{7028819B-8184-42D4-8DBB-68A7C0253EAA}">
      <dgm:prSet/>
      <dgm:spPr/>
      <dgm:t>
        <a:bodyPr/>
        <a:lstStyle/>
        <a:p>
          <a:endParaRPr lang="cs-CZ"/>
        </a:p>
      </dgm:t>
    </dgm:pt>
    <dgm:pt modelId="{6A602E35-D01E-44E3-A0D4-57DEBFF225A3}" type="parTrans" cxnId="{7028819B-8184-42D4-8DBB-68A7C0253EAA}">
      <dgm:prSet/>
      <dgm:spPr/>
      <dgm:t>
        <a:bodyPr/>
        <a:lstStyle/>
        <a:p>
          <a:endParaRPr lang="cs-CZ"/>
        </a:p>
      </dgm:t>
    </dgm:pt>
    <dgm:pt modelId="{66BCB673-148A-48FF-BB1B-47BE227A32DE}">
      <dgm:prSet phldrT="[Text]"/>
      <dgm:spPr/>
      <dgm:t>
        <a:bodyPr/>
        <a:lstStyle/>
        <a:p>
          <a:r>
            <a:rPr lang="cs-CZ" dirty="0"/>
            <a:t>(Solidární)</a:t>
          </a:r>
        </a:p>
      </dgm:t>
    </dgm:pt>
    <dgm:pt modelId="{AC811706-9EC4-4833-8DA1-D6D1A762FCC9}" type="sibTrans" cxnId="{B4A72AB4-BAE2-41AF-B066-B021A5577889}">
      <dgm:prSet/>
      <dgm:spPr/>
      <dgm:t>
        <a:bodyPr/>
        <a:lstStyle/>
        <a:p>
          <a:endParaRPr lang="cs-CZ"/>
        </a:p>
      </dgm:t>
    </dgm:pt>
    <dgm:pt modelId="{AAFDB2A8-F02C-42AE-93AF-499FDD798E17}" type="parTrans" cxnId="{B4A72AB4-BAE2-41AF-B066-B021A5577889}">
      <dgm:prSet/>
      <dgm:spPr/>
      <dgm:t>
        <a:bodyPr/>
        <a:lstStyle/>
        <a:p>
          <a:endParaRPr lang="cs-CZ"/>
        </a:p>
      </dgm:t>
    </dgm:pt>
    <dgm:pt modelId="{946714AD-8317-4D5E-94D1-357115460B07}" type="pres">
      <dgm:prSet presAssocID="{6AA88129-4D5D-4BB7-B938-FDFA09CE530F}" presName="compositeShape" presStyleCnt="0">
        <dgm:presLayoutVars>
          <dgm:dir/>
          <dgm:resizeHandles/>
        </dgm:presLayoutVars>
      </dgm:prSet>
      <dgm:spPr/>
    </dgm:pt>
    <dgm:pt modelId="{48EE9E4A-F4DE-403A-AF29-A95B8979C7E7}" type="pres">
      <dgm:prSet presAssocID="{6AA88129-4D5D-4BB7-B938-FDFA09CE530F}" presName="pyramid" presStyleLbl="node1" presStyleIdx="0" presStyleCnt="1"/>
      <dgm:spPr/>
    </dgm:pt>
    <dgm:pt modelId="{9EC74A43-E1B5-4329-A425-A5243E6A564F}" type="pres">
      <dgm:prSet presAssocID="{6AA88129-4D5D-4BB7-B938-FDFA09CE530F}" presName="theList" presStyleCnt="0"/>
      <dgm:spPr/>
    </dgm:pt>
    <dgm:pt modelId="{41377BE2-571C-427C-A261-9CE7FE3E0C66}" type="pres">
      <dgm:prSet presAssocID="{08403AEF-947F-4699-ACFB-B667B2A73924}" presName="aNode" presStyleLbl="fgAcc1" presStyleIdx="0" presStyleCnt="3" custLinFactY="-417" custLinFactNeighborX="-700" custLinFactNeighborY="-100000">
        <dgm:presLayoutVars>
          <dgm:bulletEnabled val="1"/>
        </dgm:presLayoutVars>
      </dgm:prSet>
      <dgm:spPr/>
    </dgm:pt>
    <dgm:pt modelId="{4FE0CCAA-061A-4970-9624-5806D532F75F}" type="pres">
      <dgm:prSet presAssocID="{08403AEF-947F-4699-ACFB-B667B2A73924}" presName="aSpace" presStyleCnt="0"/>
      <dgm:spPr/>
    </dgm:pt>
    <dgm:pt modelId="{60EE5954-1578-479B-8DD3-770C34D98C99}" type="pres">
      <dgm:prSet presAssocID="{55CFD985-5664-498B-AFFD-2D77BB893B33}" presName="aNode" presStyleLbl="fgAcc1" presStyleIdx="1" presStyleCnt="3">
        <dgm:presLayoutVars>
          <dgm:bulletEnabled val="1"/>
        </dgm:presLayoutVars>
      </dgm:prSet>
      <dgm:spPr/>
    </dgm:pt>
    <dgm:pt modelId="{00131E6C-52CA-450D-BD66-3CEABC9BF0C2}" type="pres">
      <dgm:prSet presAssocID="{55CFD985-5664-498B-AFFD-2D77BB893B33}" presName="aSpace" presStyleCnt="0"/>
      <dgm:spPr/>
    </dgm:pt>
    <dgm:pt modelId="{F062F784-F4E9-48B1-8C5C-A0411C5E8F9E}" type="pres">
      <dgm:prSet presAssocID="{66BCB673-148A-48FF-BB1B-47BE227A32DE}" presName="aNode" presStyleLbl="fgAcc1" presStyleIdx="2" presStyleCnt="3">
        <dgm:presLayoutVars>
          <dgm:bulletEnabled val="1"/>
        </dgm:presLayoutVars>
      </dgm:prSet>
      <dgm:spPr/>
    </dgm:pt>
    <dgm:pt modelId="{BC5CEFEB-0F86-4837-9279-81861A615E4F}" type="pres">
      <dgm:prSet presAssocID="{66BCB673-148A-48FF-BB1B-47BE227A32DE}" presName="aSpace" presStyleCnt="0"/>
      <dgm:spPr/>
    </dgm:pt>
  </dgm:ptLst>
  <dgm:cxnLst>
    <dgm:cxn modelId="{8225EB34-8943-4510-9AF8-CF7F5635A1D5}" type="presOf" srcId="{55CFD985-5664-498B-AFFD-2D77BB893B33}" destId="{60EE5954-1578-479B-8DD3-770C34D98C99}" srcOrd="0" destOrd="0" presId="urn:microsoft.com/office/officeart/2005/8/layout/pyramid2"/>
    <dgm:cxn modelId="{C1738340-269F-4405-ADB5-97AA2AC87973}" srcId="{6AA88129-4D5D-4BB7-B938-FDFA09CE530F}" destId="{08403AEF-947F-4699-ACFB-B667B2A73924}" srcOrd="0" destOrd="0" parTransId="{87D2D5E2-76FD-4A34-B921-A69AAF008F14}" sibTransId="{3A29BAB0-A625-4CB0-A850-92FE1DF1CEB9}"/>
    <dgm:cxn modelId="{F0098F5A-BCCE-47DE-81EE-749B0663C75D}" type="presOf" srcId="{66BCB673-148A-48FF-BB1B-47BE227A32DE}" destId="{F062F784-F4E9-48B1-8C5C-A0411C5E8F9E}" srcOrd="0" destOrd="0" presId="urn:microsoft.com/office/officeart/2005/8/layout/pyramid2"/>
    <dgm:cxn modelId="{EBDEB58E-0E9D-4E51-AFF3-6336D058984E}" type="presOf" srcId="{08403AEF-947F-4699-ACFB-B667B2A73924}" destId="{41377BE2-571C-427C-A261-9CE7FE3E0C66}" srcOrd="0" destOrd="0" presId="urn:microsoft.com/office/officeart/2005/8/layout/pyramid2"/>
    <dgm:cxn modelId="{7028819B-8184-42D4-8DBB-68A7C0253EAA}" srcId="{6AA88129-4D5D-4BB7-B938-FDFA09CE530F}" destId="{55CFD985-5664-498B-AFFD-2D77BB893B33}" srcOrd="1" destOrd="0" parTransId="{6A602E35-D01E-44E3-A0D4-57DEBFF225A3}" sibTransId="{858DAB08-1341-4374-BAEB-92FFD9880A3F}"/>
    <dgm:cxn modelId="{B4A72AB4-BAE2-41AF-B066-B021A5577889}" srcId="{6AA88129-4D5D-4BB7-B938-FDFA09CE530F}" destId="{66BCB673-148A-48FF-BB1B-47BE227A32DE}" srcOrd="2" destOrd="0" parTransId="{AAFDB2A8-F02C-42AE-93AF-499FDD798E17}" sibTransId="{AC811706-9EC4-4833-8DA1-D6D1A762FCC9}"/>
    <dgm:cxn modelId="{97FC71E9-08D0-4DD5-BEA6-CC6ABF5524E4}" type="presOf" srcId="{6AA88129-4D5D-4BB7-B938-FDFA09CE530F}" destId="{946714AD-8317-4D5E-94D1-357115460B07}" srcOrd="0" destOrd="0" presId="urn:microsoft.com/office/officeart/2005/8/layout/pyramid2"/>
    <dgm:cxn modelId="{420960C1-1FED-4B9A-9855-FF6946B44861}" type="presParOf" srcId="{946714AD-8317-4D5E-94D1-357115460B07}" destId="{48EE9E4A-F4DE-403A-AF29-A95B8979C7E7}" srcOrd="0" destOrd="0" presId="urn:microsoft.com/office/officeart/2005/8/layout/pyramid2"/>
    <dgm:cxn modelId="{B3D70C26-3EC3-4F98-93EF-26C4F8EB9E04}" type="presParOf" srcId="{946714AD-8317-4D5E-94D1-357115460B07}" destId="{9EC74A43-E1B5-4329-A425-A5243E6A564F}" srcOrd="1" destOrd="0" presId="urn:microsoft.com/office/officeart/2005/8/layout/pyramid2"/>
    <dgm:cxn modelId="{F4556094-49FB-4ACD-B9F5-BE34E32669AB}" type="presParOf" srcId="{9EC74A43-E1B5-4329-A425-A5243E6A564F}" destId="{41377BE2-571C-427C-A261-9CE7FE3E0C66}" srcOrd="0" destOrd="0" presId="urn:microsoft.com/office/officeart/2005/8/layout/pyramid2"/>
    <dgm:cxn modelId="{DFC2DEB7-AF38-4A9F-BD7C-1ECB664E75CC}" type="presParOf" srcId="{9EC74A43-E1B5-4329-A425-A5243E6A564F}" destId="{4FE0CCAA-061A-4970-9624-5806D532F75F}" srcOrd="1" destOrd="0" presId="urn:microsoft.com/office/officeart/2005/8/layout/pyramid2"/>
    <dgm:cxn modelId="{94EB21F1-9F0A-4539-A0DF-587FC013B86E}" type="presParOf" srcId="{9EC74A43-E1B5-4329-A425-A5243E6A564F}" destId="{60EE5954-1578-479B-8DD3-770C34D98C99}" srcOrd="2" destOrd="0" presId="urn:microsoft.com/office/officeart/2005/8/layout/pyramid2"/>
    <dgm:cxn modelId="{44144DF9-3D1E-46DB-A0C7-D16422864AE4}" type="presParOf" srcId="{9EC74A43-E1B5-4329-A425-A5243E6A564F}" destId="{00131E6C-52CA-450D-BD66-3CEABC9BF0C2}" srcOrd="3" destOrd="0" presId="urn:microsoft.com/office/officeart/2005/8/layout/pyramid2"/>
    <dgm:cxn modelId="{38B413BF-51A6-4483-B7BE-46835F1424A4}" type="presParOf" srcId="{9EC74A43-E1B5-4329-A425-A5243E6A564F}" destId="{F062F784-F4E9-48B1-8C5C-A0411C5E8F9E}" srcOrd="4" destOrd="0" presId="urn:microsoft.com/office/officeart/2005/8/layout/pyramid2"/>
    <dgm:cxn modelId="{62D3AC7E-C5A8-4429-A1C6-3D846EA486A7}" type="presParOf" srcId="{9EC74A43-E1B5-4329-A425-A5243E6A564F}" destId="{BC5CEFEB-0F86-4837-9279-81861A615E4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E9E4A-F4DE-403A-AF29-A95B8979C7E7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77BE2-571C-427C-A261-9CE7FE3E0C66}">
      <dsp:nvSpPr>
        <dsp:cNvPr id="0" name=""/>
        <dsp:cNvSpPr/>
      </dsp:nvSpPr>
      <dsp:spPr>
        <a:xfrm>
          <a:off x="3754759" y="31663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/>
            <a:t>Občanská </a:t>
          </a:r>
          <a:br>
            <a:rPr lang="cs-CZ" sz="2500" b="1" kern="1200" dirty="0"/>
          </a:br>
          <a:r>
            <a:rPr lang="cs-CZ" sz="2500" b="1" kern="1200" dirty="0"/>
            <a:t>a politická</a:t>
          </a:r>
        </a:p>
      </dsp:txBody>
      <dsp:txXfrm>
        <a:off x="3807059" y="368937"/>
        <a:ext cx="2837275" cy="966780"/>
      </dsp:txXfrm>
    </dsp:sp>
    <dsp:sp modelId="{60EE5954-1578-479B-8DD3-770C34D98C99}">
      <dsp:nvSpPr>
        <dsp:cNvPr id="0" name=""/>
        <dsp:cNvSpPr/>
      </dsp:nvSpPr>
      <dsp:spPr>
        <a:xfrm>
          <a:off x="377535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/>
            <a:t>Hospodářská, sociální a kulturní</a:t>
          </a:r>
        </a:p>
      </dsp:txBody>
      <dsp:txXfrm>
        <a:off x="3827652" y="1712630"/>
        <a:ext cx="2837275" cy="966780"/>
      </dsp:txXfrm>
    </dsp:sp>
    <dsp:sp modelId="{F062F784-F4E9-48B1-8C5C-A0411C5E8F9E}">
      <dsp:nvSpPr>
        <dsp:cNvPr id="0" name=""/>
        <dsp:cNvSpPr/>
      </dsp:nvSpPr>
      <dsp:spPr>
        <a:xfrm>
          <a:off x="37753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(Solidární)</a:t>
          </a:r>
        </a:p>
      </dsp:txBody>
      <dsp:txXfrm>
        <a:off x="3827652" y="2917932"/>
        <a:ext cx="2837275" cy="966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12/4/2017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12/4/2017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Lidská práva a teologická etika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1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Vztah práva a povinnosti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Charta základních prav EU, připomíná, že uplatňovaní uvedených uznaných prav:</a:t>
            </a:r>
          </a:p>
          <a:p>
            <a:pPr marL="0" indent="0">
              <a:buNone/>
            </a:pPr>
            <a:r>
              <a:rPr lang="cs-CZ" dirty="0"/>
              <a:t>„vyžaduje odpovědnost a povinnosti k druhým, k lidskému společenství a k příštím generacím.“ </a:t>
            </a:r>
          </a:p>
          <a:p>
            <a:r>
              <a:rPr lang="cs-CZ" dirty="0"/>
              <a:t>Je však faktem, že primárně a hlavně jde skutečně o práva. </a:t>
            </a:r>
          </a:p>
          <a:p>
            <a:r>
              <a:rPr lang="cs-CZ" dirty="0"/>
              <a:t>Stanoveny jsou </a:t>
            </a:r>
            <a:r>
              <a:rPr lang="cs-CZ" u="sng" dirty="0"/>
              <a:t>zákonné meze svobody </a:t>
            </a:r>
            <a:r>
              <a:rPr lang="cs-CZ" dirty="0"/>
              <a:t>- bez těchto mezí svobody by nebyla žádná práva, ale jen právo silnějšího. </a:t>
            </a:r>
          </a:p>
          <a:p>
            <a:r>
              <a:rPr lang="cs-CZ" dirty="0"/>
              <a:t>Dále rovněž platí maxima: </a:t>
            </a:r>
            <a:r>
              <a:rPr lang="cs-CZ" u="sng" dirty="0"/>
              <a:t>ne vše, co je právem dovoleno, je legitimní</a:t>
            </a:r>
            <a:r>
              <a:rPr lang="cs-CZ" dirty="0"/>
              <a:t> (z etického pohledu; </a:t>
            </a:r>
            <a:r>
              <a:rPr lang="cs-CZ" i="1" dirty="0"/>
              <a:t>non omne </a:t>
            </a:r>
            <a:r>
              <a:rPr lang="cs-CZ" i="1" dirty="0" err="1"/>
              <a:t>quod</a:t>
            </a:r>
            <a:r>
              <a:rPr lang="cs-CZ" i="1" dirty="0"/>
              <a:t> </a:t>
            </a:r>
            <a:r>
              <a:rPr lang="cs-CZ" i="1" dirty="0" err="1"/>
              <a:t>licet</a:t>
            </a:r>
            <a:r>
              <a:rPr lang="cs-CZ" i="1" dirty="0"/>
              <a:t>, </a:t>
            </a:r>
            <a:r>
              <a:rPr lang="cs-CZ" i="1" dirty="0" err="1"/>
              <a:t>honestum</a:t>
            </a:r>
            <a:r>
              <a:rPr lang="cs-CZ" i="1" dirty="0"/>
              <a:t> </a:t>
            </a:r>
            <a:r>
              <a:rPr lang="cs-CZ" i="1" dirty="0" err="1"/>
              <a:t>est</a:t>
            </a:r>
            <a:r>
              <a:rPr lang="cs-CZ" dirty="0"/>
              <a:t>); tedy vlastně: legální nemusí být pro každého legitimní.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Vztah práva a povinnosti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cs-CZ" sz="2800" b="1" dirty="0"/>
              <a:t>Triáda mezinárodní ochrany lidských prav:</a:t>
            </a:r>
          </a:p>
          <a:p>
            <a:pPr>
              <a:defRPr/>
            </a:pPr>
            <a:r>
              <a:rPr lang="cs-CZ" sz="2800" dirty="0" err="1"/>
              <a:t>Obligations</a:t>
            </a:r>
            <a:r>
              <a:rPr lang="cs-CZ" sz="2800" dirty="0"/>
              <a:t> to </a:t>
            </a:r>
            <a:r>
              <a:rPr lang="cs-CZ" sz="2800" dirty="0" err="1"/>
              <a:t>respect</a:t>
            </a:r>
            <a:r>
              <a:rPr lang="cs-CZ" sz="2800" dirty="0"/>
              <a:t> – </a:t>
            </a:r>
            <a:r>
              <a:rPr lang="cs-CZ" sz="2800" dirty="0" err="1"/>
              <a:t>protect</a:t>
            </a:r>
            <a:r>
              <a:rPr lang="cs-CZ" sz="2800" dirty="0"/>
              <a:t> – </a:t>
            </a:r>
            <a:r>
              <a:rPr lang="cs-CZ" sz="2800" dirty="0" err="1"/>
              <a:t>fulfill</a:t>
            </a:r>
            <a:r>
              <a:rPr lang="cs-CZ" sz="2800" dirty="0"/>
              <a:t>“, tj. </a:t>
            </a:r>
            <a:r>
              <a:rPr lang="cs-CZ" sz="2800" b="1" dirty="0"/>
              <a:t>respektovat, chránit, zajistit</a:t>
            </a:r>
          </a:p>
          <a:p>
            <a:pPr>
              <a:defRPr/>
            </a:pPr>
            <a:r>
              <a:rPr lang="cs-CZ" sz="2800" dirty="0"/>
              <a:t>tři roviny povinností – lidskoprávní triáda povinností:</a:t>
            </a:r>
          </a:p>
          <a:p>
            <a:r>
              <a:rPr lang="cs-CZ" sz="2800" dirty="0"/>
              <a:t>stát jako garant práva, které ho zavazuje: </a:t>
            </a:r>
          </a:p>
          <a:p>
            <a:r>
              <a:rPr lang="cs-CZ" sz="2800" dirty="0"/>
              <a:t>1. Stát je povinen </a:t>
            </a:r>
            <a:r>
              <a:rPr lang="cs-CZ" sz="2800" u="sng" dirty="0"/>
              <a:t>respektovat</a:t>
            </a:r>
            <a:r>
              <a:rPr lang="cs-CZ" sz="2800" dirty="0"/>
              <a:t> lidské práva jako zadanou veličinu (a případně jako hranice) vlastního jednání</a:t>
            </a:r>
          </a:p>
          <a:p>
            <a:r>
              <a:rPr lang="cs-CZ" sz="2800" dirty="0"/>
              <a:t>2. Musí aktivně </a:t>
            </a:r>
            <a:r>
              <a:rPr lang="cs-CZ" sz="2800" u="sng" dirty="0"/>
              <a:t>chránit</a:t>
            </a:r>
            <a:r>
              <a:rPr lang="cs-CZ" sz="2800" dirty="0"/>
              <a:t> lidi před hrozícím porušováním jejich práv jinými osobami</a:t>
            </a:r>
          </a:p>
          <a:p>
            <a:r>
              <a:rPr lang="cs-CZ" sz="2800" dirty="0"/>
              <a:t>3. to </a:t>
            </a:r>
            <a:r>
              <a:rPr lang="cs-CZ" sz="2800" dirty="0" err="1"/>
              <a:t>fulfil</a:t>
            </a:r>
            <a:r>
              <a:rPr lang="cs-CZ" sz="2800" dirty="0"/>
              <a:t> – splňovat, </a:t>
            </a:r>
            <a:r>
              <a:rPr lang="cs-CZ" sz="2800" u="sng" dirty="0"/>
              <a:t>zajišťovat</a:t>
            </a:r>
            <a:r>
              <a:rPr lang="cs-CZ" sz="2800" dirty="0"/>
              <a:t>, učinit opatření v rámci infrastruktury, aby lidé mohli skutečně svá práva využívat.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4675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Morální.</a:t>
            </a:r>
          </a:p>
          <a:p>
            <a:r>
              <a:rPr lang="cs-CZ" dirty="0"/>
              <a:t>Morální východisko spočívá v morálním zavážku uznat všechny ostatní jako subjekty rovných prav. </a:t>
            </a:r>
          </a:p>
          <a:p>
            <a:r>
              <a:rPr lang="cs-CZ" dirty="0"/>
              <a:t>Práva ve smyslu morálních nároků odůvodňuje morální úcta k individuálnímu sebeurčeni každé osoby. </a:t>
            </a:r>
          </a:p>
          <a:p>
            <a:r>
              <a:rPr lang="cs-CZ" dirty="0"/>
              <a:t>Jejich základem je ve všech dokumentech opakovaně uváděna </a:t>
            </a:r>
            <a:r>
              <a:rPr lang="cs-CZ" i="1" dirty="0"/>
              <a:t>lidská důstojnost</a:t>
            </a:r>
            <a:r>
              <a:rPr lang="cs-CZ" dirty="0"/>
              <a:t>, jejíž respektováni se projevuje pravě v tom, že se každý člověk ctí jako subjekt svobodného sebeurčeni a svobodného spolurozhodováni.</a:t>
            </a:r>
          </a:p>
          <a:p>
            <a:r>
              <a:rPr lang="cs-CZ" dirty="0"/>
              <a:t>Proto se hovoří o lidských právech jako o právech na svobodu.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V etickém principu </a:t>
            </a:r>
            <a:r>
              <a:rPr lang="cs-CZ" i="1" dirty="0"/>
              <a:t>lidské důstojnosti </a:t>
            </a:r>
            <a:r>
              <a:rPr lang="cs-CZ" dirty="0"/>
              <a:t>máji lidská práva normativní orientační bod-zaklad, který zahrnuje realisticky obraz (pojetí) člověka jako bytosti odkázanou na druhé.</a:t>
            </a:r>
          </a:p>
          <a:p>
            <a:r>
              <a:rPr lang="cs-CZ" i="1" dirty="0"/>
              <a:t>princip svobody </a:t>
            </a:r>
            <a:r>
              <a:rPr lang="cs-CZ" dirty="0"/>
              <a:t>je spojen neoddělitelně s principem </a:t>
            </a:r>
            <a:r>
              <a:rPr lang="cs-CZ" i="1" dirty="0"/>
              <a:t>rovnoprávnosti</a:t>
            </a:r>
            <a:r>
              <a:rPr lang="cs-CZ" dirty="0"/>
              <a:t>, který plyne ze stejné důstojnosti každého, resp. z tzv. univerzalismu lidské důstojnosti a lidských prav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2. Univerzální a rovná</a:t>
            </a:r>
          </a:p>
          <a:p>
            <a:endParaRPr lang="cs-CZ" b="1" dirty="0"/>
          </a:p>
          <a:p>
            <a:r>
              <a:rPr lang="cs-CZ" dirty="0"/>
              <a:t>Základním vztažným bodem pro narok na platnost lidské důstojnosti a z ni vyplývajících lidských prav je lidské bytí jako takové</a:t>
            </a:r>
          </a:p>
          <a:p>
            <a:r>
              <a:rPr lang="cs-CZ" dirty="0"/>
              <a:t>Jinými slovy: lidská pravá náležejí každému člověku jen proto, že je člověkem.</a:t>
            </a:r>
          </a:p>
          <a:p>
            <a:r>
              <a:rPr lang="cs-CZ" dirty="0"/>
              <a:t>Neváži se na nějaké znaky, vlastnosti, postaveni, funkci, roli, výkony, zásluhy, věk, náboženské vyznaní, politické či jine přesvědčeni, sexuální orientaci, pohlaví, sociální či etnicky původ, rasu, barvu pleti,…</a:t>
            </a:r>
          </a:p>
          <a:p>
            <a:r>
              <a:rPr lang="cs-CZ" dirty="0"/>
              <a:t>Jestliže by je někdo nebo nějaká skupina chtěli přidělovat či přiznávat na základě nějakých znaků či vlastnosti, označuje se tento přistup jako </a:t>
            </a:r>
            <a:r>
              <a:rPr lang="cs-CZ" u="sng" dirty="0"/>
              <a:t>partikularismus</a:t>
            </a:r>
            <a:r>
              <a:rPr lang="cs-CZ" dirty="0"/>
              <a:t>, který je v rozporu s </a:t>
            </a:r>
            <a:r>
              <a:rPr lang="cs-CZ" u="sng" dirty="0"/>
              <a:t>univerzalismem</a:t>
            </a:r>
            <a:r>
              <a:rPr lang="cs-CZ" dirty="0"/>
              <a:t> lidské důstojnosti a lidských prav.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Anti-diskriminační</a:t>
            </a:r>
            <a:r>
              <a:rPr lang="cs-CZ" dirty="0"/>
              <a:t> jádro lidských prav, tzn.  zákaz diskriminace jako strukturální principu lidských prav</a:t>
            </a:r>
          </a:p>
          <a:p>
            <a:endParaRPr lang="cs-CZ" dirty="0"/>
          </a:p>
          <a:p>
            <a:r>
              <a:rPr lang="cs-CZ" dirty="0"/>
              <a:t>„</a:t>
            </a:r>
            <a:r>
              <a:rPr lang="cs-CZ" i="1" dirty="0"/>
              <a:t>Každá diskriminace z jakéhokoli důvodu, např. z důvodu pohlaví, rasy, barvy pleti, etnického nebo sociálního původu, genetických rysů, jazyka, náboženského vyznaní nebo viry, politického nebo jakéhokoli jiného přesvědčeni, příslušnosti k národnostní menšině, majetku, rodu, zdravotního postiženi, věku či sexuální orientace se zakazuje</a:t>
            </a:r>
            <a:r>
              <a:rPr lang="cs-CZ" dirty="0"/>
              <a:t>“. </a:t>
            </a:r>
          </a:p>
          <a:p>
            <a:pPr marL="0" indent="0">
              <a:buNone/>
            </a:pPr>
            <a:r>
              <a:rPr lang="cs-CZ" dirty="0"/>
              <a:t>   Charta základních prav EU, článek 21 Zákaz diskriminace, odst. 1.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3. Vrozená a nezcizitelná</a:t>
            </a:r>
          </a:p>
          <a:p>
            <a:endParaRPr lang="cs-CZ" b="1" dirty="0"/>
          </a:p>
          <a:p>
            <a:pPr algn="just"/>
            <a:r>
              <a:rPr lang="cs-CZ" dirty="0"/>
              <a:t>Vyraz ‚vrozena‘ je metaforicky. Chce vystihnout skutečnost, že se lidská pravá nezískávají, nezasluhuji, znovu nepřijímají, nepropůjčuji a ani neztrácejí. </a:t>
            </a:r>
          </a:p>
          <a:p>
            <a:r>
              <a:rPr lang="cs-CZ" dirty="0"/>
              <a:t>Toto oprávněni, tato lidská pravá je možno ze strany státu či jedinců jen </a:t>
            </a:r>
            <a:r>
              <a:rPr lang="cs-CZ" u="sng" dirty="0"/>
              <a:t>uznat</a:t>
            </a:r>
            <a:r>
              <a:rPr lang="cs-CZ" dirty="0"/>
              <a:t>. Zdůrazňuje se tím i zvláštní postaveni lidských prav. Jejich uznaní není vázáno ani na plněni povinnosti. Při porušeni povinnosti plynoucích z lidských prav nastanou sankce či přijde kritika nebo omezeni některých prav (např. u osob ve výkonu trestu).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4. Předstátní a před pozitivní</a:t>
            </a:r>
          </a:p>
          <a:p>
            <a:endParaRPr lang="cs-CZ" b="1" dirty="0"/>
          </a:p>
          <a:p>
            <a:r>
              <a:rPr lang="cs-CZ" dirty="0"/>
              <a:t>Jedna se o morální pravá s univerzální platnosti pro všechny lidi, jež je nezávislá na faktickém uznaní či porušovaní a existuje před implementaci do zákonodárství konkrétního státu. </a:t>
            </a:r>
          </a:p>
          <a:p>
            <a:r>
              <a:rPr lang="cs-CZ" u="sng" dirty="0"/>
              <a:t>Předcházejí</a:t>
            </a:r>
            <a:r>
              <a:rPr lang="cs-CZ" dirty="0"/>
              <a:t> proto státnímu právu.</a:t>
            </a:r>
          </a:p>
          <a:p>
            <a:r>
              <a:rPr lang="cs-CZ" dirty="0"/>
              <a:t>Soubor právních norem a proces jejich tvorby a sepsaní (tzv. pozitivní právo) nezajisti samo o sobě rovné zacházeni a spravedlnost, ale potřebuje stěžejní měřítka, která je mohou přezkoumat a testovat (</a:t>
            </a:r>
            <a:r>
              <a:rPr lang="cs-CZ" u="sng" dirty="0"/>
              <a:t>před pozitivní</a:t>
            </a:r>
            <a:r>
              <a:rPr lang="cs-CZ" dirty="0"/>
              <a:t>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9012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5. Pozitivně-právní (legální)</a:t>
            </a:r>
          </a:p>
          <a:p>
            <a:endParaRPr lang="cs-CZ" b="1" dirty="0"/>
          </a:p>
          <a:p>
            <a:r>
              <a:rPr lang="cs-CZ" dirty="0"/>
              <a:t>morální pravá či tak zásadní etická měřítka by ale zůstala pouhým apelem, kdyby se nestala součásti právního systému (tzv. pozitivní právo). </a:t>
            </a:r>
          </a:p>
          <a:p>
            <a:r>
              <a:rPr lang="cs-CZ" dirty="0"/>
              <a:t>morální pravá se stávají „silnými“ právy tím, že se kodifikuji do zákonodárství dane země. Stávají se tzv. základními ústavními právy (např. Listina základních prav a svobod jako součást ústavního pořádku ČR</a:t>
            </a:r>
          </a:p>
          <a:p>
            <a:r>
              <a:rPr lang="cs-CZ" dirty="0"/>
              <a:t>lidská práva jsou také </a:t>
            </a:r>
            <a:r>
              <a:rPr lang="cs-CZ" i="1" u="sng" dirty="0"/>
              <a:t>měřítkem</a:t>
            </a:r>
            <a:r>
              <a:rPr lang="cs-CZ" dirty="0"/>
              <a:t> pro spravedlnost pozitivního práva a legitimitu politického vládnutí. Přes pozitivní právo získávají silu k prosazovaní, nicméně stále přitom odkazuji nad právní rovinu tím, že uplatňuji eticky požadavek, který má důvod v respektovaní důstojnosti člověka jako subjektu, člověka, jenž je způsobilý k vlastní zodpovědnosti a spoluzodpovědnosti.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Kritická</a:t>
            </a:r>
          </a:p>
          <a:p>
            <a:endParaRPr lang="cs-CZ" b="1" dirty="0"/>
          </a:p>
          <a:p>
            <a:r>
              <a:rPr lang="cs-CZ" dirty="0"/>
              <a:t>Díky lidským právům je k dispozici nastroj s vysokou právní a morální silou, který umožňuje </a:t>
            </a:r>
            <a:r>
              <a:rPr lang="cs-CZ" i="1" dirty="0"/>
              <a:t>kritizovat poměry</a:t>
            </a:r>
            <a:r>
              <a:rPr lang="cs-CZ" dirty="0"/>
              <a:t>, v nichž není dostatečně respektovaná, chráněna či zajištěna lidská důstojnost a z ni plynoucí lidská práva.</a:t>
            </a:r>
          </a:p>
          <a:p>
            <a:r>
              <a:rPr lang="cs-CZ" dirty="0"/>
              <a:t>Kriticko-normativní idea lidských prav směřuje ke změně „poměrů“, </a:t>
            </a:r>
          </a:p>
          <a:p>
            <a:r>
              <a:rPr lang="cs-CZ" dirty="0"/>
              <a:t>zavazuji k uskutečňovaní mravních norem v politickém utvářeni společnosti a na druhé straně činí pozitivní právo kritizovatelné se zřetelem na etickou ideu spravedlnosti.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Hlavní struktura: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1. Jak rozumíme lidským právům?</a:t>
            </a:r>
          </a:p>
          <a:p>
            <a:r>
              <a:rPr lang="cs-CZ" dirty="0"/>
              <a:t>2.  Vztah práva a povinnosti</a:t>
            </a:r>
          </a:p>
          <a:p>
            <a:r>
              <a:rPr lang="cs-CZ" dirty="0"/>
              <a:t>3. Znaky lidských prav</a:t>
            </a:r>
          </a:p>
          <a:p>
            <a:r>
              <a:rPr lang="cs-CZ" dirty="0"/>
              <a:t>4. Kategorizace a diferenciace lidských prav</a:t>
            </a:r>
          </a:p>
          <a:p>
            <a:r>
              <a:rPr lang="cs-CZ" dirty="0"/>
              <a:t>5. Dimenze lidských prav</a:t>
            </a:r>
          </a:p>
          <a:p>
            <a:r>
              <a:rPr lang="cs-CZ" dirty="0"/>
              <a:t>6. Lidská práva od 1948</a:t>
            </a:r>
          </a:p>
          <a:p>
            <a:r>
              <a:rPr lang="cs-CZ" dirty="0"/>
              <a:t>7. Lidská práva a světový étos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01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	</a:t>
            </a:r>
            <a:r>
              <a:rPr lang="cs-CZ" u="sng" dirty="0"/>
              <a:t>Věcný původ lidských prav</a:t>
            </a:r>
            <a:r>
              <a:rPr lang="cs-CZ" dirty="0"/>
              <a:t>:</a:t>
            </a:r>
          </a:p>
          <a:p>
            <a:r>
              <a:rPr lang="cs-CZ" dirty="0"/>
              <a:t>jsou odpovědi na zkušenosti strukturálního bezpráví, jež se má jejich prosazovaným překonávat. Jsou výsledkem procesu učeni a další citlivosti na různé diskriminace – tento proces je neuzavřeny. </a:t>
            </a:r>
          </a:p>
          <a:p>
            <a:r>
              <a:rPr lang="cs-CZ" dirty="0"/>
              <a:t>Z důvodu teto korelace mezi dějinnými podmínkami a lidskoprávními obsahy nemůže existovat žádný vyčerpávající a na čase nezávislý, platný seznam lidských prav.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Znaky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7</a:t>
            </a:r>
            <a:r>
              <a:rPr lang="cs-CZ" b="1" dirty="0"/>
              <a:t>. Nedílná a vzájemně závislá a podmíněná</a:t>
            </a:r>
          </a:p>
          <a:p>
            <a:endParaRPr lang="cs-CZ" b="1" dirty="0"/>
          </a:p>
          <a:p>
            <a:pPr>
              <a:defRPr/>
            </a:pPr>
            <a:r>
              <a:rPr lang="cs-CZ" sz="2400" dirty="0"/>
              <a:t>specifičnost jednotlivých práv i vzájemné doplňování v cíli: utvářet svobodný sociální řád, který odpovídá lidské důstojnosti</a:t>
            </a:r>
          </a:p>
          <a:p>
            <a:pPr>
              <a:defRPr/>
            </a:pPr>
            <a:r>
              <a:rPr lang="cs-CZ" sz="2400" i="1" dirty="0"/>
              <a:t>„</a:t>
            </a:r>
            <a:r>
              <a:rPr lang="cs-CZ" sz="2400" i="1" dirty="0" err="1"/>
              <a:t>All</a:t>
            </a:r>
            <a:r>
              <a:rPr lang="cs-CZ" sz="2400" i="1" dirty="0"/>
              <a:t> </a:t>
            </a:r>
            <a:r>
              <a:rPr lang="cs-CZ" sz="2400" i="1" dirty="0" err="1"/>
              <a:t>human</a:t>
            </a:r>
            <a:r>
              <a:rPr lang="cs-CZ" sz="2400" i="1" dirty="0"/>
              <a:t> </a:t>
            </a:r>
            <a:r>
              <a:rPr lang="cs-CZ" sz="2400" i="1" dirty="0" err="1"/>
              <a:t>rights</a:t>
            </a:r>
            <a:r>
              <a:rPr lang="cs-CZ" sz="2400" i="1" dirty="0"/>
              <a:t> are universal, </a:t>
            </a:r>
            <a:r>
              <a:rPr lang="cs-CZ" sz="2400" i="1" dirty="0" err="1"/>
              <a:t>indivisible</a:t>
            </a:r>
            <a:r>
              <a:rPr lang="cs-CZ" sz="2400" i="1" dirty="0"/>
              <a:t>, </a:t>
            </a:r>
            <a:r>
              <a:rPr lang="cs-CZ" sz="2400" i="1" dirty="0" err="1"/>
              <a:t>interdependent</a:t>
            </a:r>
            <a:r>
              <a:rPr lang="cs-CZ" sz="2400" i="1" dirty="0"/>
              <a:t> and </a:t>
            </a:r>
            <a:r>
              <a:rPr lang="cs-CZ" sz="2400" i="1" dirty="0" err="1"/>
              <a:t>interrelated</a:t>
            </a:r>
            <a:r>
              <a:rPr lang="cs-CZ" sz="2400" i="1" dirty="0"/>
              <a:t>“/všechna lidská práva jsou univerzální, nedílná, vzájemně závislá a vzájemně podmíněná</a:t>
            </a:r>
            <a:r>
              <a:rPr lang="cs-CZ" sz="2400" dirty="0"/>
              <a:t> (Světová konference o LP, Vídeň 1993</a:t>
            </a:r>
            <a:r>
              <a:rPr lang="cs-CZ" sz="2000" dirty="0"/>
              <a:t>, čl. </a:t>
            </a:r>
            <a:r>
              <a:rPr lang="cs-CZ" sz="2000" u="sng" dirty="0"/>
              <a:t>5</a:t>
            </a:r>
            <a:r>
              <a:rPr lang="cs-CZ" sz="2400" u="sng" dirty="0"/>
              <a:t>)</a:t>
            </a:r>
          </a:p>
          <a:p>
            <a:pPr>
              <a:defRPr/>
            </a:pPr>
            <a:r>
              <a:rPr lang="cs-CZ" sz="2400" dirty="0"/>
              <a:t>Není proto přijatelné, aby některý stát vybíral a deklaroval, že bude respektovat, chránit a zajišťovat jen např. občanská a politická pravá a nerespektovat, nechránit a nezajišťovat pravá sociální, hospodářská a kulturní, nebo naopak. </a:t>
            </a:r>
            <a:endParaRPr lang="cs-CZ" sz="2400" u="sng" dirty="0"/>
          </a:p>
          <a:p>
            <a:pPr>
              <a:defRPr/>
            </a:pPr>
            <a:endParaRPr lang="cs-CZ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000" b="1" dirty="0"/>
              <a:t>4.Kategorizace a diferenciace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dirty="0"/>
              <a:t>Nejrozšířenější dělení</a:t>
            </a:r>
            <a:endParaRPr lang="cs-CZ" dirty="0"/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9667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074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116632"/>
            <a:ext cx="8229600" cy="990600"/>
          </a:xfrm>
        </p:spPr>
        <p:txBody>
          <a:bodyPr>
            <a:normAutofit/>
          </a:bodyPr>
          <a:lstStyle/>
          <a:p>
            <a:r>
              <a:rPr lang="cs-CZ" sz="2800" dirty="0"/>
              <a:t>4.Kategorizace a diferenciace lidských prav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23527" y="2636913"/>
            <a:ext cx="8439471" cy="3888432"/>
          </a:xfrm>
          <a:prstGeom prst="rect">
            <a:avLst/>
          </a:prstGeom>
          <a:noFill/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občanská práva</a:t>
            </a:r>
            <a:r>
              <a:rPr lang="cs-CZ" dirty="0"/>
              <a:t> - především liberální práva na ochranu, osobní svoboda, integrita a nedotknutelnost, svoboda svědomí, soukromí, náboženská a názorová svoboda, zákaz mučení, právo na svobodu projevu a informování, nedotknutelnost osoby a jejího soukromí</a:t>
            </a:r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15860" y="1421441"/>
            <a:ext cx="84471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I. Občanská a politická </a:t>
            </a:r>
            <a:r>
              <a:rPr lang="cs-CZ" sz="2400" dirty="0"/>
              <a:t>práva - brání státu, aby něco konal, a opravňuje občany, aby něco konali</a:t>
            </a:r>
          </a:p>
        </p:txBody>
      </p:sp>
    </p:spTree>
    <p:extLst>
      <p:ext uri="{BB962C8B-B14F-4D97-AF65-F5344CB8AC3E}">
        <p14:creationId xmlns:p14="http://schemas.microsoft.com/office/powerpoint/2010/main" val="281741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/>
              <a:t>4.Kategorizace a diferenciace lidských prav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sz="quarter" idx="1"/>
          </p:nvPr>
        </p:nvSpPr>
        <p:spPr>
          <a:prstGeom prst="rect">
            <a:avLst/>
          </a:prstGeom>
          <a:noFill/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politická práva</a:t>
            </a:r>
            <a:r>
              <a:rPr lang="cs-CZ" dirty="0"/>
              <a:t>:</a:t>
            </a:r>
          </a:p>
          <a:p>
            <a:pPr>
              <a:defRPr/>
            </a:pPr>
            <a:r>
              <a:rPr lang="cs-CZ" dirty="0"/>
              <a:t>Právo volit a kandidovat, petiční právo, stejná přístupnost k úřadům, svoboda shromažďování a svobodného sdružování </a:t>
            </a:r>
          </a:p>
          <a:p>
            <a:pPr>
              <a:defRPr/>
            </a:pPr>
            <a:r>
              <a:rPr lang="cs-CZ" sz="2400" dirty="0"/>
              <a:t>odrážejí myšlenku demokratické participace</a:t>
            </a:r>
          </a:p>
        </p:txBody>
      </p:sp>
    </p:spTree>
    <p:extLst>
      <p:ext uri="{BB962C8B-B14F-4D97-AF65-F5344CB8AC3E}">
        <p14:creationId xmlns:p14="http://schemas.microsoft.com/office/powerpoint/2010/main" val="440456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4.Kategorizace a diferenciace lidských prav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155698"/>
            <a:ext cx="8363272" cy="5297638"/>
          </a:xfrm>
          <a:prstGeom prst="rect">
            <a:avLst/>
          </a:prstGeom>
          <a:noFill/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II. sociální, hospodářská a kulturní práva</a:t>
            </a:r>
          </a:p>
          <a:p>
            <a:endParaRPr lang="cs-CZ" dirty="0"/>
          </a:p>
          <a:p>
            <a:r>
              <a:rPr lang="cs-CZ" dirty="0"/>
              <a:t>zavazují stát, aby něco podnikl, aby zajistil  všem občanům lidsky </a:t>
            </a:r>
            <a:r>
              <a:rPr lang="cs-CZ" u="sng" dirty="0"/>
              <a:t>důstojné životní podmínky</a:t>
            </a:r>
            <a:r>
              <a:rPr lang="cs-CZ" dirty="0"/>
              <a:t>, které by nebylo možno  dosáhnout bez státních aktivit</a:t>
            </a:r>
          </a:p>
          <a:p>
            <a:r>
              <a:rPr lang="cs-CZ" dirty="0"/>
              <a:t>Hospodářská, sociální a kulturní pravá chrání svobodu, sebeurčeni všech a působí na společnost, aby se v ni lide mohli svobodně rozvíjet 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patří  sem  právo na přiměřený životní  standard, na výživu, bydlení a zdraví,  právo na sociální jistotu, právo na práci a volbu zaměstnání, právo na ochranu zdraví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příkladem klasických kulturních práv je právo na vzdělání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224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4.Kategorizace a diferenciace lidských prav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2312443"/>
            <a:ext cx="4038600" cy="4525963"/>
          </a:xfrm>
          <a:noFill/>
        </p:spPr>
        <p:txBody>
          <a:bodyPr>
            <a:normAutofit/>
          </a:bodyPr>
          <a:lstStyle/>
          <a:p>
            <a:r>
              <a:rPr lang="cs-CZ" dirty="0"/>
              <a:t>právo na rozvoj, na životní prostředí a na mír, jejichž uskutečňování vyžaduje  spolupráci společenství národů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7" name="Zástupný symbol pro obsah 3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Srov. např. Prohlášení </a:t>
            </a:r>
            <a:br>
              <a:rPr lang="cs-CZ" dirty="0"/>
            </a:br>
            <a:r>
              <a:rPr lang="cs-CZ" dirty="0"/>
              <a:t>z Ria o životním prostředí a rozvoji (1992):</a:t>
            </a:r>
          </a:p>
          <a:p>
            <a:r>
              <a:rPr lang="cs-CZ" dirty="0"/>
              <a:t>„mír, rozvoj a ochrana životního prostředí jsou na sobě závislé a neoddělitelné“ (Zásada 25); ve středu zájmu o trvale udržitelný rozvoj jsou lidé-právo na zdravý a produktivní život v souladu s přírodou (Zásada 1); téma odstraňování chudoby (Z 5)</a:t>
            </a:r>
          </a:p>
        </p:txBody>
      </p:sp>
      <p:sp>
        <p:nvSpPr>
          <p:cNvPr id="8" name="Obdélník 7"/>
          <p:cNvSpPr/>
          <p:nvPr/>
        </p:nvSpPr>
        <p:spPr>
          <a:xfrm>
            <a:off x="245800" y="1358388"/>
            <a:ext cx="4542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III. solidární práva</a:t>
            </a:r>
          </a:p>
        </p:txBody>
      </p:sp>
    </p:spTree>
    <p:extLst>
      <p:ext uri="{BB962C8B-B14F-4D97-AF65-F5344CB8AC3E}">
        <p14:creationId xmlns:p14="http://schemas.microsoft.com/office/powerpoint/2010/main" val="33695186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</a:t>
            </a:r>
            <a:r>
              <a:rPr lang="cs-CZ" dirty="0"/>
              <a:t>. </a:t>
            </a:r>
            <a:r>
              <a:rPr lang="cs-CZ" b="1" dirty="0"/>
              <a:t>Hlavní dimenze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/>
              <a:t>více podle charakteru a obsahu, ne tolik historicky</a:t>
            </a:r>
          </a:p>
          <a:p>
            <a:endParaRPr lang="cs-CZ" sz="2400" dirty="0"/>
          </a:p>
          <a:p>
            <a:r>
              <a:rPr lang="cs-CZ" sz="2800" b="1" dirty="0">
                <a:solidFill>
                  <a:srgbClr val="FF0000"/>
                </a:solidFill>
              </a:rPr>
              <a:t>I. Dimenze</a:t>
            </a:r>
          </a:p>
          <a:p>
            <a:r>
              <a:rPr lang="cs-CZ" b="1" dirty="0"/>
              <a:t>práva směřující k ochraně lidského života  a důstojnosti</a:t>
            </a:r>
            <a:r>
              <a:rPr lang="cs-CZ" dirty="0"/>
              <a:t>  (např. právo na  život, zákaz mučení a nelidského zacházení, zákaz otroctví a nucených  prací, právo na svobodný rozvoj osobnosti)</a:t>
            </a:r>
          </a:p>
          <a:p>
            <a:r>
              <a:rPr lang="cs-CZ" b="1" dirty="0"/>
              <a:t>procesní záruky ochrany lidských práv</a:t>
            </a:r>
            <a:r>
              <a:rPr lang="cs-CZ" dirty="0"/>
              <a:t>  (např. právo na spravedlivý proces,  presumpce neviny)</a:t>
            </a:r>
          </a:p>
          <a:p>
            <a:r>
              <a:rPr lang="cs-CZ" dirty="0"/>
              <a:t>Označuji se proto jako </a:t>
            </a:r>
            <a:r>
              <a:rPr lang="cs-CZ" u="sng" dirty="0"/>
              <a:t>negativní práva na ochranu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2262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Hlavní dimenze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b="1" dirty="0">
                <a:solidFill>
                  <a:srgbClr val="FF0000"/>
                </a:solidFill>
              </a:rPr>
              <a:t>II. dimenze </a:t>
            </a:r>
          </a:p>
          <a:p>
            <a:r>
              <a:rPr lang="cs-CZ" sz="2400" b="1" dirty="0"/>
              <a:t>politická práva  a svobody</a:t>
            </a:r>
            <a:r>
              <a:rPr lang="cs-CZ" sz="2400" dirty="0"/>
              <a:t>: např.:</a:t>
            </a:r>
          </a:p>
          <a:p>
            <a:r>
              <a:rPr lang="cs-CZ" sz="2400" dirty="0"/>
              <a:t>aktivní a  pasivní volební právo, </a:t>
            </a:r>
          </a:p>
          <a:p>
            <a:r>
              <a:rPr lang="cs-CZ" sz="2400" dirty="0"/>
              <a:t>svoboda projevu,  </a:t>
            </a:r>
          </a:p>
          <a:p>
            <a:r>
              <a:rPr lang="cs-CZ" sz="2400" dirty="0"/>
              <a:t>svoboda myšlení, svědomí a  náboženského vyznání, </a:t>
            </a:r>
          </a:p>
          <a:p>
            <a:r>
              <a:rPr lang="cs-CZ" sz="2400" dirty="0"/>
              <a:t>svoboda  shromažďování a sdružování</a:t>
            </a:r>
          </a:p>
          <a:p>
            <a:r>
              <a:rPr lang="cs-CZ" sz="2400" dirty="0"/>
              <a:t>svoboda tisku</a:t>
            </a:r>
          </a:p>
          <a:p>
            <a:r>
              <a:rPr lang="cs-CZ" dirty="0"/>
              <a:t>O politických Pravech se mluví jako o </a:t>
            </a:r>
            <a:r>
              <a:rPr lang="cs-CZ" u="sng" dirty="0"/>
              <a:t>pozitivních právech na účast</a:t>
            </a:r>
            <a:r>
              <a:rPr lang="cs-CZ" dirty="0"/>
              <a:t>, protože zajišťuji, že se mohou lide účinně účastnit rozhodovacích procesů, které se týkají všech.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6003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Hlavní dimenze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III. dimenze 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b="1" dirty="0"/>
              <a:t>hospodářská (ekonomická), sociální a kulturní práva</a:t>
            </a:r>
            <a:r>
              <a:rPr lang="cs-CZ" sz="2400" dirty="0"/>
              <a:t>: 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např. právo na práci: na zdravé, bezpečné a důstojné pracovní podmínky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právo  na kolektivní vyjednávání, 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právo na  ochranu zdraví, 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právo na sociální a  lékařskou pomoc, na sociální  zabezpečení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na vodu, výživu, oblečení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na přiměřený životní standard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/>
            </a:pPr>
            <a:r>
              <a:rPr lang="cs-CZ" sz="2400" dirty="0"/>
              <a:t>na vzdělání…</a:t>
            </a:r>
          </a:p>
          <a:p>
            <a:r>
              <a:rPr lang="cs-CZ" dirty="0"/>
              <a:t>Ta se označuji jako </a:t>
            </a:r>
            <a:r>
              <a:rPr lang="cs-CZ" u="sng" dirty="0"/>
              <a:t>pozitivní práva na podíl</a:t>
            </a:r>
            <a:r>
              <a:rPr lang="cs-CZ" dirty="0"/>
              <a:t>, protože zabezpečuji rámcové podmínky, které mají umožnit uskutečňovaní prav na svobodu a politických prav na účast.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7456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Jak rozumíme lidským právům?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/>
          </a:bodyPr>
          <a:lstStyle/>
          <a:p>
            <a:endParaRPr lang="cs-CZ" i="1" dirty="0"/>
          </a:p>
          <a:p>
            <a:r>
              <a:rPr lang="cs-CZ" i="1" dirty="0"/>
              <a:t>Základní práva člověka</a:t>
            </a:r>
            <a:r>
              <a:rPr lang="cs-CZ" dirty="0"/>
              <a:t>, která patří všem lidem bez rozdílu a všechna jsou odvozena od rovné lidské důstojnosti.</a:t>
            </a:r>
          </a:p>
          <a:p>
            <a:r>
              <a:rPr lang="cs-CZ" dirty="0"/>
              <a:t>Lidská práva nejsou </a:t>
            </a:r>
            <a:r>
              <a:rPr lang="cs-CZ" i="1" dirty="0"/>
              <a:t>nárokem</a:t>
            </a:r>
            <a:r>
              <a:rPr lang="cs-CZ" dirty="0"/>
              <a:t>, který by nám měl někdo jiný zajistit, jsou to přirozená práva každého člověka, …..</a:t>
            </a:r>
          </a:p>
          <a:p>
            <a:r>
              <a:rPr lang="cs-CZ" dirty="0"/>
              <a:t>…… která v sobě obsahují i </a:t>
            </a:r>
            <a:r>
              <a:rPr lang="cs-CZ" i="1" dirty="0"/>
              <a:t>povinnost</a:t>
            </a:r>
            <a:r>
              <a:rPr lang="cs-CZ" dirty="0"/>
              <a:t> užívat je tak, aby jejich individuálním uplatněním nedocházelo k poškozování lidských práv ostatních. </a:t>
            </a:r>
          </a:p>
          <a:p>
            <a:r>
              <a:rPr lang="cs-CZ" dirty="0"/>
              <a:t>Uzávěr: lidská práva jsou </a:t>
            </a:r>
            <a:r>
              <a:rPr lang="cs-CZ" i="1" dirty="0"/>
              <a:t>spojujícím článkem </a:t>
            </a:r>
            <a:r>
              <a:rPr lang="cs-CZ" dirty="0"/>
              <a:t>pro demokratické mnohokulturní společenství, jakým je Evropská unie. </a:t>
            </a:r>
          </a:p>
        </p:txBody>
      </p:sp>
    </p:spTree>
    <p:extLst>
      <p:ext uri="{BB962C8B-B14F-4D97-AF65-F5344CB8AC3E}">
        <p14:creationId xmlns:p14="http://schemas.microsoft.com/office/powerpoint/2010/main" val="27379889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Hlavní dimenze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IV. dimenze </a:t>
            </a:r>
          </a:p>
          <a:p>
            <a:r>
              <a:rPr lang="cs-CZ" dirty="0"/>
              <a:t>práva nově se utvářející, jejichž povaha je smíšena (tzn. že jsou individuální i kolektivní: právo na přistup k informacím, na zdravé a čisté životni prostředí, na přírodní zdroje a nedotčenou přírodu, na mír, na společné dědictví lidstva).</a:t>
            </a:r>
          </a:p>
          <a:p>
            <a:r>
              <a:rPr lang="cs-CZ" dirty="0"/>
              <a:t>Právním subjektem zde nejsou jednotlivé osoby, ale národy, proto se jim nepřiznává v užším smyslu slova status lidských prav a nazývají se kolektivními právy, která nemají předstátní charakter, ale jako standardy pro jednaní státu mají vztah k lidským právem.</a:t>
            </a:r>
          </a:p>
        </p:txBody>
      </p:sp>
    </p:spTree>
    <p:extLst>
      <p:ext uri="{BB962C8B-B14F-4D97-AF65-F5344CB8AC3E}">
        <p14:creationId xmlns:p14="http://schemas.microsoft.com/office/powerpoint/2010/main" val="24005964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Mezi nejdůležitější úspěchy </a:t>
            </a:r>
            <a:r>
              <a:rPr lang="cs-CZ" b="1" dirty="0"/>
              <a:t>Organizace spojených národů (OSN)</a:t>
            </a:r>
            <a:r>
              <a:rPr lang="cs-CZ" dirty="0"/>
              <a:t>, patří vytvoření uceleného souboru </a:t>
            </a:r>
            <a:r>
              <a:rPr lang="cs-CZ" b="1" dirty="0"/>
              <a:t>právních norem na ochranu lidských práv</a:t>
            </a:r>
            <a:r>
              <a:rPr lang="cs-CZ" dirty="0"/>
              <a:t>. </a:t>
            </a:r>
          </a:p>
          <a:p>
            <a:r>
              <a:rPr lang="cs-CZ" dirty="0"/>
              <a:t>OSN definovala širokou škálu mezinárodně přijímaných práv ekonomických, sociálních, kulturních, občanských a politických a zároveň vytvořila základní mechanizmy na ochranu těchto práv. Základem 25 souboru dokumentů OSN o lidských právech je </a:t>
            </a:r>
            <a:r>
              <a:rPr lang="cs-CZ" b="1" dirty="0"/>
              <a:t>Charta OSN (1945) a Všeobecná deklarace lidských práv (10. 12. 1948).</a:t>
            </a:r>
          </a:p>
          <a:p>
            <a:r>
              <a:rPr lang="cs-CZ" dirty="0"/>
              <a:t>Jedná se v obou případech spíš o morální a vysoce etické, než o právní dokumenty a i závazky, které z jejich plnění pro smluvní strany vznikají, mají prakticky jen mravní závaznost. </a:t>
            </a:r>
          </a:p>
        </p:txBody>
      </p:sp>
    </p:spTree>
    <p:extLst>
      <p:ext uri="{BB962C8B-B14F-4D97-AF65-F5344CB8AC3E}">
        <p14:creationId xmlns:p14="http://schemas.microsoft.com/office/powerpoint/2010/main" val="29630247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/>
          </a:bodyPr>
          <a:lstStyle/>
          <a:p>
            <a:r>
              <a:rPr lang="cs-CZ" b="1" dirty="0"/>
              <a:t>Historické postavení lidských práv</a:t>
            </a:r>
            <a:endParaRPr lang="cs-CZ" dirty="0"/>
          </a:p>
          <a:p>
            <a:r>
              <a:rPr lang="cs-CZ" dirty="0"/>
              <a:t>Všeobecná lidská práva v koncepční podobě přijatá </a:t>
            </a:r>
            <a:r>
              <a:rPr lang="cs-CZ" i="1" dirty="0"/>
              <a:t>Organizací spojených národů </a:t>
            </a:r>
            <a:r>
              <a:rPr lang="cs-CZ" dirty="0"/>
              <a:t>jsou základními právy určujícími ochranu jednotlivce ve společnosti. </a:t>
            </a:r>
          </a:p>
          <a:p>
            <a:r>
              <a:rPr lang="cs-CZ" dirty="0"/>
              <a:t>V každodenní praxi v západní demokratické Evropy jsou </a:t>
            </a:r>
            <a:r>
              <a:rPr lang="cs-CZ" b="1" dirty="0"/>
              <a:t>lidská práva </a:t>
            </a:r>
            <a:r>
              <a:rPr lang="cs-CZ" dirty="0"/>
              <a:t>považována za </a:t>
            </a:r>
            <a:r>
              <a:rPr lang="cs-CZ" b="1" dirty="0"/>
              <a:t>nadřazená všem ostatním </a:t>
            </a:r>
            <a:r>
              <a:rPr lang="cs-CZ" dirty="0"/>
              <a:t>právům. Toto postavení získala také díky působení mezinárodních institucí v poválečném světě, jako jsou OSN nebo v Evropě Rada Evropy. </a:t>
            </a:r>
          </a:p>
          <a:p>
            <a:r>
              <a:rPr lang="cs-CZ" dirty="0"/>
              <a:t>Přístup k nim je založen na zvláštnostech ohrožení demokracie v kontinentální Evropě (mezi 1. a 2. světovou válkou ve 20. století). </a:t>
            </a:r>
          </a:p>
        </p:txBody>
      </p:sp>
    </p:spTree>
    <p:extLst>
      <p:ext uri="{BB962C8B-B14F-4D97-AF65-F5344CB8AC3E}">
        <p14:creationId xmlns:p14="http://schemas.microsoft.com/office/powerpoint/2010/main" val="23247746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Lidská práva jsou </a:t>
            </a:r>
            <a:r>
              <a:rPr lang="cs-CZ" i="1" dirty="0"/>
              <a:t>součástí mezinárodního práva </a:t>
            </a:r>
            <a:r>
              <a:rPr lang="cs-CZ" dirty="0"/>
              <a:t>a nedílnou součástí ústav světových i regionálních organizací. Uznání těchto dokumentů jednotlivými demokratickými státy a včlenění do právního pořádku na úrovni odpovídající ústavnímu právu je v současné době </a:t>
            </a:r>
            <a:r>
              <a:rPr lang="cs-CZ" i="1" dirty="0"/>
              <a:t>podmínkou členství </a:t>
            </a:r>
            <a:r>
              <a:rPr lang="cs-CZ" dirty="0"/>
              <a:t>např. v OSN, Radě Evropy, Evropské unii apod. </a:t>
            </a:r>
          </a:p>
          <a:p>
            <a:r>
              <a:rPr lang="cs-CZ" dirty="0"/>
              <a:t>Individuální charakter lidských práv ve VDLP vedl k tomu, že postupně v průběhu let byl tento základní dokument rozšiřován a v rámci mezinárodního práva jsou i závazné dokumenty OSN (</a:t>
            </a:r>
            <a:r>
              <a:rPr lang="cs-CZ" i="1" dirty="0"/>
              <a:t>úmluvy</a:t>
            </a:r>
            <a:r>
              <a:rPr lang="cs-CZ" dirty="0"/>
              <a:t>), které obsahují i specifickou ochranu žen, dětí, uprchlíků, tělesně či mentálně postižených, ochranu menšin a dalších ohrožených skupin. </a:t>
            </a:r>
          </a:p>
        </p:txBody>
      </p:sp>
    </p:spTree>
    <p:extLst>
      <p:ext uri="{BB962C8B-B14F-4D97-AF65-F5344CB8AC3E}">
        <p14:creationId xmlns:p14="http://schemas.microsoft.com/office/powerpoint/2010/main" val="4461443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/>
          <a:lstStyle/>
          <a:p>
            <a:pPr marL="0" indent="0" algn="ctr">
              <a:buNone/>
            </a:pPr>
            <a:r>
              <a:rPr lang="cs-CZ" u="sng" dirty="0"/>
              <a:t>Popis lidských práv v systému OSN (a v mezinárodní legislativě)</a:t>
            </a:r>
          </a:p>
          <a:p>
            <a:endParaRPr lang="cs-CZ" u="sng" dirty="0"/>
          </a:p>
          <a:p>
            <a:r>
              <a:rPr lang="cs-CZ" dirty="0"/>
              <a:t>Základní práva člověka – pozitivní normy lidského chování a vztahů – zasahují do všech společenských hodnot i zájmů. Takto jsou popsána ve </a:t>
            </a:r>
            <a:r>
              <a:rPr lang="cs-CZ" b="1" dirty="0"/>
              <a:t>Všeobecné deklaraci lidských práv </a:t>
            </a:r>
            <a:r>
              <a:rPr lang="cs-CZ" dirty="0"/>
              <a:t>(dále VDLP). Odvození od lidské důstojnosti z nich činí nedělitelný svazek. Proto následující rozdělení do kategorií je pouze pomocným horizontálním členěním, ne vytvářením hierarchie.</a:t>
            </a:r>
          </a:p>
        </p:txBody>
      </p:sp>
    </p:spTree>
    <p:extLst>
      <p:ext uri="{BB962C8B-B14F-4D97-AF65-F5344CB8AC3E}">
        <p14:creationId xmlns:p14="http://schemas.microsoft.com/office/powerpoint/2010/main" val="387009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Nezadatelná (absolutní lidská práva) – lidská důstojnost: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Právo na život, Právo na svobodu myšlení a svědomí, Právo nebýt týrán (zákaz použití mučení)</a:t>
            </a:r>
          </a:p>
          <a:p>
            <a:r>
              <a:rPr lang="cs-CZ" b="1" dirty="0"/>
              <a:t>Práva politická a občanská </a:t>
            </a:r>
            <a:r>
              <a:rPr lang="cs-CZ" dirty="0"/>
              <a:t>(vybraná):</a:t>
            </a:r>
          </a:p>
          <a:p>
            <a:pPr marL="0" indent="0">
              <a:buNone/>
            </a:pPr>
            <a:r>
              <a:rPr lang="cs-CZ" dirty="0"/>
              <a:t>Právo volit a být volen, právo na svobodu slova, svoboda shromažďování, svoboda pohybu, petiční právo, právo na svobodu náboženského vyznání, právo na bezpečnost, právo na soukromý život. </a:t>
            </a:r>
          </a:p>
          <a:p>
            <a:r>
              <a:rPr lang="cs-CZ" b="1" dirty="0"/>
              <a:t>Práva sociální a kulturní </a:t>
            </a:r>
            <a:r>
              <a:rPr lang="cs-CZ" dirty="0"/>
              <a:t>(vybraná):</a:t>
            </a:r>
          </a:p>
          <a:p>
            <a:pPr marL="0" indent="0">
              <a:buNone/>
            </a:pPr>
            <a:r>
              <a:rPr lang="cs-CZ" dirty="0"/>
              <a:t>Právo na vzdělání, právo na sociální ochranu, právo na zdravotní péči, právo volit si zaměstnání, právo na asyl, právo na vlastní kulturu, právo vlastnit majetek. </a:t>
            </a:r>
          </a:p>
          <a:p>
            <a:r>
              <a:rPr lang="cs-CZ" b="1" dirty="0"/>
              <a:t>Práva znevýhodněných </a:t>
            </a:r>
            <a:r>
              <a:rPr lang="cs-CZ" dirty="0"/>
              <a:t>(skupinová):</a:t>
            </a:r>
          </a:p>
          <a:p>
            <a:pPr marL="0" indent="0">
              <a:buNone/>
            </a:pPr>
            <a:r>
              <a:rPr lang="cs-CZ" dirty="0"/>
              <a:t>Zvláštní (další) práva potřebují ti, kdož na základní práva „nedosáhnou“, respektive ti, kteří nejsou součástí většinové společnosti: Jedná se např. o práva dětí, žen (zákaz diskriminace žen), práva menšin, uprchlíků a migrujících pracovníků, práva osob se zvláštními potřebami (zdravotně znevýhodněných), práva starších, práva pacientů.</a:t>
            </a:r>
          </a:p>
        </p:txBody>
      </p:sp>
    </p:spTree>
    <p:extLst>
      <p:ext uri="{BB962C8B-B14F-4D97-AF65-F5344CB8AC3E}">
        <p14:creationId xmlns:p14="http://schemas.microsoft.com/office/powerpoint/2010/main" val="1884819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	Současná situace v uplatňování lidských práv:</a:t>
            </a:r>
            <a:endParaRPr lang="cs-CZ" dirty="0"/>
          </a:p>
          <a:p>
            <a:r>
              <a:rPr lang="cs-CZ" dirty="0"/>
              <a:t>Lidská práva se tak stala </a:t>
            </a:r>
            <a:r>
              <a:rPr lang="cs-CZ" i="1" dirty="0"/>
              <a:t>rozhodujícím pojmem </a:t>
            </a:r>
            <a:r>
              <a:rPr lang="cs-CZ" dirty="0"/>
              <a:t>nejen ve státní správě demokratických států, ale i v mnoha dalších případech požadujících spravedlnost třeba i v mezinárodním měřítku. </a:t>
            </a:r>
          </a:p>
          <a:p>
            <a:r>
              <a:rPr lang="cs-CZ" dirty="0"/>
              <a:t>Na scénu vstupují nadnárodní nevládní organizace jako </a:t>
            </a:r>
            <a:r>
              <a:rPr lang="cs-CZ" u="sng" dirty="0" err="1"/>
              <a:t>Human</a:t>
            </a:r>
            <a:r>
              <a:rPr lang="cs-CZ" u="sng" dirty="0"/>
              <a:t> </a:t>
            </a:r>
            <a:r>
              <a:rPr lang="cs-CZ" u="sng" dirty="0" err="1"/>
              <a:t>Rights</a:t>
            </a:r>
            <a:r>
              <a:rPr lang="cs-CZ" u="sng" dirty="0"/>
              <a:t> </a:t>
            </a:r>
            <a:r>
              <a:rPr lang="cs-CZ" u="sng" dirty="0" err="1"/>
              <a:t>Watch</a:t>
            </a:r>
            <a:r>
              <a:rPr lang="cs-CZ" u="sng" dirty="0"/>
              <a:t> </a:t>
            </a:r>
            <a:r>
              <a:rPr lang="cs-CZ" dirty="0"/>
              <a:t>(HRW) a </a:t>
            </a:r>
            <a:r>
              <a:rPr lang="cs-CZ" u="sng" dirty="0" err="1"/>
              <a:t>Amnesty</a:t>
            </a:r>
            <a:r>
              <a:rPr lang="cs-CZ" u="sng" dirty="0"/>
              <a:t> International </a:t>
            </a:r>
            <a:r>
              <a:rPr lang="cs-CZ" dirty="0"/>
              <a:t>(AI). Jejich působení přispělo k tomu, že jazyk lidských práv byl včleněn do oficiálních debat mezivládních institucí, zejména těch, kde HRW a AI jako pozorovatelé přinášejí důkazy např. o počtech zmizelých, o svévoli „demokratických“ institucí, nelidském zacházení apod. </a:t>
            </a:r>
          </a:p>
          <a:p>
            <a:r>
              <a:rPr lang="cs-CZ" dirty="0"/>
              <a:t>Legislativní postavení lidských práv je v existující podobě i s vědomím potřeby dílčích změn </a:t>
            </a:r>
            <a:r>
              <a:rPr lang="cs-CZ" u="sng" dirty="0"/>
              <a:t>zárukou</a:t>
            </a:r>
            <a:r>
              <a:rPr lang="cs-CZ" dirty="0"/>
              <a:t> zajištění humánních vztahů v celé oblasti sociálních služeb a sociální práce v demokratické společnosti. </a:t>
            </a:r>
          </a:p>
        </p:txBody>
      </p:sp>
    </p:spTree>
    <p:extLst>
      <p:ext uri="{BB962C8B-B14F-4D97-AF65-F5344CB8AC3E}">
        <p14:creationId xmlns:p14="http://schemas.microsoft.com/office/powerpoint/2010/main" val="33152475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VYBRANÉ MEZINÁRODNÍ NÁSTROJE NA OCHRANU LIDSKÝCH PRÁV</a:t>
            </a:r>
            <a:endParaRPr lang="cs-CZ" dirty="0"/>
          </a:p>
          <a:p>
            <a:r>
              <a:rPr lang="cs-CZ" b="1" dirty="0"/>
              <a:t>a) Mezinárodní organizace na ochranu a kontrolu dodržování lidských práv</a:t>
            </a:r>
            <a:r>
              <a:rPr lang="cs-CZ" dirty="0"/>
              <a:t>: </a:t>
            </a:r>
          </a:p>
          <a:p>
            <a:r>
              <a:rPr lang="cs-CZ" b="1" dirty="0"/>
              <a:t>OSN – Organizace spojených národů </a:t>
            </a:r>
            <a:r>
              <a:rPr lang="cs-CZ" dirty="0"/>
              <a:t>a její speciální orgány (např. Vysoký komisariát OSN pro lidská práva UNHCHR, Dětský fond OSN UNICEF pro ochranu práv dětí, Komise OSN pro vzdělání, vědu a kulturu UNESCO, Vysoký komisariát OSN na ochranu uprchlíků UNHCR </a:t>
            </a:r>
          </a:p>
          <a:p>
            <a:r>
              <a:rPr lang="cs-CZ" b="1" dirty="0"/>
              <a:t>RE – Rada Evropy </a:t>
            </a:r>
            <a:r>
              <a:rPr lang="cs-CZ" dirty="0"/>
              <a:t>a jí zřízený </a:t>
            </a:r>
            <a:r>
              <a:rPr lang="cs-CZ" b="1" dirty="0"/>
              <a:t>Evropský soud pro lidská práva </a:t>
            </a:r>
            <a:endParaRPr lang="cs-CZ" dirty="0"/>
          </a:p>
          <a:p>
            <a:r>
              <a:rPr lang="cs-CZ" b="1" dirty="0"/>
              <a:t>EU – Evropská unie</a:t>
            </a:r>
            <a:endParaRPr lang="cs-CZ" dirty="0"/>
          </a:p>
          <a:p>
            <a:r>
              <a:rPr lang="cs-CZ" b="1" dirty="0"/>
              <a:t>b) Mezinárodní nevládní organizace</a:t>
            </a:r>
            <a:r>
              <a:rPr lang="cs-CZ" dirty="0"/>
              <a:t>: </a:t>
            </a:r>
          </a:p>
          <a:p>
            <a:r>
              <a:rPr lang="cs-CZ" b="1" dirty="0" err="1"/>
              <a:t>Amnesty</a:t>
            </a:r>
            <a:r>
              <a:rPr lang="cs-CZ" b="1" dirty="0"/>
              <a:t> International </a:t>
            </a:r>
            <a:endParaRPr lang="cs-CZ" dirty="0"/>
          </a:p>
          <a:p>
            <a:r>
              <a:rPr lang="cs-CZ" b="1" dirty="0" err="1"/>
              <a:t>Human</a:t>
            </a:r>
            <a:r>
              <a:rPr lang="cs-CZ" b="1" dirty="0"/>
              <a:t> </a:t>
            </a:r>
            <a:r>
              <a:rPr lang="cs-CZ" b="1" dirty="0" err="1"/>
              <a:t>Rights</a:t>
            </a:r>
            <a:r>
              <a:rPr lang="cs-CZ" b="1" dirty="0"/>
              <a:t> </a:t>
            </a:r>
            <a:r>
              <a:rPr lang="cs-CZ" b="1" dirty="0" err="1"/>
              <a:t>Watch</a:t>
            </a:r>
            <a:endParaRPr lang="cs-CZ" dirty="0"/>
          </a:p>
          <a:p>
            <a:r>
              <a:rPr lang="cs-CZ" b="1" dirty="0"/>
              <a:t>International Helsinky </a:t>
            </a:r>
            <a:r>
              <a:rPr lang="cs-CZ" b="1" dirty="0" err="1"/>
              <a:t>Federation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483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c) Vybrané legislativní dokumenty lidských práv</a:t>
            </a:r>
            <a:endParaRPr lang="cs-CZ" dirty="0"/>
          </a:p>
          <a:p>
            <a:r>
              <a:rPr lang="cs-CZ" dirty="0"/>
              <a:t>Mezinárodní dokumenty lidských práv jsou součástí mezinárodního práva (i regionálního např. evropského). V právním pořádku demokratických států jsou tyto dokumenty na úrovni </a:t>
            </a:r>
            <a:r>
              <a:rPr lang="cs-CZ" b="1" dirty="0"/>
              <a:t>ústavních zákonů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4571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820472" cy="545016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Vybrané úmluvy OSN:</a:t>
            </a:r>
            <a:endParaRPr lang="cs-CZ" dirty="0"/>
          </a:p>
          <a:p>
            <a:r>
              <a:rPr lang="cs-CZ" dirty="0"/>
              <a:t>1. Charta lidských práv: </a:t>
            </a:r>
          </a:p>
          <a:p>
            <a:r>
              <a:rPr lang="cs-CZ" dirty="0"/>
              <a:t>Všeobecná deklarace lidských práv (1948) </a:t>
            </a:r>
          </a:p>
          <a:p>
            <a:r>
              <a:rPr lang="cs-CZ" dirty="0"/>
              <a:t>Mezinárodní pakt o ekonomických, sociálních a kulturních právech (1976) </a:t>
            </a:r>
          </a:p>
          <a:p>
            <a:r>
              <a:rPr lang="cs-CZ" dirty="0"/>
              <a:t>Mezinárodní pakt o politických a občanských právech (1976)</a:t>
            </a:r>
          </a:p>
          <a:p>
            <a:r>
              <a:rPr lang="cs-CZ" dirty="0"/>
              <a:t>2. Úmluva o právním postavení uprchlíků (1951)</a:t>
            </a:r>
          </a:p>
          <a:p>
            <a:r>
              <a:rPr lang="cs-CZ" dirty="0"/>
              <a:t>3. Úmluva o nepromlčitelnosti válečných zločinů a zločinů proti lidskosti (1968)</a:t>
            </a:r>
          </a:p>
          <a:p>
            <a:r>
              <a:rPr lang="cs-CZ" dirty="0"/>
              <a:t>4. Mezinárodní úmluva o zabránění a trestání zločinu genocidy (1968)</a:t>
            </a:r>
          </a:p>
          <a:p>
            <a:r>
              <a:rPr lang="cs-CZ" dirty="0"/>
              <a:t>5. Mezinárodní úmluva o odstranění všech forem rasové diskriminace (1969)</a:t>
            </a:r>
          </a:p>
          <a:p>
            <a:r>
              <a:rPr lang="cs-CZ" dirty="0"/>
              <a:t>6. Mezinárodní úmluva o potírání a trestání zločinu apartheidu (1976)</a:t>
            </a:r>
          </a:p>
          <a:p>
            <a:r>
              <a:rPr lang="cs-CZ" dirty="0"/>
              <a:t>7. Úmluva o odstranění všech forem diskriminace žen (1979)</a:t>
            </a:r>
          </a:p>
          <a:p>
            <a:r>
              <a:rPr lang="cs-CZ" dirty="0"/>
              <a:t>8. Úmluva proti mučení a jinému krutému a nelidskému či ponižujícímu zacházení (1984)</a:t>
            </a:r>
          </a:p>
          <a:p>
            <a:r>
              <a:rPr lang="cs-CZ" dirty="0"/>
              <a:t>9. Úmluva o právech dítěte (1989)</a:t>
            </a:r>
          </a:p>
        </p:txBody>
      </p:sp>
    </p:spTree>
    <p:extLst>
      <p:ext uri="{BB962C8B-B14F-4D97-AF65-F5344CB8AC3E}">
        <p14:creationId xmlns:p14="http://schemas.microsoft.com/office/powerpoint/2010/main" val="335827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Jak rozumíme lidským právům?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Stěžejní práva, která jsou spojena s lidským bytím jako takovým – tzv. </a:t>
            </a:r>
            <a:r>
              <a:rPr lang="cs-CZ" sz="2400" b="1" dirty="0"/>
              <a:t>univerzalismus</a:t>
            </a:r>
            <a:r>
              <a:rPr lang="cs-CZ" sz="2400" dirty="0"/>
              <a:t> lidských prav</a:t>
            </a:r>
          </a:p>
          <a:p>
            <a:r>
              <a:rPr lang="cs-CZ" sz="2400" dirty="0"/>
              <a:t>neváží se tedy na určité podmínky ani role – proto tzv. </a:t>
            </a:r>
            <a:r>
              <a:rPr lang="cs-CZ" sz="2400" b="1" dirty="0"/>
              <a:t>„vrozená“ </a:t>
            </a:r>
            <a:r>
              <a:rPr lang="cs-CZ" sz="2400" dirty="0"/>
              <a:t>lidská práva </a:t>
            </a:r>
          </a:p>
          <a:p>
            <a:r>
              <a:rPr lang="cs-CZ" sz="2400" dirty="0"/>
              <a:t>náleží  každému člověku jako člověku: tedy </a:t>
            </a:r>
            <a:r>
              <a:rPr lang="cs-CZ" sz="2400" b="1" dirty="0"/>
              <a:t>ne proto</a:t>
            </a:r>
            <a:r>
              <a:rPr lang="cs-CZ" sz="2400" dirty="0"/>
              <a:t>, že je:</a:t>
            </a:r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  <a:defRPr/>
            </a:pPr>
            <a:r>
              <a:rPr lang="cs-CZ" sz="2400" dirty="0"/>
              <a:t>   -  členem určitého společenství,  </a:t>
            </a:r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  <a:defRPr/>
            </a:pPr>
            <a:r>
              <a:rPr lang="cs-CZ" sz="2400" dirty="0"/>
              <a:t>   -  disponuje určitými znaky nebo  vlastnostmi (barva kůže, pohlaví,  náboženské a politické přesvědčení, věk) </a:t>
            </a:r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  <a:defRPr/>
            </a:pPr>
            <a:r>
              <a:rPr lang="cs-CZ" sz="2400" dirty="0"/>
              <a:t>    - přináší určité výkony nebo že má  určité zásluhy či se mu dostává vážnosti  kvůli jeho postavení – proto tzv. </a:t>
            </a:r>
            <a:r>
              <a:rPr lang="cs-CZ" sz="2400" b="1" dirty="0"/>
              <a:t>nezadatelná (nezcizitelná) </a:t>
            </a:r>
            <a:r>
              <a:rPr lang="cs-CZ" sz="2400" dirty="0"/>
              <a:t>a tzv. </a:t>
            </a:r>
            <a:r>
              <a:rPr lang="cs-CZ" sz="2400" b="1" dirty="0"/>
              <a:t>antidiskriminační jádro </a:t>
            </a:r>
            <a:r>
              <a:rPr lang="cs-CZ" sz="2400" dirty="0"/>
              <a:t>či </a:t>
            </a:r>
            <a:r>
              <a:rPr lang="cs-CZ" sz="2400" b="1" dirty="0"/>
              <a:t>zákaz diskriminace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3012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45016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Základní dokumenty Rady Evropy (RE) </a:t>
            </a:r>
          </a:p>
          <a:p>
            <a:endParaRPr lang="cs-CZ" dirty="0"/>
          </a:p>
          <a:p>
            <a:r>
              <a:rPr lang="cs-CZ" dirty="0"/>
              <a:t>1. </a:t>
            </a:r>
            <a:r>
              <a:rPr lang="cs-CZ" b="1" dirty="0"/>
              <a:t>Evropská úmluva o ochraně lidských práv a svobod </a:t>
            </a:r>
            <a:r>
              <a:rPr lang="cs-CZ" dirty="0"/>
              <a:t>(1950) </a:t>
            </a:r>
          </a:p>
          <a:p>
            <a:r>
              <a:rPr lang="cs-CZ" dirty="0"/>
              <a:t>Jde o dokument, který ovlivňuje postavení jednotlivce vůči státu, který je členem Rady Evropy i Evropské unie, tj. dodržování a ochrana základních lidských práv jednotlivce v jeho vlastním státě. Při nedodržení tohoto závazku se jednotlivec může odvolat k </a:t>
            </a:r>
            <a:r>
              <a:rPr lang="cs-CZ" b="1" dirty="0"/>
              <a:t>Soudu pro lidská práva RE ve Štrasburku. </a:t>
            </a:r>
            <a:r>
              <a:rPr lang="cs-CZ" dirty="0"/>
              <a:t>Tato úmluva obsahuje i absolutní zákaz trestu smrti.</a:t>
            </a:r>
          </a:p>
          <a:p>
            <a:r>
              <a:rPr lang="cs-CZ" dirty="0"/>
              <a:t>2</a:t>
            </a:r>
            <a:r>
              <a:rPr lang="cs-CZ" b="1" dirty="0"/>
              <a:t>. Rámcová úmluva o ochraně národnostních menšin (1998)</a:t>
            </a:r>
            <a:endParaRPr lang="cs-CZ" dirty="0"/>
          </a:p>
          <a:p>
            <a:r>
              <a:rPr lang="cs-CZ" dirty="0"/>
              <a:t>3. </a:t>
            </a:r>
            <a:r>
              <a:rPr lang="cs-CZ" b="1" dirty="0"/>
              <a:t>Revidovaná sociální charta (1996) </a:t>
            </a:r>
            <a:endParaRPr lang="cs-CZ" dirty="0"/>
          </a:p>
          <a:p>
            <a:r>
              <a:rPr lang="cs-CZ" dirty="0"/>
              <a:t>Vytvoření této „nové“ Evropské sociální charty ovlivnily dvě nové zásady v Preambuli k Evropské úmluvě o ochraně lidských práv a svobod: </a:t>
            </a:r>
          </a:p>
          <a:p>
            <a:r>
              <a:rPr lang="cs-CZ" dirty="0"/>
              <a:t>základní svobody jsou </a:t>
            </a:r>
            <a:r>
              <a:rPr lang="cs-CZ" dirty="0" err="1"/>
              <a:t>zaručitelné</a:t>
            </a:r>
            <a:r>
              <a:rPr lang="cs-CZ" dirty="0"/>
              <a:t> prostřednictvím účinné politické demokracie a společným - pojetím a dodržováním lidských práv, </a:t>
            </a:r>
          </a:p>
          <a:p>
            <a:r>
              <a:rPr lang="cs-CZ" dirty="0"/>
              <a:t>vlády evropských států, tj. smluvní strany, jsou připraveny podniknout kroky ke kolektivnímu - zaručení práv obsažených ve Všeobecné deklaraci lidských práv.</a:t>
            </a:r>
          </a:p>
        </p:txBody>
      </p:sp>
    </p:spTree>
    <p:extLst>
      <p:ext uri="{BB962C8B-B14F-4D97-AF65-F5344CB8AC3E}">
        <p14:creationId xmlns:p14="http://schemas.microsoft.com/office/powerpoint/2010/main" val="34802363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Základní dokumenty Evropské unie:</a:t>
            </a:r>
          </a:p>
          <a:p>
            <a:endParaRPr lang="cs-CZ" dirty="0"/>
          </a:p>
          <a:p>
            <a:r>
              <a:rPr lang="cs-CZ" dirty="0"/>
              <a:t>1. Základní smlouvy o vzniku a rozvoji Evropské unie </a:t>
            </a:r>
          </a:p>
          <a:p>
            <a:r>
              <a:rPr lang="cs-CZ" dirty="0"/>
              <a:t>2. Charta základních práv Evropské unie </a:t>
            </a:r>
          </a:p>
          <a:p>
            <a:r>
              <a:rPr lang="cs-CZ" dirty="0"/>
              <a:t>Základní mezinárodní organizace pro kontrolu dodržování lidských práv</a:t>
            </a:r>
          </a:p>
          <a:p>
            <a:r>
              <a:rPr lang="cs-CZ" dirty="0"/>
              <a:t>Vysoký komisariát OSN pro lidská práva </a:t>
            </a:r>
          </a:p>
          <a:p>
            <a:r>
              <a:rPr lang="cs-CZ" dirty="0"/>
              <a:t>Mezinárodní soud pro lidská práva </a:t>
            </a:r>
          </a:p>
          <a:p>
            <a:r>
              <a:rPr lang="cs-CZ" dirty="0"/>
              <a:t>Evropský soud pro lidská práva</a:t>
            </a:r>
          </a:p>
        </p:txBody>
      </p:sp>
    </p:spTree>
    <p:extLst>
      <p:ext uri="{BB962C8B-B14F-4D97-AF65-F5344CB8AC3E}">
        <p14:creationId xmlns:p14="http://schemas.microsoft.com/office/powerpoint/2010/main" val="27761744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06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	</a:t>
            </a:r>
            <a:r>
              <a:rPr lang="cs-CZ" b="1" u="sng" dirty="0"/>
              <a:t>Situace v České republice:</a:t>
            </a:r>
          </a:p>
          <a:p>
            <a:endParaRPr lang="cs-CZ" dirty="0"/>
          </a:p>
          <a:p>
            <a:r>
              <a:rPr lang="cs-CZ" dirty="0"/>
              <a:t>Dokumenty na úrovni českého ústavního práva</a:t>
            </a:r>
          </a:p>
          <a:p>
            <a:r>
              <a:rPr lang="cs-CZ" b="1" dirty="0"/>
              <a:t>ÚSTAVA ČESKÉ REPUBLIKY </a:t>
            </a:r>
            <a:r>
              <a:rPr lang="cs-CZ" dirty="0"/>
              <a:t>(zákon č. 1 1993/Sb.)</a:t>
            </a:r>
          </a:p>
          <a:p>
            <a:r>
              <a:rPr lang="cs-CZ" dirty="0"/>
              <a:t>Principy lidských práv jsou základem české Ústavy. Explicitně se k tomu váží Článek č. 3 a Článek č. 10. Ústava je formulována na občanském principu a formou vlády je zastupitelská demokracie.</a:t>
            </a:r>
          </a:p>
          <a:p>
            <a:endParaRPr lang="cs-CZ" dirty="0"/>
          </a:p>
          <a:p>
            <a:r>
              <a:rPr lang="cs-CZ" b="1" dirty="0"/>
              <a:t>LISTINA ZÁKLADNÍCH PRÁV A SVOBOD </a:t>
            </a:r>
            <a:r>
              <a:rPr lang="cs-CZ" dirty="0"/>
              <a:t>(zákon č. 2 1993/Sb. - původně z 9. 1. 1991 ČSFR)</a:t>
            </a:r>
          </a:p>
          <a:p>
            <a:r>
              <a:rPr lang="cs-CZ" b="1" dirty="0"/>
              <a:t>Nejdůležitější dokument ochrany práv jednotlivce v ČR (Ústava na ni odkazuje ve 3. článku)</a:t>
            </a:r>
            <a:r>
              <a:rPr lang="cs-CZ" dirty="0"/>
              <a:t>Obsah plně respektuje popis lidských práv, uvedený ve </a:t>
            </a:r>
            <a:r>
              <a:rPr lang="cs-CZ" b="1" dirty="0"/>
              <a:t>Všeobecné deklaraci lidských práv.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(Pro sociální práci jsou potřebné zejména články: 24, 25, 29, 30, 31, 32 a jejich odraz v sociálních normách.)</a:t>
            </a:r>
          </a:p>
        </p:txBody>
      </p:sp>
    </p:spTree>
    <p:extLst>
      <p:ext uri="{BB962C8B-B14F-4D97-AF65-F5344CB8AC3E}">
        <p14:creationId xmlns:p14="http://schemas.microsoft.com/office/powerpoint/2010/main" val="20332872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6. Lidská práva od 1948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Lidská práva a Evropská unie</a:t>
            </a:r>
            <a:endParaRPr lang="cs-CZ" dirty="0"/>
          </a:p>
          <a:p>
            <a:endParaRPr lang="cs-CZ" dirty="0"/>
          </a:p>
          <a:p>
            <a:r>
              <a:rPr lang="cs-CZ" dirty="0"/>
              <a:t>Respektování lidských práv je nezbytným předpokladem pro státy ucházející se o </a:t>
            </a:r>
            <a:r>
              <a:rPr lang="cs-CZ" u="sng" dirty="0"/>
              <a:t>členství</a:t>
            </a:r>
            <a:r>
              <a:rPr lang="cs-CZ" dirty="0"/>
              <a:t> v Evropské unii a podmínkou pro země, které s ní uzavřely obchodní či jiné dohody. </a:t>
            </a:r>
          </a:p>
          <a:p>
            <a:r>
              <a:rPr lang="cs-CZ" dirty="0"/>
              <a:t>Evropská unie považuje lidská práva za všeobecně platná a nedělitelná, aktivně je prosazuje a obhajuje, ale nepřebírá široké pravomoci jednotlivých států. Důraz je kladen především na občanská, politická, ekonomická, sociální a kulturní práva, jsou prosazována práva žen a dětí práva menšin a vysídlených osob.</a:t>
            </a:r>
          </a:p>
          <a:p>
            <a:r>
              <a:rPr lang="cs-CZ" dirty="0"/>
              <a:t>Zařazení lidských práv do ústavního pořádku je předpoklad členství jednotlivých států v EU. </a:t>
            </a:r>
          </a:p>
        </p:txBody>
      </p:sp>
    </p:spTree>
    <p:extLst>
      <p:ext uri="{BB962C8B-B14F-4D97-AF65-F5344CB8AC3E}">
        <p14:creationId xmlns:p14="http://schemas.microsoft.com/office/powerpoint/2010/main" val="3219475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35280" cy="990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7.Světový étos jako podpora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Poprvé byl projekt Světovy étos představen jako snaha o odpověď na globalizaci a globální problémy v různých oblastech (věda, politika, hospodářství, mír) v roce 1990. Rozhodující úlohu přitom sehrál prof. Hans </a:t>
            </a:r>
            <a:r>
              <a:rPr lang="cs-CZ" dirty="0" err="1"/>
              <a:t>Kung</a:t>
            </a:r>
            <a:r>
              <a:rPr lang="cs-CZ" dirty="0"/>
              <a:t> z Tübingen.</a:t>
            </a:r>
          </a:p>
          <a:p>
            <a:r>
              <a:rPr lang="cs-CZ" dirty="0"/>
              <a:t>Co má ale platit pro všechny lidi a každého jednotlivce? Existuji vůbec taková pevná (neochvějná) měřítka, kterých by se měli držet dokonce představitele v politice, ekonomice, vědě a náboženství? Může existovat nějaká základní norma, základní kritérium pro všechny lidi bez výjimky?</a:t>
            </a:r>
          </a:p>
        </p:txBody>
      </p:sp>
    </p:spTree>
    <p:extLst>
      <p:ext uri="{BB962C8B-B14F-4D97-AF65-F5344CB8AC3E}">
        <p14:creationId xmlns:p14="http://schemas.microsoft.com/office/powerpoint/2010/main" val="36800849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7.Světový étos jako podpora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 roce 1993 pak schválil Parlament světových náboženství v Chicagu </a:t>
            </a:r>
            <a:r>
              <a:rPr lang="cs-CZ" i="1" dirty="0"/>
              <a:t>Prohlášeni k světovému étosu</a:t>
            </a:r>
            <a:r>
              <a:rPr lang="cs-CZ" dirty="0"/>
              <a:t>, které se orientovalo na základní konsens a bylo výsledkem mezinárodně a mezináboženský propojeného procesu komunikace.</a:t>
            </a:r>
          </a:p>
          <a:p>
            <a:r>
              <a:rPr lang="cs-CZ" dirty="0"/>
              <a:t>Šlo o rozpomenuti se na </a:t>
            </a:r>
            <a:r>
              <a:rPr lang="cs-CZ" i="1" dirty="0"/>
              <a:t>základní etické normy </a:t>
            </a:r>
            <a:r>
              <a:rPr lang="cs-CZ" dirty="0"/>
              <a:t>v dědictví lidstva, které mají pomáhat k tomu, aby se udržel pro všechny směr na cestách života a soužiti, aby se nově nacházely a uskutečňovaly životni postoje, měřítka a smysl života</a:t>
            </a:r>
          </a:p>
        </p:txBody>
      </p:sp>
    </p:spTree>
    <p:extLst>
      <p:ext uri="{BB962C8B-B14F-4D97-AF65-F5344CB8AC3E}">
        <p14:creationId xmlns:p14="http://schemas.microsoft.com/office/powerpoint/2010/main" val="29521712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7.Světový étos jako podpora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Dva </a:t>
            </a:r>
            <a:r>
              <a:rPr lang="cs-CZ" b="1" dirty="0"/>
              <a:t>základní principy tohoto Prohlášeni </a:t>
            </a:r>
            <a:r>
              <a:rPr lang="cs-CZ" dirty="0"/>
              <a:t>jsou:</a:t>
            </a:r>
          </a:p>
          <a:p>
            <a:r>
              <a:rPr lang="cs-CZ" b="1" dirty="0"/>
              <a:t>1</a:t>
            </a:r>
            <a:r>
              <a:rPr lang="cs-CZ" dirty="0"/>
              <a:t>. </a:t>
            </a:r>
            <a:r>
              <a:rPr lang="cs-CZ" u="sng" dirty="0"/>
              <a:t>S každým člověkem se má zacházet skutečně lidsky </a:t>
            </a:r>
            <a:r>
              <a:rPr lang="cs-CZ" dirty="0"/>
              <a:t>– bez ohledu na pohlaví, etnicky původ, sociální status, jazyk, věk, národnost, náboženství, světový názor. Pravidlo humanity jako nejzákladnější pravidlo humánního étosu.</a:t>
            </a:r>
          </a:p>
          <a:p>
            <a:r>
              <a:rPr lang="cs-CZ" b="1" dirty="0"/>
              <a:t>2</a:t>
            </a:r>
            <a:r>
              <a:rPr lang="cs-CZ" dirty="0"/>
              <a:t>. Každý člověk má </a:t>
            </a:r>
            <a:r>
              <a:rPr lang="cs-CZ" u="sng" dirty="0"/>
              <a:t>jednat vůči druhým v duchu solidarity. </a:t>
            </a:r>
            <a:r>
              <a:rPr lang="cs-CZ" dirty="0"/>
              <a:t>Na každého a všechny, na rodiny a společenství, na národy a náboženství </a:t>
            </a:r>
            <a:r>
              <a:rPr lang="cs-CZ"/>
              <a:t>se má </a:t>
            </a:r>
            <a:r>
              <a:rPr lang="cs-CZ" dirty="0"/>
              <a:t>aplikovat prastarý pokyn mnoha etických a náboženských tradic: „Co nechceš, aby ti dělali druzi, nečiň také ty jim; co chceš, aby ti činili druzi, čiň také jim.“ Označuje se jako zlaté pravidlo etiky.</a:t>
            </a:r>
          </a:p>
          <a:p>
            <a:r>
              <a:rPr lang="cs-CZ" b="1" dirty="0"/>
              <a:t>Čtyři etické imperativy </a:t>
            </a:r>
            <a:r>
              <a:rPr lang="cs-CZ" dirty="0"/>
              <a:t>: nezavraždíš, nekradeš, nelžeš, nezneužíváš sexualitu.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2666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Jak rozumíme lidským právům?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stejná </a:t>
            </a:r>
            <a:r>
              <a:rPr lang="cs-CZ" sz="2400" i="1" dirty="0"/>
              <a:t>lidská důstojnost </a:t>
            </a:r>
            <a:r>
              <a:rPr lang="cs-CZ" sz="2400" dirty="0"/>
              <a:t>každého – zásadní rovnost všech – nárok na rovnoprávnost – lidská důstojnost jako základ a cíl </a:t>
            </a:r>
          </a:p>
          <a:p>
            <a:r>
              <a:rPr lang="cs-CZ" sz="2400" dirty="0"/>
              <a:t>Lidská práva jako </a:t>
            </a:r>
            <a:r>
              <a:rPr lang="cs-CZ" sz="2400" i="1" dirty="0"/>
              <a:t>nejsilnější</a:t>
            </a:r>
            <a:r>
              <a:rPr lang="cs-CZ" sz="2400" dirty="0"/>
              <a:t> eticko-právně-politická </a:t>
            </a:r>
            <a:r>
              <a:rPr lang="cs-CZ" sz="2400" i="1" dirty="0"/>
              <a:t>ochrana</a:t>
            </a:r>
            <a:r>
              <a:rPr lang="cs-CZ" sz="2400" dirty="0"/>
              <a:t> oprávněných fundamentálních dimenzí a minimálních existenčních podmínek lidského bytí každého člověka a soužití všech lidí (bez nichž by se neuskutečňovalo lidsky důstojné bytí a soužití).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3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Jak rozumíme lidským právům?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cs-CZ" b="1" dirty="0"/>
              <a:t>Lidská práva a demokratická společnost:</a:t>
            </a:r>
          </a:p>
          <a:p>
            <a:r>
              <a:rPr lang="cs-CZ" dirty="0"/>
              <a:t>Společný život v demokratické společnosti – právním státu – se v zásadě realizuje na třech hodnotových úrovních:</a:t>
            </a:r>
          </a:p>
          <a:p>
            <a:r>
              <a:rPr lang="cs-CZ" b="1" dirty="0"/>
              <a:t>1. </a:t>
            </a:r>
            <a:r>
              <a:rPr lang="cs-CZ" dirty="0"/>
              <a:t>Celkový rámcový obraz života je dán </a:t>
            </a:r>
            <a:r>
              <a:rPr lang="cs-CZ" i="1" dirty="0"/>
              <a:t>ústavou</a:t>
            </a:r>
            <a:r>
              <a:rPr lang="cs-CZ" dirty="0"/>
              <a:t>, která stanovuje právní a morální rámec včetně základních práv a někdy i povinností občanů.</a:t>
            </a:r>
          </a:p>
          <a:p>
            <a:r>
              <a:rPr lang="cs-CZ" b="1" dirty="0"/>
              <a:t>2. </a:t>
            </a:r>
            <a:r>
              <a:rPr lang="cs-CZ" dirty="0"/>
              <a:t>Společenské hodnoty každodenního života občanů jsou včleňovány do </a:t>
            </a:r>
            <a:r>
              <a:rPr lang="cs-CZ" i="1" dirty="0"/>
              <a:t>zákonů</a:t>
            </a:r>
            <a:r>
              <a:rPr lang="cs-CZ" dirty="0"/>
              <a:t>. Ústavní hodnoty jsou všeobecné a regulativní, zákonné hodnoty jsou specifické a někdy záměnné. Např.: Ústava: ženy a muži mají stejná práva při volbě partnerů – jen jednoho partnera: zákon.</a:t>
            </a:r>
          </a:p>
        </p:txBody>
      </p:sp>
    </p:spTree>
    <p:extLst>
      <p:ext uri="{BB962C8B-B14F-4D97-AF65-F5344CB8AC3E}">
        <p14:creationId xmlns:p14="http://schemas.microsoft.com/office/powerpoint/2010/main" val="316633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Jak rozumíme lidským právům?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3. </a:t>
            </a:r>
            <a:r>
              <a:rPr lang="cs-CZ" i="1" dirty="0"/>
              <a:t>Veřejné občanské hodnoty </a:t>
            </a:r>
            <a:r>
              <a:rPr lang="cs-CZ" dirty="0"/>
              <a:t>vytvářející občanské vztahy mezi členy společnosti jsou součástí norem. Sem patří vztahy mezi členy rodiny, sousedy, lidmi užívajícími veřejné dopravní prostředky, kolegy, členy kolektivu, apod. Vztahy jsou regulovány občanskými hodnotami a vytvářejí kulturu občanské společnosti. </a:t>
            </a:r>
          </a:p>
          <a:p>
            <a:r>
              <a:rPr lang="cs-CZ" dirty="0"/>
              <a:t>Ústavní, zákonné a občanské hodnoty dohromady představují sdílenou morální strukturu veřejného života daného státu.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5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</a:t>
            </a:r>
            <a:r>
              <a:rPr lang="cs-CZ" dirty="0"/>
              <a:t>. </a:t>
            </a:r>
            <a:r>
              <a:rPr lang="cs-CZ" b="1" dirty="0"/>
              <a:t>Vztah práva a povinnosti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u="sng" dirty="0"/>
              <a:t>Právo (oprávnění) nemůže být bez povinností. </a:t>
            </a:r>
            <a:r>
              <a:rPr lang="cs-CZ" dirty="0"/>
              <a:t>Možnost se chovat způsobem subjektivního práva je vztažena k povinnosti chovat se určitým způsobem, který je spojen s hrozbou </a:t>
            </a:r>
            <a:r>
              <a:rPr lang="cs-CZ" i="1" dirty="0"/>
              <a:t>sankce</a:t>
            </a:r>
            <a:r>
              <a:rPr lang="cs-CZ" dirty="0"/>
              <a:t>.</a:t>
            </a:r>
          </a:p>
          <a:p>
            <a:r>
              <a:rPr lang="cs-CZ" dirty="0"/>
              <a:t>minimálně se jedná o povinnost </a:t>
            </a:r>
            <a:r>
              <a:rPr lang="cs-CZ" b="1" i="1" dirty="0"/>
              <a:t>non </a:t>
            </a:r>
            <a:r>
              <a:rPr lang="cs-CZ" b="1" i="1" dirty="0" err="1"/>
              <a:t>facere</a:t>
            </a:r>
            <a:r>
              <a:rPr lang="cs-CZ" b="1" dirty="0"/>
              <a:t>, </a:t>
            </a:r>
            <a:r>
              <a:rPr lang="cs-CZ" b="1" i="1" dirty="0" err="1"/>
              <a:t>omittere</a:t>
            </a:r>
            <a:r>
              <a:rPr lang="cs-CZ" b="1" dirty="0"/>
              <a:t> </a:t>
            </a:r>
            <a:r>
              <a:rPr lang="cs-CZ" dirty="0"/>
              <a:t>(něco nekonat, strpět, </a:t>
            </a:r>
            <a:r>
              <a:rPr lang="cs-CZ" i="1" dirty="0"/>
              <a:t>neškodit</a:t>
            </a:r>
            <a:r>
              <a:rPr lang="cs-CZ" dirty="0"/>
              <a:t>), kterou je vázána veřejná moc i každý jedinec.</a:t>
            </a:r>
          </a:p>
          <a:p>
            <a:r>
              <a:rPr lang="cs-CZ" dirty="0"/>
              <a:t>Pojetí lidských prav v sobě obsahuje vyplývající povinnosti či zodpovědnosti!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Vztah práva a povinnosti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  <a:p>
            <a:r>
              <a:rPr lang="cs-CZ" b="1" dirty="0"/>
              <a:t>Přiklad práva na život.</a:t>
            </a:r>
          </a:p>
          <a:p>
            <a:r>
              <a:rPr lang="cs-CZ" dirty="0"/>
              <a:t>Mé právo na život zakládá povinnost státu jej respektovat, chránit a zajistit podmínky pro jeho uskutečňovaní.</a:t>
            </a:r>
          </a:p>
          <a:p>
            <a:r>
              <a:rPr lang="cs-CZ" dirty="0"/>
              <a:t>Povinnosti každého druhého je mé právo na život ctít a někdy i chránit</a:t>
            </a:r>
          </a:p>
          <a:p>
            <a:r>
              <a:rPr lang="cs-CZ" dirty="0"/>
              <a:t>mou povinnosti je ctít právo na život každého, chránit, podporovat jeho rozvoj.</a:t>
            </a:r>
          </a:p>
          <a:p>
            <a:r>
              <a:rPr lang="cs-CZ" dirty="0"/>
              <a:t>Analogicky, moje svoboda konči tam, kde začíná svoboda toho druhého.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3715</Words>
  <Application>Microsoft Office PowerPoint</Application>
  <PresentationFormat>Předvádění na obrazovce (4:3)</PresentationFormat>
  <Paragraphs>286</Paragraphs>
  <Slides>47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3" baseType="lpstr">
      <vt:lpstr>Bookman Old Style</vt:lpstr>
      <vt:lpstr>Calibri</vt:lpstr>
      <vt:lpstr>Gill Sans MT</vt:lpstr>
      <vt:lpstr>Wingdings</vt:lpstr>
      <vt:lpstr>Wingdings 3</vt:lpstr>
      <vt:lpstr>Původ</vt:lpstr>
      <vt:lpstr>Lidská práva a teologická etika </vt:lpstr>
      <vt:lpstr>Hlavní struktura:</vt:lpstr>
      <vt:lpstr>1. Jak rozumíme lidským právům?</vt:lpstr>
      <vt:lpstr>1. Jak rozumíme lidským právům?</vt:lpstr>
      <vt:lpstr>1. Jak rozumíme lidským právům?</vt:lpstr>
      <vt:lpstr>1. Jak rozumíme lidským právům?</vt:lpstr>
      <vt:lpstr>1. Jak rozumíme lidským právům?</vt:lpstr>
      <vt:lpstr>2. Vztah práva a povinnosti</vt:lpstr>
      <vt:lpstr>2. Vztah práva a povinnosti</vt:lpstr>
      <vt:lpstr>2. Vztah práva a povinnosti</vt:lpstr>
      <vt:lpstr>2. Vztah práva a povinnosti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3. Znaky lidských práv</vt:lpstr>
      <vt:lpstr>4.Kategorizace a diferenciace lidských prav</vt:lpstr>
      <vt:lpstr>4.Kategorizace a diferenciace lidských prav</vt:lpstr>
      <vt:lpstr>4.Kategorizace a diferenciace lidských prav</vt:lpstr>
      <vt:lpstr>4.Kategorizace a diferenciace lidských prav</vt:lpstr>
      <vt:lpstr>4.Kategorizace a diferenciace lidských prav</vt:lpstr>
      <vt:lpstr>5. Hlavní dimenze lidských práv</vt:lpstr>
      <vt:lpstr>5. Hlavní dimenze lidských práv</vt:lpstr>
      <vt:lpstr>5. Hlavní dimenze lidských práv</vt:lpstr>
      <vt:lpstr>5. Hlavní dimenze lidských práv</vt:lpstr>
      <vt:lpstr>6. Lidská práva od 1948</vt:lpstr>
      <vt:lpstr>6. Lidská práva od 1948</vt:lpstr>
      <vt:lpstr>6. Lidská práva od 1948</vt:lpstr>
      <vt:lpstr>6. Lidská práva od 1948</vt:lpstr>
      <vt:lpstr>6. Lidská práva od 1948</vt:lpstr>
      <vt:lpstr>6. Lidská práva od 1948v</vt:lpstr>
      <vt:lpstr>6. Lidská práva od 1948</vt:lpstr>
      <vt:lpstr>6. Lidská práva od 1948</vt:lpstr>
      <vt:lpstr>6. Lidská práva od 1948</vt:lpstr>
      <vt:lpstr>6. Lidská práva od 1948</vt:lpstr>
      <vt:lpstr>6. Lidská práva od 1948</vt:lpstr>
      <vt:lpstr>6. Lidská práva od 1948</vt:lpstr>
      <vt:lpstr>6. Lidská práva od 1948</vt:lpstr>
      <vt:lpstr>7.Světový étos jako podpora lidských prav</vt:lpstr>
      <vt:lpstr>7.Světový étos jako podpora lidských prav</vt:lpstr>
      <vt:lpstr>7.Světový étos jako podpora lidských prav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2017-12-05T01:04:14Z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