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2" r:id="rId2"/>
  </p:sldMasterIdLst>
  <p:notesMasterIdLst>
    <p:notesMasterId r:id="rId24"/>
  </p:notesMasterIdLst>
  <p:sldIdLst>
    <p:sldId id="256" r:id="rId3"/>
    <p:sldId id="267" r:id="rId4"/>
    <p:sldId id="268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69" r:id="rId16"/>
    <p:sldId id="282" r:id="rId17"/>
    <p:sldId id="283" r:id="rId18"/>
    <p:sldId id="284" r:id="rId19"/>
    <p:sldId id="285" r:id="rId20"/>
    <p:sldId id="281" r:id="rId21"/>
    <p:sldId id="280" r:id="rId22"/>
    <p:sldId id="266" r:id="rId23"/>
  </p:sldIdLst>
  <p:sldSz cx="9144000" cy="6858000" type="screen4x3"/>
  <p:notesSz cx="6797675" cy="9926638"/>
  <p:defaultTextStyle>
    <a:defPPr>
      <a:defRPr lang="en-US"/>
    </a:defPPr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7A3D840D-A647-4707-8A4D-81573DA2FFA5}">
          <p14:sldIdLst>
            <p14:sldId id="256"/>
            <p14:sldId id="267"/>
            <p14:sldId id="268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  <p14:sldId id="278"/>
            <p14:sldId id="279"/>
            <p14:sldId id="269"/>
            <p14:sldId id="282"/>
            <p14:sldId id="283"/>
            <p14:sldId id="284"/>
            <p14:sldId id="285"/>
            <p14:sldId id="281"/>
            <p14:sldId id="280"/>
          </p14:sldIdLst>
        </p14:section>
        <p14:section name="Oddíl bez názvu" id="{1E33ECAF-0E81-472B-B84F-EFDABC2C6A2D}">
          <p14:sldIdLst>
            <p14:sldId id="26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or" initials="A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32" autoAdjust="0"/>
    <p:restoredTop sz="94599" autoAdjust="0"/>
  </p:normalViewPr>
  <p:slideViewPr>
    <p:cSldViewPr>
      <p:cViewPr varScale="1">
        <p:scale>
          <a:sx n="72" d="100"/>
          <a:sy n="72" d="100"/>
        </p:scale>
        <p:origin x="46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commentAuthors" Target="commentAuthor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888A7752-73DE-404C-BA6F-63DEF987950B}" type="datetimeFigureOut">
              <a:rPr lang="en-US" smtClean="0"/>
              <a:pPr/>
              <a:t>10/27/2018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AEC00428-765A-4708-ADE2-3AAB557AF17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650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00428-765A-4708-ADE2-3AAB557AF17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0425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00428-765A-4708-ADE2-3AAB557AF17C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940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lt"/>
                <a:cs typeface="+mj-lt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A8B8E7D2-F905-46E3-BDD3-0258335A3216}" type="datetime1">
              <a:rPr lang="en-US" smtClean="0"/>
              <a:pPr/>
              <a:t>10/27/2018</a:t>
            </a:fld>
            <a:endParaRPr lang="en-US" sz="1600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D4B5ADC2-7248-4799-8E52-477E151C3EE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8" name="Shap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2FB568A0-62B0-4129-95C4-7270BF844D61}" type="datetime1">
              <a:rPr lang="en-US" smtClean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147C1B20-DEF4-46E3-B77F-0FB6B8193D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7F31A-E594-408B-8114-4F8438303DA3}" type="datetime1">
              <a:rPr lang="en-US" smtClean="0"/>
              <a:pPr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C1B20-DEF4-46E3-B77F-0FB6B8193D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78398-2A5A-4309-94C2-82E465C1DCF8}" type="datetime1">
              <a:rPr lang="en-US" smtClean="0"/>
              <a:pPr/>
              <a:t>10/27/2018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C1B20-DEF4-46E3-B77F-0FB6B8193D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10/27/2018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6" name="Shap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B58F6-778A-46C2-BFC0-8FD9B04A99E8}" type="datetime1">
              <a:rPr lang="en-US" smtClean="0"/>
              <a:pPr/>
              <a:t>10/27/2018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C1B20-DEF4-46E3-B77F-0FB6B8193D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6" name="Shap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lt"/>
                <a:cs typeface="+mn-lt"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9" name="Shap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lang="cs-CZ" dirty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9" name="Shap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>
              <a:defRPr sz="1400">
                <a:solidFill>
                  <a:schemeClr val="tx2"/>
                </a:solidFill>
              </a:defRPr>
            </a:lvl1pPr>
          </a:lstStyle>
          <a:p>
            <a:fld id="{33938BEC-55E3-4F9D-B5C5-76D23951C04A}" type="datetime1">
              <a:rPr lang="en-US" smtClean="0"/>
              <a:pPr/>
              <a:t>10/27/2018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pPr algn="r"/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>
              <a:defRPr sz="1400">
                <a:solidFill>
                  <a:schemeClr val="tx2"/>
                </a:solidFill>
              </a:defRPr>
            </a:lvl1pPr>
          </a:lstStyle>
          <a:p>
            <a:pPr algn="l"/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 algn="l"/>
              <a:t>‹#›</a:t>
            </a:fld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10" name="Shap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l" rtl="0" eaLnBrk="1" latinLnBrk="0" hangingPunct="1">
        <a:spcBef>
          <a:spcPct val="0"/>
        </a:spcBef>
        <a:buNone/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sirka@jabok.cz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ctrTitle"/>
          </p:nvPr>
        </p:nvSpPr>
        <p:spPr>
          <a:xfrm>
            <a:off x="539552" y="3645024"/>
            <a:ext cx="7704856" cy="1224136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Starozákonní étos a</a:t>
            </a:r>
            <a:br>
              <a:rPr lang="cs-CZ" b="1" dirty="0"/>
            </a:br>
            <a:r>
              <a:rPr lang="cs-CZ" b="1" dirty="0"/>
              <a:t>Dekalog jako etická norma</a:t>
            </a:r>
            <a:br>
              <a:rPr lang="cs-CZ" dirty="0"/>
            </a:br>
            <a:endParaRPr lang="cs-CZ" sz="2500" dirty="0">
              <a:ln/>
              <a:gradFill flip="none">
                <a:gsLst>
                  <a:gs pos="0">
                    <a:schemeClr val="accent6">
                      <a:tint val="70000"/>
                      <a:shade val="100000"/>
                      <a:hueMod val="100000"/>
                      <a:satMod val="195000"/>
                    </a:schemeClr>
                  </a:gs>
                  <a:gs pos="46000">
                    <a:schemeClr val="accent6">
                      <a:tint val="70000"/>
                      <a:shade val="100000"/>
                      <a:hueMod val="100000"/>
                      <a:satMod val="195000"/>
                    </a:schemeClr>
                  </a:gs>
                  <a:gs pos="100000">
                    <a:schemeClr val="accent6">
                      <a:tint val="100000"/>
                      <a:shade val="60000"/>
                      <a:hueMod val="100000"/>
                      <a:satMod val="195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Rectangle 2"/>
          <p:cNvSpPr>
            <a:spLocks noGrp="1"/>
          </p:cNvSpPr>
          <p:nvPr>
            <p:ph type="subTitle" idx="1"/>
          </p:nvPr>
        </p:nvSpPr>
        <p:spPr>
          <a:xfrm>
            <a:off x="1427341" y="5815561"/>
            <a:ext cx="6858000" cy="533400"/>
          </a:xfrm>
        </p:spPr>
        <p:txBody>
          <a:bodyPr/>
          <a:lstStyle/>
          <a:p>
            <a:r>
              <a:rPr lang="cs-CZ" sz="2000" kern="1200" dirty="0">
                <a:solidFill>
                  <a:schemeClr val="tx2"/>
                </a:solidFill>
              </a:rPr>
              <a:t>Mgr. Zdenko Š Širka, </a:t>
            </a:r>
            <a:r>
              <a:rPr lang="cs-CZ" sz="2000" kern="1200" dirty="0" err="1">
                <a:solidFill>
                  <a:schemeClr val="tx2"/>
                </a:solidFill>
              </a:rPr>
              <a:t>Th.D</a:t>
            </a:r>
            <a:r>
              <a:rPr lang="cs-CZ" sz="2000" kern="1200" dirty="0">
                <a:solidFill>
                  <a:schemeClr val="tx2"/>
                </a:solidFill>
              </a:rPr>
              <a:t>.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1127827" y="4983269"/>
            <a:ext cx="71287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de-DE" sz="2400" dirty="0"/>
              <a:t>TE 322 </a:t>
            </a:r>
            <a:r>
              <a:rPr lang="cs-CZ" sz="2400" dirty="0"/>
              <a:t>Teologická etika </a:t>
            </a:r>
            <a:r>
              <a:rPr lang="de-DE" sz="2400" dirty="0"/>
              <a:t>1</a:t>
            </a:r>
            <a:br>
              <a:rPr lang="cs-CZ" sz="2400" dirty="0"/>
            </a:br>
            <a:r>
              <a:rPr lang="de-DE" sz="2400" dirty="0"/>
              <a:t>VO</a:t>
            </a:r>
            <a:r>
              <a:rPr lang="cs-CZ" sz="2400" dirty="0"/>
              <a:t>Š Jabok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Etika přirozeného zákona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cs-CZ" dirty="0"/>
              <a:t>Přirozený zákon v SZ:</a:t>
            </a:r>
            <a:endParaRPr lang="de-DE" dirty="0"/>
          </a:p>
          <a:p>
            <a:endParaRPr lang="cs-CZ" dirty="0"/>
          </a:p>
          <a:p>
            <a:r>
              <a:rPr lang="cs-CZ" dirty="0"/>
              <a:t>Apel na lidskou přirozenost jako základ etické povinnosti, apel na soucit a lidskost: péče o sirotky, válečný zločin je zločin bez ohledu na to, je-li to stanoveno zjevením nebo ne.</a:t>
            </a:r>
          </a:p>
          <a:p>
            <a:r>
              <a:rPr lang="cs-CZ" dirty="0"/>
              <a:t>Přirozený zákon se projevuje ve skutečnosti, že určitý etický systém je součástí přirozeného řádu věcí či struktury světa (= je přirozené konat eticky): kritika prostituce, špatných vládců, vzpoury.</a:t>
            </a:r>
          </a:p>
        </p:txBody>
      </p:sp>
    </p:spTree>
    <p:extLst>
      <p:ext uri="{BB962C8B-B14F-4D97-AF65-F5344CB8AC3E}">
        <p14:creationId xmlns:p14="http://schemas.microsoft.com/office/powerpoint/2010/main" val="16117371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Etika přirozeného zákona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Shrnutí:</a:t>
            </a:r>
          </a:p>
          <a:p>
            <a:endParaRPr lang="cs-CZ" dirty="0"/>
          </a:p>
          <a:p>
            <a:r>
              <a:rPr lang="cs-CZ" dirty="0"/>
              <a:t>Podle </a:t>
            </a:r>
            <a:r>
              <a:rPr lang="cs-CZ" dirty="0" err="1"/>
              <a:t>Bartona</a:t>
            </a:r>
            <a:r>
              <a:rPr lang="cs-CZ" dirty="0"/>
              <a:t> pro nás Starý zákon není zdrojem pozitivní etiky, ale je zdrojem přirozeného zákona (lidské jednání založené na principech inherentních realitě biblického i současného světa).</a:t>
            </a:r>
          </a:p>
          <a:p>
            <a:r>
              <a:rPr lang="cs-CZ" dirty="0"/>
              <a:t>Přirozený zákon – součást stvoření světa.</a:t>
            </a:r>
          </a:p>
        </p:txBody>
      </p:sp>
    </p:spTree>
    <p:extLst>
      <p:ext uri="{BB962C8B-B14F-4D97-AF65-F5344CB8AC3E}">
        <p14:creationId xmlns:p14="http://schemas.microsoft.com/office/powerpoint/2010/main" val="9315180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3. Dekalog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pPr>
              <a:buNone/>
            </a:pPr>
            <a:r>
              <a:rPr lang="cs-CZ" dirty="0"/>
              <a:t>Členění a číslování:</a:t>
            </a:r>
          </a:p>
          <a:p>
            <a:r>
              <a:rPr lang="cs-CZ" dirty="0"/>
              <a:t>reformované a pravoslavné církve (spojují prvé dvě)</a:t>
            </a:r>
          </a:p>
          <a:p>
            <a:r>
              <a:rPr lang="cs-CZ" dirty="0"/>
              <a:t>katolické a luterské církve (rozdělují poslední)</a:t>
            </a:r>
          </a:p>
          <a:p>
            <a:endParaRPr lang="cs-CZ" dirty="0"/>
          </a:p>
          <a:p>
            <a:pPr>
              <a:buNone/>
            </a:pPr>
            <a:r>
              <a:rPr lang="cs-CZ" dirty="0"/>
              <a:t>Dvě verze: Exodus 20, 1-17 / </a:t>
            </a:r>
            <a:r>
              <a:rPr lang="cs-CZ" dirty="0" err="1"/>
              <a:t>Dt</a:t>
            </a:r>
            <a:r>
              <a:rPr lang="cs-CZ" dirty="0"/>
              <a:t> 5, 6-21</a:t>
            </a:r>
          </a:p>
          <a:p>
            <a:r>
              <a:rPr lang="cs-CZ" dirty="0"/>
              <a:t>rozdíly: role ženy</a:t>
            </a:r>
          </a:p>
          <a:p>
            <a:r>
              <a:rPr lang="cs-CZ" dirty="0"/>
              <a:t>různé odůvodnění šabatu 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424036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Dekalog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fontAlgn="ctr"/>
            <a:r>
              <a:rPr lang="cs-CZ" dirty="0"/>
              <a:t>1. přikázání:  V jednoho Boha věřit budeš.</a:t>
            </a:r>
          </a:p>
          <a:p>
            <a:pPr fontAlgn="ctr"/>
            <a:r>
              <a:rPr lang="cs-CZ" dirty="0"/>
              <a:t>2. přikázání:  Nevezmeš jména Božího nadarmo.</a:t>
            </a:r>
          </a:p>
          <a:p>
            <a:pPr fontAlgn="ctr"/>
            <a:r>
              <a:rPr lang="cs-CZ" dirty="0"/>
              <a:t>3. přikázání:  Pomni, abys den sváteční světil.</a:t>
            </a:r>
          </a:p>
          <a:p>
            <a:pPr fontAlgn="ctr"/>
            <a:r>
              <a:rPr lang="cs-CZ" dirty="0"/>
              <a:t>4. přikázání:  Cti otce svého i matku svou, abys dlouho živ byl a dobře se ti vedlo na zemi.</a:t>
            </a:r>
          </a:p>
          <a:p>
            <a:pPr fontAlgn="ctr"/>
            <a:r>
              <a:rPr lang="cs-CZ" dirty="0"/>
              <a:t>5. přikázání: Nezabiješ.</a:t>
            </a:r>
          </a:p>
          <a:p>
            <a:pPr fontAlgn="ctr"/>
            <a:r>
              <a:rPr lang="cs-CZ" dirty="0"/>
              <a:t>6. přikázání: Nesesmilníš.</a:t>
            </a:r>
          </a:p>
          <a:p>
            <a:pPr fontAlgn="ctr"/>
            <a:r>
              <a:rPr lang="cs-CZ" dirty="0"/>
              <a:t>7. přikázání: Nepokradeš.</a:t>
            </a:r>
          </a:p>
          <a:p>
            <a:pPr fontAlgn="ctr"/>
            <a:r>
              <a:rPr lang="cs-CZ" dirty="0"/>
              <a:t>8. přikázání: Nepromluvíš křivého svědectví.</a:t>
            </a:r>
          </a:p>
          <a:p>
            <a:pPr fontAlgn="ctr"/>
            <a:r>
              <a:rPr lang="cs-CZ" dirty="0"/>
              <a:t>9. přikázání: Nepožádáš manželky bližního svého.</a:t>
            </a:r>
          </a:p>
          <a:p>
            <a:pPr fontAlgn="ctr"/>
            <a:r>
              <a:rPr lang="cs-CZ" dirty="0"/>
              <a:t>10. přikázání: Nepožádáš statku bližního svého.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62241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Dekalog.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cs-CZ" dirty="0"/>
              <a:t>Problémy s Desaterem:</a:t>
            </a:r>
          </a:p>
          <a:p>
            <a:endParaRPr lang="cs-CZ" dirty="0"/>
          </a:p>
          <a:p>
            <a:r>
              <a:rPr lang="cs-CZ" dirty="0"/>
              <a:t>Jiná duchovní a kulturně-dějinná situace, jaký smysl pro nás dnes?</a:t>
            </a:r>
          </a:p>
          <a:p>
            <a:r>
              <a:rPr lang="cs-CZ" dirty="0"/>
              <a:t>Faktické poměry – bere dnes Desatero vůbec někdo vážně?</a:t>
            </a:r>
          </a:p>
          <a:p>
            <a:r>
              <a:rPr lang="cs-CZ" dirty="0"/>
              <a:t>Nepopřel Kristus Starý zákon a vše v něm?</a:t>
            </a:r>
          </a:p>
          <a:p>
            <a:r>
              <a:rPr lang="cs-CZ" dirty="0"/>
              <a:t>Je křesťanství </a:t>
            </a:r>
            <a:r>
              <a:rPr lang="cs-CZ" dirty="0" err="1"/>
              <a:t>legalismus</a:t>
            </a:r>
            <a:r>
              <a:rPr lang="cs-CZ" dirty="0"/>
              <a:t> a zákonictví?</a:t>
            </a:r>
          </a:p>
          <a:p>
            <a:r>
              <a:rPr lang="cs-CZ" dirty="0"/>
              <a:t>Je Desatero nadčasový morální zákon?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042675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Dekalog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cs-CZ" dirty="0"/>
              <a:t>Co je Desatero?</a:t>
            </a:r>
          </a:p>
          <a:p>
            <a:endParaRPr lang="cs-CZ" dirty="0"/>
          </a:p>
          <a:p>
            <a:r>
              <a:rPr lang="cs-CZ" dirty="0"/>
              <a:t>je to tóra (učení), ale ne v právním významu – naučení vyslovené člověkem před tváří Boží</a:t>
            </a:r>
          </a:p>
          <a:p>
            <a:r>
              <a:rPr lang="cs-CZ" dirty="0"/>
              <a:t>vyznání víry</a:t>
            </a:r>
          </a:p>
          <a:p>
            <a:r>
              <a:rPr lang="cs-CZ" dirty="0"/>
              <a:t>svědectví dějin spásy, vázané na dějiny</a:t>
            </a:r>
          </a:p>
          <a:p>
            <a:r>
              <a:rPr lang="cs-CZ" dirty="0"/>
              <a:t>dokument smlouvy mezi Bohem a Izraelem</a:t>
            </a:r>
          </a:p>
          <a:p>
            <a:r>
              <a:rPr lang="cs-CZ" dirty="0" err="1"/>
              <a:t>magna</a:t>
            </a:r>
            <a:r>
              <a:rPr lang="cs-CZ" dirty="0"/>
              <a:t> charta svobody (pomáhají správně naplnit darovanou svobodu, směrnice na cestě svobody)</a:t>
            </a:r>
          </a:p>
          <a:p>
            <a:r>
              <a:rPr lang="cs-CZ" dirty="0"/>
              <a:t>směrovky ke svobodě (Lochman).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58195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Dekalog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Východisko Desatera: Boží jednání (vysvobození z Egypta).</a:t>
            </a:r>
          </a:p>
          <a:p>
            <a:r>
              <a:rPr lang="cs-CZ" dirty="0"/>
              <a:t>Pokyny jsou následkem.</a:t>
            </a:r>
          </a:p>
          <a:p>
            <a:r>
              <a:rPr lang="cs-CZ" dirty="0"/>
              <a:t>Bůh nezjevuje kodex, ale zjevuje sebe.</a:t>
            </a:r>
          </a:p>
          <a:p>
            <a:r>
              <a:rPr lang="cs-CZ" dirty="0"/>
              <a:t>Sebe-zjevení Boha způsobuje proměnu v životech.</a:t>
            </a:r>
          </a:p>
          <a:p>
            <a:r>
              <a:rPr lang="cs-CZ" dirty="0"/>
              <a:t>Indikativ předchází imperativ (požehnání předchází požadavky).</a:t>
            </a:r>
          </a:p>
          <a:p>
            <a:r>
              <a:rPr lang="cs-CZ" dirty="0"/>
              <a:t>= Dal jsem ti život a svobodu, teď konej tak a tak.</a:t>
            </a:r>
          </a:p>
          <a:p>
            <a:r>
              <a:rPr lang="cs-CZ" dirty="0"/>
              <a:t>≠ Konej tak a tak, aby sis něco zasloužil a dostal.</a:t>
            </a:r>
          </a:p>
        </p:txBody>
      </p:sp>
    </p:spTree>
    <p:extLst>
      <p:ext uri="{BB962C8B-B14F-4D97-AF65-F5344CB8AC3E}">
        <p14:creationId xmlns:p14="http://schemas.microsoft.com/office/powerpoint/2010/main" val="37827422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Dekalog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Nezapomeňte: </a:t>
            </a:r>
          </a:p>
          <a:p>
            <a:pPr marL="0" indent="0">
              <a:buNone/>
            </a:pPr>
            <a:r>
              <a:rPr lang="cs-CZ" dirty="0"/>
              <a:t>Na zkoušku připravit výklad dvou přikázání!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583070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b="1" dirty="0"/>
              <a:t>4</a:t>
            </a:r>
            <a:r>
              <a:rPr lang="cs-CZ" b="1" dirty="0"/>
              <a:t>. Desatero a projekt světového étosu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Hans K</a:t>
            </a:r>
            <a:r>
              <a:rPr lang="de-DE" dirty="0" err="1"/>
              <a:t>üng</a:t>
            </a:r>
            <a:r>
              <a:rPr lang="cs-CZ" dirty="0"/>
              <a:t> (*1928). </a:t>
            </a:r>
            <a:r>
              <a:rPr lang="cs-CZ" i="1" dirty="0"/>
              <a:t>Projekt </a:t>
            </a:r>
            <a:r>
              <a:rPr lang="cs-CZ" i="1" dirty="0" err="1"/>
              <a:t>Weltethos</a:t>
            </a:r>
            <a:r>
              <a:rPr lang="cs-CZ" dirty="0"/>
              <a:t>.</a:t>
            </a:r>
            <a:endParaRPr lang="de-DE" dirty="0"/>
          </a:p>
          <a:p>
            <a:r>
              <a:rPr lang="cs-CZ" dirty="0"/>
              <a:t>Volá k návratu k etickým hodnotám.</a:t>
            </a:r>
          </a:p>
          <a:p>
            <a:r>
              <a:rPr lang="cs-CZ" dirty="0"/>
              <a:t>Východisko: současná politická, ekonomická a politická situace.</a:t>
            </a:r>
          </a:p>
          <a:p>
            <a:r>
              <a:rPr lang="cs-CZ" dirty="0"/>
              <a:t>Jak můžou světová náboženství pomoct? </a:t>
            </a:r>
          </a:p>
          <a:p>
            <a:r>
              <a:rPr lang="cs-CZ" dirty="0"/>
              <a:t>„Není míru mezi národy bez míru mezi náboženstvími.“</a:t>
            </a:r>
          </a:p>
        </p:txBody>
      </p:sp>
    </p:spTree>
    <p:extLst>
      <p:ext uri="{BB962C8B-B14F-4D97-AF65-F5344CB8AC3E}">
        <p14:creationId xmlns:p14="http://schemas.microsoft.com/office/powerpoint/2010/main" val="42775833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Desatero a projekt světového étosu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endParaRPr lang="cs-CZ" dirty="0"/>
          </a:p>
          <a:p>
            <a:pPr>
              <a:buNone/>
            </a:pPr>
            <a:r>
              <a:rPr lang="cs-CZ" dirty="0"/>
              <a:t>Projekt světový étos = společné sdílené postoje a zásady.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b="1" dirty="0"/>
              <a:t>4 etická pravidla:</a:t>
            </a:r>
          </a:p>
          <a:p>
            <a:r>
              <a:rPr lang="cs-CZ" dirty="0"/>
              <a:t>Nezabiješ.</a:t>
            </a:r>
          </a:p>
          <a:p>
            <a:r>
              <a:rPr lang="cs-CZ" dirty="0"/>
              <a:t>Nezcizoložíš.</a:t>
            </a:r>
          </a:p>
          <a:p>
            <a:r>
              <a:rPr lang="cs-CZ" dirty="0"/>
              <a:t>Nepokradeš.</a:t>
            </a:r>
          </a:p>
          <a:p>
            <a:r>
              <a:rPr lang="cs-CZ" dirty="0"/>
              <a:t>Nepromluvíš křivého svědectví.</a:t>
            </a:r>
          </a:p>
          <a:p>
            <a:endParaRPr lang="cs-CZ" dirty="0"/>
          </a:p>
          <a:p>
            <a:r>
              <a:rPr lang="cs-CZ" dirty="0"/>
              <a:t>Chicago, 1993, Parlament náboženství světa – „Prohlášení ke světovému étosu“.</a:t>
            </a:r>
          </a:p>
        </p:txBody>
      </p:sp>
    </p:spTree>
    <p:extLst>
      <p:ext uri="{BB962C8B-B14F-4D97-AF65-F5344CB8AC3E}">
        <p14:creationId xmlns:p14="http://schemas.microsoft.com/office/powerpoint/2010/main" val="4209397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Hlavní struktura: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1. Starozákonní étos</a:t>
            </a:r>
          </a:p>
          <a:p>
            <a:r>
              <a:rPr lang="cs-CZ" dirty="0"/>
              <a:t>2. Etika přirozeného zákona (John </a:t>
            </a:r>
            <a:r>
              <a:rPr lang="cs-CZ" dirty="0" err="1"/>
              <a:t>Barton</a:t>
            </a:r>
            <a:r>
              <a:rPr lang="cs-CZ" dirty="0"/>
              <a:t>)</a:t>
            </a:r>
          </a:p>
          <a:p>
            <a:r>
              <a:rPr lang="cs-CZ" dirty="0"/>
              <a:t>3. Dekalog úvodem</a:t>
            </a:r>
          </a:p>
          <a:p>
            <a:r>
              <a:rPr lang="de-DE" dirty="0"/>
              <a:t>4</a:t>
            </a:r>
            <a:r>
              <a:rPr lang="cs-CZ" dirty="0"/>
              <a:t>. Desatero a K</a:t>
            </a:r>
            <a:r>
              <a:rPr lang="de-DE" dirty="0"/>
              <a:t>ü</a:t>
            </a:r>
            <a:r>
              <a:rPr lang="cs-CZ" dirty="0" err="1"/>
              <a:t>ngův</a:t>
            </a:r>
            <a:r>
              <a:rPr lang="cs-CZ" dirty="0"/>
              <a:t> projekt světového étosu</a:t>
            </a:r>
          </a:p>
        </p:txBody>
      </p:sp>
    </p:spTree>
    <p:extLst>
      <p:ext uri="{BB962C8B-B14F-4D97-AF65-F5344CB8AC3E}">
        <p14:creationId xmlns:p14="http://schemas.microsoft.com/office/powerpoint/2010/main" val="4301415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Desatero a projekt světového étosu.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cs-CZ" dirty="0"/>
              <a:t>Kritika: </a:t>
            </a:r>
          </a:p>
          <a:p>
            <a:endParaRPr lang="cs-CZ" dirty="0"/>
          </a:p>
          <a:p>
            <a:r>
              <a:rPr lang="cs-CZ" dirty="0"/>
              <a:t>popírá jedinečnost křesťanství</a:t>
            </a:r>
          </a:p>
          <a:p>
            <a:r>
              <a:rPr lang="cs-CZ" dirty="0"/>
              <a:t>utopie</a:t>
            </a:r>
          </a:p>
        </p:txBody>
      </p:sp>
    </p:spTree>
    <p:extLst>
      <p:ext uri="{BB962C8B-B14F-4D97-AF65-F5344CB8AC3E}">
        <p14:creationId xmlns:p14="http://schemas.microsoft.com/office/powerpoint/2010/main" val="27709934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>
              <a:ln/>
              <a:gradFill flip="none">
                <a:gsLst>
                  <a:gs pos="0">
                    <a:schemeClr val="accent6">
                      <a:tint val="70000"/>
                      <a:shade val="100000"/>
                      <a:hueMod val="100000"/>
                      <a:satMod val="195000"/>
                    </a:schemeClr>
                  </a:gs>
                  <a:gs pos="46000">
                    <a:schemeClr val="accent6">
                      <a:tint val="70000"/>
                      <a:shade val="100000"/>
                      <a:hueMod val="100000"/>
                      <a:satMod val="195000"/>
                    </a:schemeClr>
                  </a:gs>
                  <a:gs pos="100000">
                    <a:schemeClr val="accent6">
                      <a:tint val="100000"/>
                      <a:shade val="60000"/>
                      <a:hueMod val="100000"/>
                      <a:satMod val="195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Rectangl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Případné otázky, konzultace, dodatečné informace na </a:t>
            </a:r>
            <a:r>
              <a:rPr lang="cs-CZ" dirty="0">
                <a:hlinkClick r:id="rId3"/>
              </a:rPr>
              <a:t>sirka@jabok.cz</a:t>
            </a:r>
            <a:r>
              <a:rPr lang="cs-CZ" dirty="0"/>
              <a:t>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8770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1. Starozákonní étos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pPr>
              <a:buNone/>
            </a:pPr>
            <a:r>
              <a:rPr lang="cs-CZ" dirty="0"/>
              <a:t>Etická reflexe vs. etická nauka</a:t>
            </a:r>
          </a:p>
          <a:p>
            <a:endParaRPr lang="cs-CZ" dirty="0"/>
          </a:p>
          <a:p>
            <a:r>
              <a:rPr lang="cs-CZ" dirty="0"/>
              <a:t>Etická reflexe – starší</a:t>
            </a:r>
          </a:p>
          <a:p>
            <a:r>
              <a:rPr lang="cs-CZ" dirty="0"/>
              <a:t>Etická nauka – vznik měst / písemná fixace / zakladatel Aristoteles</a:t>
            </a:r>
          </a:p>
          <a:p>
            <a:endParaRPr lang="cs-CZ" dirty="0"/>
          </a:p>
          <a:p>
            <a:r>
              <a:rPr lang="cs-CZ" dirty="0"/>
              <a:t>Měl Izrael soustavnou etickou nauku?</a:t>
            </a:r>
          </a:p>
        </p:txBody>
      </p:sp>
    </p:spTree>
    <p:extLst>
      <p:ext uri="{BB962C8B-B14F-4D97-AF65-F5344CB8AC3E}">
        <p14:creationId xmlns:p14="http://schemas.microsoft.com/office/powerpoint/2010/main" val="26578891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Starozákonní étos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cs-CZ" dirty="0"/>
              <a:t>Izrael a etika</a:t>
            </a:r>
          </a:p>
          <a:p>
            <a:r>
              <a:rPr lang="cs-CZ" dirty="0"/>
              <a:t>Desatero?</a:t>
            </a:r>
          </a:p>
          <a:p>
            <a:r>
              <a:rPr lang="cs-CZ" dirty="0"/>
              <a:t>Oko za oko?</a:t>
            </a:r>
          </a:p>
          <a:p>
            <a:r>
              <a:rPr lang="cs-CZ" dirty="0"/>
              <a:t>Trest smrti za hřích?</a:t>
            </a:r>
          </a:p>
          <a:p>
            <a:endParaRPr lang="cs-CZ" dirty="0"/>
          </a:p>
          <a:p>
            <a:r>
              <a:rPr lang="cs-CZ" dirty="0"/>
              <a:t>SZ nemá jeden etický systém ani jednu soustavnou teologii / ani k tomu nesměřuje.</a:t>
            </a:r>
          </a:p>
          <a:p>
            <a:r>
              <a:rPr lang="cs-CZ" dirty="0"/>
              <a:t>Mluvíme proto o etice zaslíbení, mudroslovné etice a etice prorocké.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369109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Starozákonní étos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363272" cy="4937760"/>
          </a:xfrm>
        </p:spPr>
        <p:txBody>
          <a:bodyPr/>
          <a:lstStyle/>
          <a:p>
            <a:pPr marL="0" indent="0">
              <a:buNone/>
            </a:pPr>
            <a:r>
              <a:rPr lang="cs-CZ" b="1" dirty="0"/>
              <a:t>Terminologie v SZ:</a:t>
            </a:r>
          </a:p>
          <a:p>
            <a:endParaRPr lang="cs-CZ" dirty="0"/>
          </a:p>
          <a:p>
            <a:r>
              <a:rPr lang="cs-CZ" dirty="0"/>
              <a:t>Smlouva: pevné uskutečněné jednání – Bůh jedná první, Izrael pak odpovídá / nerovná vazalská smlouva? / Hospodinův čin a závazek</a:t>
            </a:r>
          </a:p>
          <a:p>
            <a:r>
              <a:rPr lang="cs-CZ" dirty="0"/>
              <a:t>Zákon: mnoho významů – Bible, nařízení, přirozený zákon</a:t>
            </a:r>
          </a:p>
          <a:p>
            <a:r>
              <a:rPr lang="cs-CZ" dirty="0"/>
              <a:t>Etika: SZ se vyhýbá abstraktním pojmům (etika, cnost, ideál) / nejblíž je slovo cesta (stezka) / jednání a teologie (co Bůh očekává a dává) nelze oddělit</a:t>
            </a:r>
          </a:p>
        </p:txBody>
      </p:sp>
    </p:spTree>
    <p:extLst>
      <p:ext uri="{BB962C8B-B14F-4D97-AF65-F5344CB8AC3E}">
        <p14:creationId xmlns:p14="http://schemas.microsoft.com/office/powerpoint/2010/main" val="17335671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Starozákonní étos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sz="2800" b="1" dirty="0"/>
              <a:t>Etika zaslíbení</a:t>
            </a:r>
          </a:p>
          <a:p>
            <a:endParaRPr lang="cs-CZ" sz="2800" dirty="0"/>
          </a:p>
          <a:p>
            <a:r>
              <a:rPr lang="cs-CZ" sz="2800" dirty="0"/>
              <a:t>Kniha Genesis</a:t>
            </a:r>
          </a:p>
          <a:p>
            <a:r>
              <a:rPr lang="cs-CZ" sz="2800" dirty="0"/>
              <a:t>Základní vztah: Boží zaslíbení a lidská odpověď. </a:t>
            </a:r>
          </a:p>
          <a:p>
            <a:r>
              <a:rPr lang="cs-CZ" sz="2800" dirty="0"/>
              <a:t>Např. Genesis 12:</a:t>
            </a:r>
          </a:p>
          <a:p>
            <a:endParaRPr lang="cs-CZ" sz="2800" dirty="0"/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cs-CZ" altLang="cs-CZ" sz="2800" dirty="0"/>
              <a:t>1 I řekl Hospodin </a:t>
            </a:r>
            <a:r>
              <a:rPr lang="cs-CZ" altLang="cs-CZ" sz="2800" dirty="0" err="1"/>
              <a:t>Abramovi</a:t>
            </a:r>
            <a:r>
              <a:rPr lang="cs-CZ" altLang="cs-CZ" sz="2800" dirty="0"/>
              <a:t>: „Odejdi ze své země, ze svého rodiště a z domu svého otce do země, kterou ti ukážu. 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cs-CZ" altLang="cs-CZ" sz="2800" dirty="0"/>
              <a:t>2 Učiním tě velkým národem, požehnám tě, velké učiním tvé jméno. Staň se požehnáním! 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cs-CZ" altLang="cs-CZ" sz="2800" dirty="0"/>
              <a:t>3 Požehnám těm, kdo žehnají tobě, prokleji ty, kdo ti zlořečí. V tobě dojdou požehnání veškeré čeledi země.“ 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913767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Starozákonní étos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Zaslíbení = uzavírání smlouvy = požehnání</a:t>
            </a:r>
          </a:p>
          <a:p>
            <a:r>
              <a:rPr lang="cs-CZ" dirty="0"/>
              <a:t>Člověku je nabídnuto partnerství</a:t>
            </a:r>
          </a:p>
          <a:p>
            <a:r>
              <a:rPr lang="cs-CZ" dirty="0"/>
              <a:t>Odpověď Abrahama? Nejdříve uposlechne, pak ne.</a:t>
            </a:r>
          </a:p>
          <a:p>
            <a:r>
              <a:rPr lang="cs-CZ" dirty="0"/>
              <a:t>Zaslíbení má permanentní charakter / obnovuje se / provází člověka</a:t>
            </a:r>
          </a:p>
          <a:p>
            <a:pPr marL="0" indent="0">
              <a:buNone/>
            </a:pPr>
            <a:r>
              <a:rPr lang="cs-CZ" dirty="0"/>
              <a:t>Gen 12:</a:t>
            </a:r>
          </a:p>
          <a:p>
            <a:r>
              <a:rPr lang="cs-CZ" dirty="0"/>
              <a:t>univerzální charakter lidstva</a:t>
            </a:r>
          </a:p>
          <a:p>
            <a:r>
              <a:rPr lang="cs-CZ" dirty="0"/>
              <a:t>důstojnost požehnaného člověka</a:t>
            </a:r>
          </a:p>
          <a:p>
            <a:r>
              <a:rPr lang="cs-CZ" dirty="0"/>
              <a:t>zaslíbení je na začátku</a:t>
            </a:r>
          </a:p>
          <a:p>
            <a:r>
              <a:rPr lang="cs-CZ" dirty="0"/>
              <a:t>Izrael jako </a:t>
            </a:r>
            <a:r>
              <a:rPr lang="cs-CZ" i="1" dirty="0" err="1"/>
              <a:t>pars</a:t>
            </a:r>
            <a:r>
              <a:rPr lang="cs-CZ" i="1" dirty="0"/>
              <a:t> pro toto </a:t>
            </a:r>
            <a:r>
              <a:rPr lang="cs-CZ" dirty="0"/>
              <a:t>(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≠ </a:t>
            </a:r>
            <a:r>
              <a:rPr lang="cs-CZ" dirty="0"/>
              <a:t>podřadnost jiných národů)</a:t>
            </a:r>
          </a:p>
        </p:txBody>
      </p:sp>
    </p:spTree>
    <p:extLst>
      <p:ext uri="{BB962C8B-B14F-4D97-AF65-F5344CB8AC3E}">
        <p14:creationId xmlns:p14="http://schemas.microsoft.com/office/powerpoint/2010/main" val="31471926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Starozákonní étos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/>
              <a:t>Příběh o </a:t>
            </a:r>
            <a:r>
              <a:rPr lang="cs-CZ" b="1" dirty="0" err="1"/>
              <a:t>Melchisedekovi</a:t>
            </a:r>
            <a:r>
              <a:rPr lang="cs-CZ" b="1" dirty="0"/>
              <a:t> (Genesis 14):</a:t>
            </a:r>
            <a:endParaRPr lang="de-DE" b="1" dirty="0"/>
          </a:p>
          <a:p>
            <a:endParaRPr lang="cs-CZ" dirty="0"/>
          </a:p>
          <a:p>
            <a:r>
              <a:rPr lang="cs-CZ" dirty="0"/>
              <a:t>tolerance a respekt vůči jiným národům</a:t>
            </a:r>
          </a:p>
          <a:p>
            <a:r>
              <a:rPr lang="cs-CZ" dirty="0"/>
              <a:t>pluralita náboženství je uznána</a:t>
            </a:r>
          </a:p>
          <a:p>
            <a:r>
              <a:rPr lang="cs-CZ" dirty="0"/>
              <a:t>univerzální lidství se rodí na základě etiky zaslíbení</a:t>
            </a:r>
          </a:p>
          <a:p>
            <a:r>
              <a:rPr lang="cs-CZ" dirty="0"/>
              <a:t>mnohost jako záměr k zabránění totality</a:t>
            </a:r>
          </a:p>
          <a:p>
            <a:r>
              <a:rPr lang="cs-CZ" dirty="0"/>
              <a:t>vyvolení Izraele nevede k izolaci či nacionalismu</a:t>
            </a:r>
          </a:p>
          <a:p>
            <a:r>
              <a:rPr lang="cs-CZ" dirty="0"/>
              <a:t>požehnání je zároveň úkolem</a:t>
            </a:r>
          </a:p>
          <a:p>
            <a:endParaRPr lang="cs-CZ" dirty="0"/>
          </a:p>
          <a:p>
            <a:r>
              <a:rPr lang="cs-CZ" dirty="0"/>
              <a:t>Dialogický způsob komunikace – základ pro spravedlivé </a:t>
            </a:r>
            <a:r>
              <a:rPr lang="cs-CZ" i="1" dirty="0"/>
              <a:t>chození.</a:t>
            </a:r>
          </a:p>
        </p:txBody>
      </p:sp>
    </p:spTree>
    <p:extLst>
      <p:ext uri="{BB962C8B-B14F-4D97-AF65-F5344CB8AC3E}">
        <p14:creationId xmlns:p14="http://schemas.microsoft.com/office/powerpoint/2010/main" val="27664275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2. Etika přirozeného zákona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John </a:t>
            </a:r>
            <a:r>
              <a:rPr lang="cs-CZ" dirty="0" err="1"/>
              <a:t>Barton</a:t>
            </a:r>
            <a:r>
              <a:rPr lang="cs-CZ" dirty="0"/>
              <a:t>, </a:t>
            </a:r>
            <a:r>
              <a:rPr lang="cs-CZ" i="1" dirty="0"/>
              <a:t>Etika a Starý zákon</a:t>
            </a:r>
            <a:r>
              <a:rPr lang="cs-CZ" dirty="0"/>
              <a:t>, Jihlava: Mlýn, 2006.</a:t>
            </a:r>
          </a:p>
          <a:p>
            <a:endParaRPr lang="cs-CZ" dirty="0"/>
          </a:p>
          <a:p>
            <a:r>
              <a:rPr lang="cs-CZ" dirty="0"/>
              <a:t>Rozdíl mezi pozitivním a přirozeným zákonem.</a:t>
            </a:r>
          </a:p>
          <a:p>
            <a:r>
              <a:rPr lang="cs-CZ" dirty="0"/>
              <a:t>Pozitivní zákon: argumentace na základě Božího zjevení.</a:t>
            </a:r>
          </a:p>
          <a:p>
            <a:r>
              <a:rPr lang="cs-CZ" dirty="0"/>
              <a:t>Přirozený zákon: argumentace na základě obecných rozumových argumentů, nevyžaduje zjevení od Boha / Bible často argumentuje přirozeným zákonem</a:t>
            </a:r>
          </a:p>
          <a:p>
            <a:r>
              <a:rPr lang="cs-CZ" dirty="0"/>
              <a:t>Výhoda: argumentace společná pro všechny lidské bytosti, tedy je možné takto diskutovat s člověkem, který věří v Boží zjevení, i nevěřícím, který odmítá, že by Bible byla Božím zjevením.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14849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ůvod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C3A82912-2D86-4F50-9E2B-8B60C2F73EE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Prezentace Školicí seminář</Template>
  <TotalTime>0</TotalTime>
  <Words>1044</Words>
  <Application>Microsoft Office PowerPoint</Application>
  <PresentationFormat>Předvádění na obrazovce (4:3)</PresentationFormat>
  <Paragraphs>157</Paragraphs>
  <Slides>21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8" baseType="lpstr">
      <vt:lpstr>Bookman Old Style</vt:lpstr>
      <vt:lpstr>Calibri</vt:lpstr>
      <vt:lpstr>Gill Sans MT</vt:lpstr>
      <vt:lpstr>Times New Roman</vt:lpstr>
      <vt:lpstr>Wingdings</vt:lpstr>
      <vt:lpstr>Wingdings 3</vt:lpstr>
      <vt:lpstr>Původ</vt:lpstr>
      <vt:lpstr>Starozákonní étos a Dekalog jako etická norma </vt:lpstr>
      <vt:lpstr>Hlavní struktura:</vt:lpstr>
      <vt:lpstr>1. Starozákonní étos</vt:lpstr>
      <vt:lpstr>Starozákonní étos</vt:lpstr>
      <vt:lpstr>Starozákonní étos</vt:lpstr>
      <vt:lpstr>Starozákonní étos</vt:lpstr>
      <vt:lpstr>Starozákonní étos</vt:lpstr>
      <vt:lpstr>Starozákonní étos</vt:lpstr>
      <vt:lpstr>2. Etika přirozeného zákona</vt:lpstr>
      <vt:lpstr>Etika přirozeného zákona</vt:lpstr>
      <vt:lpstr>Etika přirozeného zákona</vt:lpstr>
      <vt:lpstr>3. Dekalog</vt:lpstr>
      <vt:lpstr>Dekalog</vt:lpstr>
      <vt:lpstr>Dekalog.</vt:lpstr>
      <vt:lpstr>Dekalog</vt:lpstr>
      <vt:lpstr>Dekalog</vt:lpstr>
      <vt:lpstr>Dekalog</vt:lpstr>
      <vt:lpstr>4. Desatero a projekt světového étosu</vt:lpstr>
      <vt:lpstr>Desatero a projekt světového étosu</vt:lpstr>
      <vt:lpstr>Desatero a projekt světového étosu.</vt:lpstr>
      <vt:lpstr>Prezentace aplikace PowerPoint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2015-11-22T16:03:58Z</dcterms:created>
  <dcterms:modified xsi:type="dcterms:W3CDTF">2018-10-27T20:41:47Z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TC101671269990</vt:lpwstr>
  </property>
</Properties>
</file>