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7" r:id="rId3"/>
    <p:sldId id="296" r:id="rId4"/>
    <p:sldId id="297" r:id="rId5"/>
    <p:sldId id="276" r:id="rId6"/>
    <p:sldId id="292" r:id="rId7"/>
    <p:sldId id="269" r:id="rId8"/>
    <p:sldId id="293" r:id="rId9"/>
    <p:sldId id="295" r:id="rId10"/>
    <p:sldId id="277" r:id="rId11"/>
    <p:sldId id="273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70855-589A-4BC2-872C-69082ED18234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F5213F2-FB1D-4DB6-970B-D65FCA0292E4}">
      <dgm:prSet/>
      <dgm:spPr/>
      <dgm:t>
        <a:bodyPr/>
        <a:lstStyle/>
        <a:p>
          <a:r>
            <a:rPr lang="cs-CZ"/>
            <a:t>Předkřesťanské slovanské náboženství nedostatečně doloženo</a:t>
          </a:r>
          <a:endParaRPr lang="en-US"/>
        </a:p>
      </dgm:t>
    </dgm:pt>
    <dgm:pt modelId="{CD74F027-A43A-4460-A748-57845DF62B1A}" type="parTrans" cxnId="{F248EC1F-15F7-473F-BC3D-09524748F9D3}">
      <dgm:prSet/>
      <dgm:spPr/>
      <dgm:t>
        <a:bodyPr/>
        <a:lstStyle/>
        <a:p>
          <a:endParaRPr lang="en-US"/>
        </a:p>
      </dgm:t>
    </dgm:pt>
    <dgm:pt modelId="{CCFD0AFD-5A43-4159-A358-FF0149EFB9DB}" type="sibTrans" cxnId="{F248EC1F-15F7-473F-BC3D-09524748F9D3}">
      <dgm:prSet/>
      <dgm:spPr/>
      <dgm:t>
        <a:bodyPr/>
        <a:lstStyle/>
        <a:p>
          <a:endParaRPr lang="en-US"/>
        </a:p>
      </dgm:t>
    </dgm:pt>
    <dgm:pt modelId="{B2B51568-E2EC-473F-8D41-AFBEDA96DC00}">
      <dgm:prSet/>
      <dgm:spPr/>
      <dgm:t>
        <a:bodyPr/>
        <a:lstStyle/>
        <a:p>
          <a:r>
            <a:rPr lang="cs-CZ"/>
            <a:t>Od 9. stol. postupná christianizace, křesťanství západní i východní, vítězství latinského Západu</a:t>
          </a:r>
          <a:endParaRPr lang="en-US"/>
        </a:p>
      </dgm:t>
    </dgm:pt>
    <dgm:pt modelId="{9C450110-526C-4193-941F-DB5816F0D415}" type="parTrans" cxnId="{9D1C7A18-096C-422A-ABE6-DAE33ABC7204}">
      <dgm:prSet/>
      <dgm:spPr/>
      <dgm:t>
        <a:bodyPr/>
        <a:lstStyle/>
        <a:p>
          <a:endParaRPr lang="en-US"/>
        </a:p>
      </dgm:t>
    </dgm:pt>
    <dgm:pt modelId="{4BC2ECE5-3E8E-42DE-A2C5-3C95552A6505}" type="sibTrans" cxnId="{9D1C7A18-096C-422A-ABE6-DAE33ABC7204}">
      <dgm:prSet/>
      <dgm:spPr/>
      <dgm:t>
        <a:bodyPr/>
        <a:lstStyle/>
        <a:p>
          <a:endParaRPr lang="en-US"/>
        </a:p>
      </dgm:t>
    </dgm:pt>
    <dgm:pt modelId="{18564F51-52C4-4282-B644-E5042F7F28FF}">
      <dgm:prSet/>
      <dgm:spPr/>
      <dgm:t>
        <a:bodyPr/>
        <a:lstStyle/>
        <a:p>
          <a:r>
            <a:rPr lang="cs-CZ"/>
            <a:t>Paralelně přítomna židovská menšina</a:t>
          </a:r>
          <a:endParaRPr lang="en-US"/>
        </a:p>
      </dgm:t>
    </dgm:pt>
    <dgm:pt modelId="{91A8B36D-4D93-4557-A939-B46A5DB62832}" type="parTrans" cxnId="{45DF46F7-3986-4A21-A577-C5E2ADC4C279}">
      <dgm:prSet/>
      <dgm:spPr/>
      <dgm:t>
        <a:bodyPr/>
        <a:lstStyle/>
        <a:p>
          <a:endParaRPr lang="en-US"/>
        </a:p>
      </dgm:t>
    </dgm:pt>
    <dgm:pt modelId="{EDAC6BA9-15C0-4BA9-8BA3-B5291B6B47D4}" type="sibTrans" cxnId="{45DF46F7-3986-4A21-A577-C5E2ADC4C279}">
      <dgm:prSet/>
      <dgm:spPr/>
      <dgm:t>
        <a:bodyPr/>
        <a:lstStyle/>
        <a:p>
          <a:endParaRPr lang="en-US"/>
        </a:p>
      </dgm:t>
    </dgm:pt>
    <dgm:pt modelId="{0BA479C0-F65B-4089-8BE7-1C847C6182DB}">
      <dgm:prSet/>
      <dgm:spPr/>
      <dgm:t>
        <a:bodyPr/>
        <a:lstStyle/>
        <a:p>
          <a:r>
            <a:rPr lang="cs-CZ"/>
            <a:t>Radikální změny náboženské příslušnosti v 15. – 17. století </a:t>
          </a:r>
          <a:endParaRPr lang="en-US"/>
        </a:p>
      </dgm:t>
    </dgm:pt>
    <dgm:pt modelId="{33B32652-1EF4-498E-A778-B23998FC7AAF}" type="parTrans" cxnId="{A6297022-CEFB-4400-AB57-141FB58EFDD9}">
      <dgm:prSet/>
      <dgm:spPr/>
      <dgm:t>
        <a:bodyPr/>
        <a:lstStyle/>
        <a:p>
          <a:endParaRPr lang="en-US"/>
        </a:p>
      </dgm:t>
    </dgm:pt>
    <dgm:pt modelId="{6B048B58-92EB-4053-AFB4-5A93C3AB0D14}" type="sibTrans" cxnId="{A6297022-CEFB-4400-AB57-141FB58EFDD9}">
      <dgm:prSet/>
      <dgm:spPr/>
      <dgm:t>
        <a:bodyPr/>
        <a:lstStyle/>
        <a:p>
          <a:endParaRPr lang="en-US"/>
        </a:p>
      </dgm:t>
    </dgm:pt>
    <dgm:pt modelId="{B2597E87-6DA8-4F24-BE5F-4BF7C6857778}" type="pres">
      <dgm:prSet presAssocID="{20D70855-589A-4BC2-872C-69082ED18234}" presName="vert0" presStyleCnt="0">
        <dgm:presLayoutVars>
          <dgm:dir/>
          <dgm:animOne val="branch"/>
          <dgm:animLvl val="lvl"/>
        </dgm:presLayoutVars>
      </dgm:prSet>
      <dgm:spPr/>
    </dgm:pt>
    <dgm:pt modelId="{F9B88542-F729-48EF-BB3D-2F0CB44548A7}" type="pres">
      <dgm:prSet presAssocID="{6F5213F2-FB1D-4DB6-970B-D65FCA0292E4}" presName="thickLine" presStyleLbl="alignNode1" presStyleIdx="0" presStyleCnt="4"/>
      <dgm:spPr/>
    </dgm:pt>
    <dgm:pt modelId="{BC68680F-C26E-4C87-81DD-DFC3CB135508}" type="pres">
      <dgm:prSet presAssocID="{6F5213F2-FB1D-4DB6-970B-D65FCA0292E4}" presName="horz1" presStyleCnt="0"/>
      <dgm:spPr/>
    </dgm:pt>
    <dgm:pt modelId="{128CE01E-DDB8-4678-AE70-55955373B70D}" type="pres">
      <dgm:prSet presAssocID="{6F5213F2-FB1D-4DB6-970B-D65FCA0292E4}" presName="tx1" presStyleLbl="revTx" presStyleIdx="0" presStyleCnt="4"/>
      <dgm:spPr/>
    </dgm:pt>
    <dgm:pt modelId="{74F970A6-B6DC-4004-8D16-B3916159EF4B}" type="pres">
      <dgm:prSet presAssocID="{6F5213F2-FB1D-4DB6-970B-D65FCA0292E4}" presName="vert1" presStyleCnt="0"/>
      <dgm:spPr/>
    </dgm:pt>
    <dgm:pt modelId="{D9A82708-ABE4-46BD-B738-389C8C8CA15D}" type="pres">
      <dgm:prSet presAssocID="{B2B51568-E2EC-473F-8D41-AFBEDA96DC00}" presName="thickLine" presStyleLbl="alignNode1" presStyleIdx="1" presStyleCnt="4"/>
      <dgm:spPr/>
    </dgm:pt>
    <dgm:pt modelId="{FEC58D1F-DD5F-4EE8-AEE8-3D0586B1DEAA}" type="pres">
      <dgm:prSet presAssocID="{B2B51568-E2EC-473F-8D41-AFBEDA96DC00}" presName="horz1" presStyleCnt="0"/>
      <dgm:spPr/>
    </dgm:pt>
    <dgm:pt modelId="{C6267535-39D9-45E9-BDAA-73B8EDA722FA}" type="pres">
      <dgm:prSet presAssocID="{B2B51568-E2EC-473F-8D41-AFBEDA96DC00}" presName="tx1" presStyleLbl="revTx" presStyleIdx="1" presStyleCnt="4"/>
      <dgm:spPr/>
    </dgm:pt>
    <dgm:pt modelId="{E65123FF-0EA5-4577-959A-1DD2EDD347E9}" type="pres">
      <dgm:prSet presAssocID="{B2B51568-E2EC-473F-8D41-AFBEDA96DC00}" presName="vert1" presStyleCnt="0"/>
      <dgm:spPr/>
    </dgm:pt>
    <dgm:pt modelId="{CB77E2A2-3692-4229-AAEC-D1BB3263CC2C}" type="pres">
      <dgm:prSet presAssocID="{18564F51-52C4-4282-B644-E5042F7F28FF}" presName="thickLine" presStyleLbl="alignNode1" presStyleIdx="2" presStyleCnt="4"/>
      <dgm:spPr/>
    </dgm:pt>
    <dgm:pt modelId="{09295FCF-D530-45DE-9F9C-15B47CE61941}" type="pres">
      <dgm:prSet presAssocID="{18564F51-52C4-4282-B644-E5042F7F28FF}" presName="horz1" presStyleCnt="0"/>
      <dgm:spPr/>
    </dgm:pt>
    <dgm:pt modelId="{76EDF6FF-BC4B-493F-B3A8-1C257ED72E89}" type="pres">
      <dgm:prSet presAssocID="{18564F51-52C4-4282-B644-E5042F7F28FF}" presName="tx1" presStyleLbl="revTx" presStyleIdx="2" presStyleCnt="4"/>
      <dgm:spPr/>
    </dgm:pt>
    <dgm:pt modelId="{225402A6-6402-42BE-BB75-AAE412419981}" type="pres">
      <dgm:prSet presAssocID="{18564F51-52C4-4282-B644-E5042F7F28FF}" presName="vert1" presStyleCnt="0"/>
      <dgm:spPr/>
    </dgm:pt>
    <dgm:pt modelId="{EE12F110-67DD-4698-B0EE-E4D4C550438E}" type="pres">
      <dgm:prSet presAssocID="{0BA479C0-F65B-4089-8BE7-1C847C6182DB}" presName="thickLine" presStyleLbl="alignNode1" presStyleIdx="3" presStyleCnt="4"/>
      <dgm:spPr/>
    </dgm:pt>
    <dgm:pt modelId="{7CBC9EA9-49C1-41AE-819C-8F602572F611}" type="pres">
      <dgm:prSet presAssocID="{0BA479C0-F65B-4089-8BE7-1C847C6182DB}" presName="horz1" presStyleCnt="0"/>
      <dgm:spPr/>
    </dgm:pt>
    <dgm:pt modelId="{2D6BC761-3E7E-4769-8E43-9776D48372B1}" type="pres">
      <dgm:prSet presAssocID="{0BA479C0-F65B-4089-8BE7-1C847C6182DB}" presName="tx1" presStyleLbl="revTx" presStyleIdx="3" presStyleCnt="4"/>
      <dgm:spPr/>
    </dgm:pt>
    <dgm:pt modelId="{57808831-61B7-4A87-8318-E53FC2C6BD7A}" type="pres">
      <dgm:prSet presAssocID="{0BA479C0-F65B-4089-8BE7-1C847C6182DB}" presName="vert1" presStyleCnt="0"/>
      <dgm:spPr/>
    </dgm:pt>
  </dgm:ptLst>
  <dgm:cxnLst>
    <dgm:cxn modelId="{9D1C7A18-096C-422A-ABE6-DAE33ABC7204}" srcId="{20D70855-589A-4BC2-872C-69082ED18234}" destId="{B2B51568-E2EC-473F-8D41-AFBEDA96DC00}" srcOrd="1" destOrd="0" parTransId="{9C450110-526C-4193-941F-DB5816F0D415}" sibTransId="{4BC2ECE5-3E8E-42DE-A2C5-3C95552A6505}"/>
    <dgm:cxn modelId="{F248EC1F-15F7-473F-BC3D-09524748F9D3}" srcId="{20D70855-589A-4BC2-872C-69082ED18234}" destId="{6F5213F2-FB1D-4DB6-970B-D65FCA0292E4}" srcOrd="0" destOrd="0" parTransId="{CD74F027-A43A-4460-A748-57845DF62B1A}" sibTransId="{CCFD0AFD-5A43-4159-A358-FF0149EFB9DB}"/>
    <dgm:cxn modelId="{A6297022-CEFB-4400-AB57-141FB58EFDD9}" srcId="{20D70855-589A-4BC2-872C-69082ED18234}" destId="{0BA479C0-F65B-4089-8BE7-1C847C6182DB}" srcOrd="3" destOrd="0" parTransId="{33B32652-1EF4-498E-A778-B23998FC7AAF}" sibTransId="{6B048B58-92EB-4053-AFB4-5A93C3AB0D14}"/>
    <dgm:cxn modelId="{B76B0141-B735-48AA-AB51-0F4986F3C551}" type="presOf" srcId="{0BA479C0-F65B-4089-8BE7-1C847C6182DB}" destId="{2D6BC761-3E7E-4769-8E43-9776D48372B1}" srcOrd="0" destOrd="0" presId="urn:microsoft.com/office/officeart/2008/layout/LinedList"/>
    <dgm:cxn modelId="{7ACD0972-3027-43B5-AB59-5F84425F9F15}" type="presOf" srcId="{18564F51-52C4-4282-B644-E5042F7F28FF}" destId="{76EDF6FF-BC4B-493F-B3A8-1C257ED72E89}" srcOrd="0" destOrd="0" presId="urn:microsoft.com/office/officeart/2008/layout/LinedList"/>
    <dgm:cxn modelId="{89630B78-EA29-4FF5-BB7D-6E8F143615A4}" type="presOf" srcId="{6F5213F2-FB1D-4DB6-970B-D65FCA0292E4}" destId="{128CE01E-DDB8-4678-AE70-55955373B70D}" srcOrd="0" destOrd="0" presId="urn:microsoft.com/office/officeart/2008/layout/LinedList"/>
    <dgm:cxn modelId="{27BC8BD1-93B2-4424-91C9-14B4D59F1F84}" type="presOf" srcId="{B2B51568-E2EC-473F-8D41-AFBEDA96DC00}" destId="{C6267535-39D9-45E9-BDAA-73B8EDA722FA}" srcOrd="0" destOrd="0" presId="urn:microsoft.com/office/officeart/2008/layout/LinedList"/>
    <dgm:cxn modelId="{BB5B08E0-1978-4B1B-A0EE-08A122D1CD97}" type="presOf" srcId="{20D70855-589A-4BC2-872C-69082ED18234}" destId="{B2597E87-6DA8-4F24-BE5F-4BF7C6857778}" srcOrd="0" destOrd="0" presId="urn:microsoft.com/office/officeart/2008/layout/LinedList"/>
    <dgm:cxn modelId="{45DF46F7-3986-4A21-A577-C5E2ADC4C279}" srcId="{20D70855-589A-4BC2-872C-69082ED18234}" destId="{18564F51-52C4-4282-B644-E5042F7F28FF}" srcOrd="2" destOrd="0" parTransId="{91A8B36D-4D93-4557-A939-B46A5DB62832}" sibTransId="{EDAC6BA9-15C0-4BA9-8BA3-B5291B6B47D4}"/>
    <dgm:cxn modelId="{C631C639-64BB-452E-82AE-EBE385EFCA90}" type="presParOf" srcId="{B2597E87-6DA8-4F24-BE5F-4BF7C6857778}" destId="{F9B88542-F729-48EF-BB3D-2F0CB44548A7}" srcOrd="0" destOrd="0" presId="urn:microsoft.com/office/officeart/2008/layout/LinedList"/>
    <dgm:cxn modelId="{173D9F29-00E3-4F00-993D-4D36B8D5B5D2}" type="presParOf" srcId="{B2597E87-6DA8-4F24-BE5F-4BF7C6857778}" destId="{BC68680F-C26E-4C87-81DD-DFC3CB135508}" srcOrd="1" destOrd="0" presId="urn:microsoft.com/office/officeart/2008/layout/LinedList"/>
    <dgm:cxn modelId="{97A4B8E1-893E-4787-BE97-9ADF6AA92C18}" type="presParOf" srcId="{BC68680F-C26E-4C87-81DD-DFC3CB135508}" destId="{128CE01E-DDB8-4678-AE70-55955373B70D}" srcOrd="0" destOrd="0" presId="urn:microsoft.com/office/officeart/2008/layout/LinedList"/>
    <dgm:cxn modelId="{B253DDE3-F69A-4518-BF3C-AA8A4478343F}" type="presParOf" srcId="{BC68680F-C26E-4C87-81DD-DFC3CB135508}" destId="{74F970A6-B6DC-4004-8D16-B3916159EF4B}" srcOrd="1" destOrd="0" presId="urn:microsoft.com/office/officeart/2008/layout/LinedList"/>
    <dgm:cxn modelId="{5ED530B1-347C-4FF7-BEEA-22A3F26E0F42}" type="presParOf" srcId="{B2597E87-6DA8-4F24-BE5F-4BF7C6857778}" destId="{D9A82708-ABE4-46BD-B738-389C8C8CA15D}" srcOrd="2" destOrd="0" presId="urn:microsoft.com/office/officeart/2008/layout/LinedList"/>
    <dgm:cxn modelId="{D3162933-DE42-41EF-BC26-5BA57229ABFD}" type="presParOf" srcId="{B2597E87-6DA8-4F24-BE5F-4BF7C6857778}" destId="{FEC58D1F-DD5F-4EE8-AEE8-3D0586B1DEAA}" srcOrd="3" destOrd="0" presId="urn:microsoft.com/office/officeart/2008/layout/LinedList"/>
    <dgm:cxn modelId="{DF7200BF-8C26-4853-AF74-EFCBCE7758BE}" type="presParOf" srcId="{FEC58D1F-DD5F-4EE8-AEE8-3D0586B1DEAA}" destId="{C6267535-39D9-45E9-BDAA-73B8EDA722FA}" srcOrd="0" destOrd="0" presId="urn:microsoft.com/office/officeart/2008/layout/LinedList"/>
    <dgm:cxn modelId="{84BE236C-6109-416A-93BC-97CEA8C9B8F7}" type="presParOf" srcId="{FEC58D1F-DD5F-4EE8-AEE8-3D0586B1DEAA}" destId="{E65123FF-0EA5-4577-959A-1DD2EDD347E9}" srcOrd="1" destOrd="0" presId="urn:microsoft.com/office/officeart/2008/layout/LinedList"/>
    <dgm:cxn modelId="{C4FD39CA-74A4-4159-842C-75F708DF4882}" type="presParOf" srcId="{B2597E87-6DA8-4F24-BE5F-4BF7C6857778}" destId="{CB77E2A2-3692-4229-AAEC-D1BB3263CC2C}" srcOrd="4" destOrd="0" presId="urn:microsoft.com/office/officeart/2008/layout/LinedList"/>
    <dgm:cxn modelId="{E45FD75E-22A2-488B-8EF8-BF0C73BFF514}" type="presParOf" srcId="{B2597E87-6DA8-4F24-BE5F-4BF7C6857778}" destId="{09295FCF-D530-45DE-9F9C-15B47CE61941}" srcOrd="5" destOrd="0" presId="urn:microsoft.com/office/officeart/2008/layout/LinedList"/>
    <dgm:cxn modelId="{492273F4-90EC-4125-A818-F53D8351331D}" type="presParOf" srcId="{09295FCF-D530-45DE-9F9C-15B47CE61941}" destId="{76EDF6FF-BC4B-493F-B3A8-1C257ED72E89}" srcOrd="0" destOrd="0" presId="urn:microsoft.com/office/officeart/2008/layout/LinedList"/>
    <dgm:cxn modelId="{6E269244-2C99-44C2-9E4D-DD3BFE73CA04}" type="presParOf" srcId="{09295FCF-D530-45DE-9F9C-15B47CE61941}" destId="{225402A6-6402-42BE-BB75-AAE412419981}" srcOrd="1" destOrd="0" presId="urn:microsoft.com/office/officeart/2008/layout/LinedList"/>
    <dgm:cxn modelId="{9E8DB9C5-6B53-4B25-B94C-E59EAEA0B2CE}" type="presParOf" srcId="{B2597E87-6DA8-4F24-BE5F-4BF7C6857778}" destId="{EE12F110-67DD-4698-B0EE-E4D4C550438E}" srcOrd="6" destOrd="0" presId="urn:microsoft.com/office/officeart/2008/layout/LinedList"/>
    <dgm:cxn modelId="{7B0D490F-D8D8-4340-855B-BEA4FB43EE2E}" type="presParOf" srcId="{B2597E87-6DA8-4F24-BE5F-4BF7C6857778}" destId="{7CBC9EA9-49C1-41AE-819C-8F602572F611}" srcOrd="7" destOrd="0" presId="urn:microsoft.com/office/officeart/2008/layout/LinedList"/>
    <dgm:cxn modelId="{21CF6462-2774-4CA0-8DE7-2BEBE143EB21}" type="presParOf" srcId="{7CBC9EA9-49C1-41AE-819C-8F602572F611}" destId="{2D6BC761-3E7E-4769-8E43-9776D48372B1}" srcOrd="0" destOrd="0" presId="urn:microsoft.com/office/officeart/2008/layout/LinedList"/>
    <dgm:cxn modelId="{DBB5242F-E8D6-46E2-B42F-89AF0B08C366}" type="presParOf" srcId="{7CBC9EA9-49C1-41AE-819C-8F602572F611}" destId="{57808831-61B7-4A87-8318-E53FC2C6BD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88542-F729-48EF-BB3D-2F0CB44548A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CE01E-DDB8-4678-AE70-55955373B70D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Předkřesťanské slovanské náboženství nedostatečně doloženo</a:t>
          </a:r>
          <a:endParaRPr lang="en-US" sz="3000" kern="1200"/>
        </a:p>
      </dsp:txBody>
      <dsp:txXfrm>
        <a:off x="0" y="0"/>
        <a:ext cx="10515600" cy="1087834"/>
      </dsp:txXfrm>
    </dsp:sp>
    <dsp:sp modelId="{D9A82708-ABE4-46BD-B738-389C8C8CA15D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67535-39D9-45E9-BDAA-73B8EDA722FA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Od 9. stol. postupná christianizace, křesťanství západní i východní, vítězství latinského Západu</a:t>
          </a:r>
          <a:endParaRPr lang="en-US" sz="3000" kern="1200"/>
        </a:p>
      </dsp:txBody>
      <dsp:txXfrm>
        <a:off x="0" y="1087834"/>
        <a:ext cx="10515600" cy="1087834"/>
      </dsp:txXfrm>
    </dsp:sp>
    <dsp:sp modelId="{CB77E2A2-3692-4229-AAEC-D1BB3263CC2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DF6FF-BC4B-493F-B3A8-1C257ED72E89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Paralelně přítomna židovská menšina</a:t>
          </a:r>
          <a:endParaRPr lang="en-US" sz="3000" kern="1200"/>
        </a:p>
      </dsp:txBody>
      <dsp:txXfrm>
        <a:off x="0" y="2175669"/>
        <a:ext cx="10515600" cy="1087834"/>
      </dsp:txXfrm>
    </dsp:sp>
    <dsp:sp modelId="{EE12F110-67DD-4698-B0EE-E4D4C550438E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BC761-3E7E-4769-8E43-9776D48372B1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Radikální změny náboženské příslušnosti v 15. – 17. století </a:t>
          </a:r>
          <a:endParaRPr lang="en-US" sz="3000" kern="1200"/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3B563-5E91-45DA-8136-076174AFEEE3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6BB7A-AA7F-4315-B782-92D78F639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71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6BB7A-AA7F-4315-B782-92D78F639CB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22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24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86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4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20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6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8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03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73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14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24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634-F939-433D-A82B-865D06DC875D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8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87634-F939-433D-A82B-865D06DC875D}" type="datetimeFigureOut">
              <a:rPr lang="cs-CZ" smtClean="0"/>
              <a:t>6. 9. 2019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86B0F-F4B8-4F1B-B81C-AE404DD89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36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3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95D36E71-A3BC-4B96-9C98-83927AF5F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cs-CZ" sz="2800" dirty="0"/>
              <a:t>Demografický a geografický pohled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945CD9-13D0-408E-B47E-5B7DEF7FF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cs-CZ" sz="4800" b="1" dirty="0">
                <a:solidFill>
                  <a:schemeClr val="bg2"/>
                </a:solidFill>
              </a:rPr>
              <a:t>Náboženství v Česku</a:t>
            </a:r>
          </a:p>
        </p:txBody>
      </p:sp>
    </p:spTree>
    <p:extLst>
      <p:ext uri="{BB962C8B-B14F-4D97-AF65-F5344CB8AC3E}">
        <p14:creationId xmlns:p14="http://schemas.microsoft.com/office/powerpoint/2010/main" val="157819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76863649-A4B7-4314-B716-9740D0DEF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Přítomnost náboženství v Česku</a:t>
            </a:r>
            <a:br>
              <a:rPr lang="cs-CZ" altLang="cs-CZ" sz="3600"/>
            </a:br>
            <a:r>
              <a:rPr lang="cs-CZ" altLang="cs-CZ" sz="3600">
                <a:solidFill>
                  <a:schemeClr val="folHlink"/>
                </a:solidFill>
              </a:rPr>
              <a:t>současný stav – demograficky </a:t>
            </a:r>
            <a:endParaRPr lang="cs-CZ" altLang="cs-CZ" sz="360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9B36868-B3F9-4AD1-B22B-3571DD3E1A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90738" y="1752600"/>
          <a:ext cx="80010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Římští katolíci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Evangelíci (CČE)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Husité (CČSH)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Ostatní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vyznání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Ne-</a:t>
                      </a:r>
                    </a:p>
                    <a:p>
                      <a:r>
                        <a:rPr lang="cs-CZ" sz="1400" dirty="0"/>
                        <a:t>uvedeno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cs-CZ" b="1" dirty="0"/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76 %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cs-CZ" b="1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cs-CZ" b="1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59 %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cs-CZ" b="1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0.5 %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0.4 %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9</a:t>
                      </a:r>
                      <a:r>
                        <a:rPr lang="cs-CZ" b="1" baseline="0" dirty="0"/>
                        <a:t> %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45 %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4CDBC1C-A1F4-4D5E-9346-E7F628B05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Přítomnost náboženství v Česku</a:t>
            </a:r>
            <a:br>
              <a:rPr lang="cs-CZ" altLang="cs-CZ"/>
            </a:br>
            <a:r>
              <a:rPr lang="cs-CZ" altLang="cs-CZ" sz="2800">
                <a:solidFill>
                  <a:schemeClr val="folHlink"/>
                </a:solidFill>
              </a:rPr>
              <a:t>současný stav – mapa podle víry v Boha</a:t>
            </a:r>
          </a:p>
        </p:txBody>
      </p:sp>
      <p:pic>
        <p:nvPicPr>
          <p:cNvPr id="28675" name="Picture 5" descr="Víra v Boha v Evropě">
            <a:extLst>
              <a:ext uri="{FF2B5EF4-FFF2-40B4-BE49-F238E27FC236}">
                <a16:creationId xmlns:a16="http://schemas.microsoft.com/office/drawing/2014/main" id="{38A0CC9E-C54B-485B-8661-AD889B9299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0788" y="1752600"/>
            <a:ext cx="46609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135DD877-7F4A-42E1-9738-4D2DB541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Náboženství na mapě ČR</a:t>
            </a:r>
            <a:br>
              <a:rPr lang="cs-CZ" altLang="cs-CZ"/>
            </a:br>
            <a:r>
              <a:rPr lang="cs-CZ" altLang="cs-CZ" sz="2400"/>
              <a:t>Podíl obyvatel, kteří se hlásí k nějakému vyznání</a:t>
            </a:r>
          </a:p>
        </p:txBody>
      </p:sp>
      <p:pic>
        <p:nvPicPr>
          <p:cNvPr id="22531" name="Zástupný symbol pro obsah 3">
            <a:extLst>
              <a:ext uri="{FF2B5EF4-FFF2-40B4-BE49-F238E27FC236}">
                <a16:creationId xmlns:a16="http://schemas.microsoft.com/office/drawing/2014/main" id="{7357FDE8-317D-4E9B-93FA-AD13360F7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5576" y="1752600"/>
            <a:ext cx="6791325" cy="4267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A44914F9-0865-4339-91B2-65321636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Náboženství na mapě ČR</a:t>
            </a:r>
            <a:br>
              <a:rPr lang="cs-CZ" altLang="cs-CZ"/>
            </a:br>
            <a:r>
              <a:rPr lang="cs-CZ" altLang="cs-CZ" sz="2400"/>
              <a:t>Podíl lidí s náboženským vyznání podle správních obvodů</a:t>
            </a:r>
            <a:endParaRPr lang="cs-CZ" altLang="cs-CZ"/>
          </a:p>
        </p:txBody>
      </p:sp>
      <p:pic>
        <p:nvPicPr>
          <p:cNvPr id="23555" name="Zástupný symbol pro obsah 3">
            <a:extLst>
              <a:ext uri="{FF2B5EF4-FFF2-40B4-BE49-F238E27FC236}">
                <a16:creationId xmlns:a16="http://schemas.microsoft.com/office/drawing/2014/main" id="{A679A090-4821-4773-B03C-642F38CD1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7813" y="1752600"/>
            <a:ext cx="6546850" cy="4267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D6BEB224-AFD4-4FA2-9EC1-1727F5B5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Náboženství na mapě ČR</a:t>
            </a:r>
            <a:br>
              <a:rPr lang="cs-CZ" altLang="cs-CZ"/>
            </a:br>
            <a:r>
              <a:rPr lang="cs-CZ" altLang="cs-CZ" sz="3200"/>
              <a:t>Index sekularizace</a:t>
            </a:r>
            <a:endParaRPr lang="cs-CZ" altLang="cs-CZ"/>
          </a:p>
        </p:txBody>
      </p:sp>
      <p:pic>
        <p:nvPicPr>
          <p:cNvPr id="24579" name="Zástupný symbol pro obsah 3">
            <a:extLst>
              <a:ext uri="{FF2B5EF4-FFF2-40B4-BE49-F238E27FC236}">
                <a16:creationId xmlns:a16="http://schemas.microsoft.com/office/drawing/2014/main" id="{1502D712-364E-4373-A1AF-BB1CB0698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6" y="1752600"/>
            <a:ext cx="6067425" cy="4267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56530514-D384-479C-B709-01D54FC1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Náboženství na mapě ČR</a:t>
            </a:r>
            <a:br>
              <a:rPr lang="cs-CZ" altLang="cs-CZ"/>
            </a:br>
            <a:r>
              <a:rPr lang="cs-CZ" altLang="cs-CZ" sz="2800"/>
              <a:t>Vývoj podílu věřících podle regionů</a:t>
            </a:r>
            <a:r>
              <a:rPr lang="cs-CZ" altLang="cs-CZ" sz="3200"/>
              <a:t> </a:t>
            </a:r>
            <a:endParaRPr lang="cs-CZ" altLang="cs-CZ"/>
          </a:p>
        </p:txBody>
      </p:sp>
      <p:pic>
        <p:nvPicPr>
          <p:cNvPr id="25603" name="Zástupný symbol pro obsah 5">
            <a:extLst>
              <a:ext uri="{FF2B5EF4-FFF2-40B4-BE49-F238E27FC236}">
                <a16:creationId xmlns:a16="http://schemas.microsoft.com/office/drawing/2014/main" id="{EF765A3B-52E5-4A9A-B705-BB9F378DA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752600"/>
            <a:ext cx="2463800" cy="4267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739F60B0-9173-4E7C-B148-F39CC4E1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Konfesní mapa ČR</a:t>
            </a:r>
            <a:br>
              <a:rPr lang="cs-CZ" altLang="cs-CZ"/>
            </a:br>
            <a:r>
              <a:rPr lang="cs-CZ" altLang="cs-CZ" sz="2800"/>
              <a:t>Podíl římských katolíků na celku obyvatel</a:t>
            </a:r>
            <a:endParaRPr lang="cs-CZ" altLang="cs-CZ"/>
          </a:p>
        </p:txBody>
      </p:sp>
      <p:pic>
        <p:nvPicPr>
          <p:cNvPr id="26627" name="Zástupný symbol pro obsah 3">
            <a:extLst>
              <a:ext uri="{FF2B5EF4-FFF2-40B4-BE49-F238E27FC236}">
                <a16:creationId xmlns:a16="http://schemas.microsoft.com/office/drawing/2014/main" id="{EF580056-4B13-44F3-9E23-4834CCB62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6" y="1752600"/>
            <a:ext cx="6067425" cy="4267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78291001-CB4C-4235-8E6F-5FD4A7D6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Konfesní mapa ČR</a:t>
            </a:r>
            <a:br>
              <a:rPr lang="cs-CZ" altLang="cs-CZ"/>
            </a:br>
            <a:r>
              <a:rPr lang="cs-CZ" altLang="cs-CZ" sz="2800"/>
              <a:t>Podíl evangelíků na celku obyvatekstva</a:t>
            </a:r>
            <a:endParaRPr lang="cs-CZ" altLang="cs-CZ"/>
          </a:p>
        </p:txBody>
      </p:sp>
      <p:pic>
        <p:nvPicPr>
          <p:cNvPr id="27651" name="Zástupný symbol pro obsah 3">
            <a:extLst>
              <a:ext uri="{FF2B5EF4-FFF2-40B4-BE49-F238E27FC236}">
                <a16:creationId xmlns:a16="http://schemas.microsoft.com/office/drawing/2014/main" id="{021C3550-FFDA-4189-9FB3-22E39C0DD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6" y="1752600"/>
            <a:ext cx="6067425" cy="4267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2CEE1445-B76A-483F-944A-6EA86395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Konfesní mapa ČR</a:t>
            </a:r>
            <a:br>
              <a:rPr lang="cs-CZ" altLang="cs-CZ"/>
            </a:br>
            <a:r>
              <a:rPr lang="cs-CZ" altLang="cs-CZ" sz="2800"/>
              <a:t>Podíl husitů (CČSH) na celku obyvatelstva</a:t>
            </a:r>
          </a:p>
        </p:txBody>
      </p:sp>
      <p:pic>
        <p:nvPicPr>
          <p:cNvPr id="28675" name="Zástupný symbol pro obsah 3">
            <a:extLst>
              <a:ext uri="{FF2B5EF4-FFF2-40B4-BE49-F238E27FC236}">
                <a16:creationId xmlns:a16="http://schemas.microsoft.com/office/drawing/2014/main" id="{B3C258F0-43DD-4191-86DF-AD051F3E3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6" y="1752600"/>
            <a:ext cx="6067425" cy="4267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FD5118CD-CDC5-4B05-9778-D10E4766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Konfesní mapa ČR</a:t>
            </a:r>
            <a:br>
              <a:rPr lang="cs-CZ" altLang="cs-CZ"/>
            </a:br>
            <a:r>
              <a:rPr lang="cs-CZ" altLang="cs-CZ" sz="2800"/>
              <a:t>Podíl pravoslavných na celku obyvatelstva</a:t>
            </a:r>
            <a:endParaRPr lang="cs-CZ" altLang="cs-CZ"/>
          </a:p>
        </p:txBody>
      </p:sp>
      <p:pic>
        <p:nvPicPr>
          <p:cNvPr id="29699" name="Zástupný symbol pro obsah 3">
            <a:extLst>
              <a:ext uri="{FF2B5EF4-FFF2-40B4-BE49-F238E27FC236}">
                <a16:creationId xmlns:a16="http://schemas.microsoft.com/office/drawing/2014/main" id="{86592EA0-5622-47F5-99A8-46FA88A38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6" y="1752600"/>
            <a:ext cx="6067425" cy="4267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01F89A1-FA9C-4BC7-B89C-0DFE262CE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/>
              <a:t>Přítomnost náboženství v Česku</a:t>
            </a:r>
            <a:br>
              <a:rPr lang="cs-CZ" altLang="cs-CZ"/>
            </a:br>
            <a:r>
              <a:rPr lang="cs-CZ" altLang="cs-CZ"/>
              <a:t>letmý historický průřez</a:t>
            </a:r>
          </a:p>
        </p:txBody>
      </p:sp>
      <p:graphicFrame>
        <p:nvGraphicFramePr>
          <p:cNvPr id="19464" name="Rectangle 3">
            <a:extLst>
              <a:ext uri="{FF2B5EF4-FFF2-40B4-BE49-F238E27FC236}">
                <a16:creationId xmlns:a16="http://schemas.microsoft.com/office/drawing/2014/main" id="{6D5C6963-B6D5-4C1C-8051-B76A978C8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7245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2CC9595D-AC71-45AC-B7A1-A402C0CDB6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cs-CZ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Konfesní</a:t>
            </a:r>
            <a:r>
              <a:rPr lang="en-US" alt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mapa</a:t>
            </a:r>
            <a:r>
              <a:rPr lang="en-US" alt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ČR</a:t>
            </a:r>
            <a:br>
              <a:rPr lang="en-US" alt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cs-CZ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Mapa</a:t>
            </a:r>
            <a:r>
              <a:rPr lang="en-US" alt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židovských</a:t>
            </a:r>
            <a:r>
              <a:rPr lang="en-US" alt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náboženských</a:t>
            </a:r>
            <a:r>
              <a:rPr lang="en-US" alt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obcí</a:t>
            </a:r>
            <a:endParaRPr lang="en-US" altLang="cs-CZ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3" name="Zástupný symbol pro obsah 3">
            <a:extLst>
              <a:ext uri="{FF2B5EF4-FFF2-40B4-BE49-F238E27FC236}">
                <a16:creationId xmlns:a16="http://schemas.microsoft.com/office/drawing/2014/main" id="{A83CC529-0003-4C8B-94D7-E279C3DE9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37047" y="1825625"/>
            <a:ext cx="7517905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9C865E8F-C32E-4836-B9EC-A42BAE11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Konfesní mapa ČR</a:t>
            </a:r>
            <a:br>
              <a:rPr lang="cs-CZ" altLang="cs-CZ"/>
            </a:br>
            <a:r>
              <a:rPr lang="cs-CZ" altLang="cs-CZ" sz="2800"/>
              <a:t>Zastoupení (novo)pohanů</a:t>
            </a:r>
            <a:endParaRPr lang="cs-CZ" altLang="cs-CZ"/>
          </a:p>
        </p:txBody>
      </p:sp>
      <p:pic>
        <p:nvPicPr>
          <p:cNvPr id="31747" name="Zástupný symbol pro obsah 3">
            <a:extLst>
              <a:ext uri="{FF2B5EF4-FFF2-40B4-BE49-F238E27FC236}">
                <a16:creationId xmlns:a16="http://schemas.microsoft.com/office/drawing/2014/main" id="{BCB8FFC8-18BF-4645-B6DA-2A4F7D19C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96" y="2096504"/>
            <a:ext cx="6567852" cy="378746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82FA2895-ECC5-44D5-A460-95DC359D9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cs-CZ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Přítomnost náboženství v Česku</a:t>
            </a:r>
            <a:br>
              <a:rPr lang="en-US" altLang="cs-CZ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cs-CZ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letmý historický průřez</a:t>
            </a:r>
          </a:p>
        </p:txBody>
      </p:sp>
      <p:pic>
        <p:nvPicPr>
          <p:cNvPr id="20483" name="Zástupný symbol pro obsah 3">
            <a:extLst>
              <a:ext uri="{FF2B5EF4-FFF2-40B4-BE49-F238E27FC236}">
                <a16:creationId xmlns:a16="http://schemas.microsoft.com/office/drawing/2014/main" id="{CEA00924-50F9-4D7D-99D4-D6D078A35A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5" y="1762151"/>
            <a:ext cx="5645426" cy="47307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C6256006-A3A1-451E-B141-EF7361359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Přítomnost náboženství v Česku</a:t>
            </a:r>
            <a:br>
              <a:rPr lang="cs-CZ" altLang="cs-CZ" sz="3600"/>
            </a:br>
            <a:r>
              <a:rPr lang="cs-CZ" altLang="cs-CZ" sz="3600">
                <a:solidFill>
                  <a:schemeClr val="folHlink"/>
                </a:solidFill>
              </a:rPr>
              <a:t>letmý historický průřez</a:t>
            </a:r>
            <a:endParaRPr lang="cs-CZ" altLang="cs-CZ" sz="3600"/>
          </a:p>
        </p:txBody>
      </p:sp>
      <p:pic>
        <p:nvPicPr>
          <p:cNvPr id="21507" name="Zástupný symbol pro obsah 5">
            <a:extLst>
              <a:ext uri="{FF2B5EF4-FFF2-40B4-BE49-F238E27FC236}">
                <a16:creationId xmlns:a16="http://schemas.microsoft.com/office/drawing/2014/main" id="{41913A43-5B94-4431-8D40-9EA1402EE3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8576" y="1752600"/>
            <a:ext cx="2968625" cy="4267200"/>
          </a:xfrm>
        </p:spPr>
      </p:pic>
      <p:pic>
        <p:nvPicPr>
          <p:cNvPr id="21508" name="Zástupný symbol pro obsah 7">
            <a:extLst>
              <a:ext uri="{FF2B5EF4-FFF2-40B4-BE49-F238E27FC236}">
                <a16:creationId xmlns:a16="http://schemas.microsoft.com/office/drawing/2014/main" id="{021B10B9-DB3E-444E-9BD8-0CFE5AABE4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8588" y="1752600"/>
            <a:ext cx="3302000" cy="4267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1D779037-374C-4360-BDE1-18663A6A9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/>
              <a:t>Přítomnost náboženství v Česku</a:t>
            </a:r>
            <a:br>
              <a:rPr lang="cs-CZ" altLang="cs-CZ" sz="3600" dirty="0"/>
            </a:br>
            <a:r>
              <a:rPr lang="cs-CZ" altLang="cs-CZ" sz="3600" dirty="0">
                <a:solidFill>
                  <a:schemeClr val="folHlink"/>
                </a:solidFill>
              </a:rPr>
              <a:t>letmý historický průřez</a:t>
            </a:r>
            <a:endParaRPr lang="cs-CZ" altLang="cs-CZ" sz="3600" dirty="0">
              <a:solidFill>
                <a:srgbClr val="FFFFFF"/>
              </a:solidFill>
            </a:endParaRP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8C17589F-E099-49B2-A738-426B6F5133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 b="1" dirty="0"/>
              <a:t>Toleranční patenty</a:t>
            </a:r>
            <a:r>
              <a:rPr lang="cs-CZ" altLang="cs-CZ" dirty="0"/>
              <a:t> Josefa II. pro Čechy a pro Moravu, 1781 </a:t>
            </a:r>
          </a:p>
          <a:p>
            <a:pPr eaLnBrk="1" hangingPunct="1"/>
            <a:r>
              <a:rPr lang="cs-CZ" altLang="cs-CZ" i="1" dirty="0"/>
              <a:t>Jedině katolickému náboženství má přednost veřejného nábožného provozování pozůstati, obojímu protestantskému náboženství ale tak, jako již uvedenému </a:t>
            </a:r>
            <a:r>
              <a:rPr lang="cs-CZ" altLang="cs-CZ" i="1" dirty="0" err="1"/>
              <a:t>nevzjednocenému</a:t>
            </a:r>
            <a:r>
              <a:rPr lang="cs-CZ" altLang="cs-CZ" i="1" dirty="0"/>
              <a:t> </a:t>
            </a:r>
            <a:r>
              <a:rPr lang="cs-CZ" altLang="cs-CZ" i="1" dirty="0" err="1"/>
              <a:t>křeckému</a:t>
            </a:r>
            <a:r>
              <a:rPr lang="cs-CZ" altLang="cs-CZ" i="1" dirty="0"/>
              <a:t> v všech místech, kdyby se to vedle počtu lidu dole znamenaného a dle </a:t>
            </a:r>
            <a:r>
              <a:rPr lang="cs-CZ" altLang="cs-CZ" i="1" dirty="0" err="1"/>
              <a:t>fakultatův</a:t>
            </a:r>
            <a:r>
              <a:rPr lang="cs-CZ" altLang="cs-CZ" i="1" dirty="0"/>
              <a:t>: obyvatelův dělati dalo a nekatoličtí by již v držení veřejného nábožného provozování postaveni nebyli, </a:t>
            </a:r>
            <a:r>
              <a:rPr lang="cs-CZ" altLang="cs-CZ" i="1" dirty="0" err="1"/>
              <a:t>pryvátní</a:t>
            </a:r>
            <a:r>
              <a:rPr lang="cs-CZ" altLang="cs-CZ" i="1" dirty="0"/>
              <a:t> </a:t>
            </a:r>
            <a:r>
              <a:rPr lang="cs-CZ" altLang="cs-CZ" i="1" dirty="0" err="1"/>
              <a:t>exercycyum</a:t>
            </a:r>
            <a:r>
              <a:rPr lang="cs-CZ" altLang="cs-CZ" i="1" dirty="0"/>
              <a:t> provozovati dovoleno býti…</a:t>
            </a:r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2D174813-C874-4736-A645-258786FB8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Přítomnost náboženství v Česku</a:t>
            </a:r>
            <a:br>
              <a:rPr lang="cs-CZ" altLang="cs-CZ" sz="3600" dirty="0"/>
            </a:br>
            <a:r>
              <a:rPr lang="cs-CZ" altLang="cs-CZ" sz="3600" dirty="0">
                <a:solidFill>
                  <a:schemeClr val="folHlink"/>
                </a:solidFill>
              </a:rPr>
              <a:t>letmý historický průřez</a:t>
            </a:r>
            <a:endParaRPr lang="cs-CZ" altLang="cs-CZ" sz="3600" dirty="0"/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6E117623-3C0F-4314-AF88-B46651935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66729"/>
            <a:ext cx="10515600" cy="4010233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Opatření zlepšující postavení Židů, shrnuté a potvrzené 1797 císařem Františkem II.</a:t>
            </a:r>
          </a:p>
          <a:p>
            <a:pPr eaLnBrk="1" hangingPunct="1"/>
            <a:r>
              <a:rPr lang="cs-CZ" altLang="cs-CZ" sz="3600" dirty="0"/>
              <a:t>Ústavní změny po revoluci z r. 1848, značná míra svobody vyznání od r. 1861, potvrzeno ještě 1867</a:t>
            </a:r>
          </a:p>
          <a:p>
            <a:pPr eaLnBrk="1" hangingPunct="1"/>
            <a:r>
              <a:rPr lang="cs-CZ" altLang="cs-CZ" sz="3600" dirty="0"/>
              <a:t>V posledních desetiletích habsburské monarchie bohatá náboženská pluralita.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F47A93C-03A6-4843-A1E3-F483E52F6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/>
              <a:t>Přítomnost náboženství v Česku</a:t>
            </a:r>
            <a:br>
              <a:rPr lang="cs-CZ" altLang="cs-CZ" sz="3400"/>
            </a:br>
            <a:r>
              <a:rPr lang="cs-CZ" altLang="cs-CZ" sz="3400">
                <a:solidFill>
                  <a:schemeClr val="folHlink"/>
                </a:solidFill>
              </a:rPr>
              <a:t>letmý historický průřez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A68572E-4FEB-47FA-87CC-009F4A8F4F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47461"/>
            <a:ext cx="10515600" cy="412950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/>
              <a:t>Pokračování a rozšíření liberální politiky v Československu 1918 – 38</a:t>
            </a:r>
          </a:p>
          <a:p>
            <a:pPr eaLnBrk="1" hangingPunct="1"/>
            <a:r>
              <a:rPr lang="cs-CZ" altLang="cs-CZ" sz="3600" dirty="0"/>
              <a:t>přestupové hnutí: Českobratrská církev evangelická, přestupové sbory </a:t>
            </a:r>
          </a:p>
          <a:p>
            <a:pPr eaLnBrk="1" hangingPunct="1"/>
            <a:r>
              <a:rPr lang="cs-CZ" altLang="cs-CZ" sz="3600" dirty="0"/>
              <a:t>národní církev: Církev československá, spor o koncepci</a:t>
            </a:r>
          </a:p>
          <a:p>
            <a:pPr eaLnBrk="1" hangingPunct="1"/>
            <a:r>
              <a:rPr lang="cs-CZ" altLang="cs-CZ" sz="3600" dirty="0"/>
              <a:t>První vlna sekularizace: dělnictvo, učitelé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548784FB-CD18-4B1E-90E8-5DF9F4A87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Přítomnost náboženství v Česku</a:t>
            </a:r>
            <a:br>
              <a:rPr lang="cs-CZ" altLang="cs-CZ" sz="3200"/>
            </a:br>
            <a:r>
              <a:rPr lang="cs-CZ" altLang="cs-CZ" sz="3200">
                <a:solidFill>
                  <a:schemeClr val="folHlink"/>
                </a:solidFill>
              </a:rPr>
              <a:t>letmý historický průřez</a:t>
            </a:r>
            <a:endParaRPr lang="cs-CZ" altLang="cs-CZ" sz="3200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BC74EF4B-6488-4E7B-BAE6-65CDC78CF9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17035"/>
            <a:ext cx="10515600" cy="4059928"/>
          </a:xfrm>
        </p:spPr>
        <p:txBody>
          <a:bodyPr/>
          <a:lstStyle/>
          <a:p>
            <a:r>
              <a:rPr lang="cs-CZ" altLang="cs-CZ" sz="3600" dirty="0"/>
              <a:t>Okupace 1939 – 1945:</a:t>
            </a:r>
          </a:p>
          <a:p>
            <a:r>
              <a:rPr lang="cs-CZ" altLang="cs-CZ" sz="3600" dirty="0"/>
              <a:t>Náboženská scéna zachována</a:t>
            </a:r>
          </a:p>
          <a:p>
            <a:r>
              <a:rPr lang="cs-CZ" altLang="cs-CZ" sz="3600" dirty="0"/>
              <a:t>Genocida Židů na základě náboženské příslušnosti</a:t>
            </a:r>
          </a:p>
          <a:p>
            <a:r>
              <a:rPr lang="cs-CZ" altLang="cs-CZ" sz="3600" dirty="0"/>
              <a:t>Zásah proti pravoslavné církvi</a:t>
            </a:r>
          </a:p>
          <a:p>
            <a:r>
              <a:rPr lang="cs-CZ" altLang="cs-CZ" sz="3600" dirty="0"/>
              <a:t>Protikladné pozice římskokatolických náboženských činitelů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88EE4A36-0B93-43AE-9700-995E48BFB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Přítomnost náboženství v Česku</a:t>
            </a:r>
            <a:br>
              <a:rPr lang="cs-CZ" altLang="cs-CZ" sz="3200"/>
            </a:br>
            <a:r>
              <a:rPr lang="cs-CZ" altLang="cs-CZ" sz="3200">
                <a:solidFill>
                  <a:schemeClr val="folHlink"/>
                </a:solidFill>
              </a:rPr>
              <a:t>letmý historický průřez</a:t>
            </a:r>
            <a:endParaRPr lang="cs-CZ" altLang="cs-CZ" sz="3200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636135C1-FBCD-43F0-9B49-0F8710E838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17643"/>
            <a:ext cx="10515600" cy="415932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Komunistický režim 1948 - 1989</a:t>
            </a:r>
          </a:p>
          <a:p>
            <a:r>
              <a:rPr lang="cs-CZ" altLang="cs-CZ" sz="3200" dirty="0"/>
              <a:t>Protináboženské aktivity režimu</a:t>
            </a:r>
          </a:p>
          <a:p>
            <a:r>
              <a:rPr lang="cs-CZ" altLang="cs-CZ" sz="3200" dirty="0"/>
              <a:t>Mohutný do značné míry dobrovolný rozchod s náboženstvím</a:t>
            </a:r>
          </a:p>
          <a:p>
            <a:r>
              <a:rPr lang="cs-CZ" altLang="cs-CZ" sz="3200" dirty="0"/>
              <a:t>Oficiální scéna pod kontrolou režimu</a:t>
            </a:r>
          </a:p>
          <a:p>
            <a:r>
              <a:rPr lang="cs-CZ" altLang="cs-CZ" sz="3200" dirty="0"/>
              <a:t>Skryté („podzemní“) náboženské aktivity</a:t>
            </a:r>
          </a:p>
          <a:p>
            <a:r>
              <a:rPr lang="cs-CZ" altLang="cs-CZ" sz="3200" dirty="0"/>
              <a:t>Náboženská složka exilu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385</Words>
  <Application>Microsoft Office PowerPoint</Application>
  <PresentationFormat>Širokoúhlá obrazovka</PresentationFormat>
  <Paragraphs>82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Náboženství v Česku</vt:lpstr>
      <vt:lpstr>Přítomnost náboženství v Česku letmý historický průřez</vt:lpstr>
      <vt:lpstr>Přítomnost náboženství v Česku letmý historický průřez</vt:lpstr>
      <vt:lpstr>Přítomnost náboženství v Česku letmý historický průřez</vt:lpstr>
      <vt:lpstr>Přítomnost náboženství v Česku letmý historický průřez</vt:lpstr>
      <vt:lpstr>Přítomnost náboženství v Česku letmý historický průřez</vt:lpstr>
      <vt:lpstr>Přítomnost náboženství v Česku letmý historický průřez</vt:lpstr>
      <vt:lpstr>Přítomnost náboženství v Česku letmý historický průřez</vt:lpstr>
      <vt:lpstr>Přítomnost náboženství v Česku letmý historický průřez</vt:lpstr>
      <vt:lpstr>Přítomnost náboženství v Česku současný stav – demograficky </vt:lpstr>
      <vt:lpstr>Přítomnost náboženství v Česku současný stav – mapa podle víry v Boha</vt:lpstr>
      <vt:lpstr>Náboženství na mapě ČR Podíl obyvatel, kteří se hlásí k nějakému vyznání</vt:lpstr>
      <vt:lpstr>Náboženství na mapě ČR Podíl lidí s náboženským vyznání podle správních obvodů</vt:lpstr>
      <vt:lpstr>Náboženství na mapě ČR Index sekularizace</vt:lpstr>
      <vt:lpstr>Náboženství na mapě ČR Vývoj podílu věřících podle regionů </vt:lpstr>
      <vt:lpstr>Konfesní mapa ČR Podíl římských katolíků na celku obyvatel</vt:lpstr>
      <vt:lpstr>Konfesní mapa ČR Podíl evangelíků na celku obyvatekstva</vt:lpstr>
      <vt:lpstr>Konfesní mapa ČR Podíl husitů (CČSH) na celku obyvatelstva</vt:lpstr>
      <vt:lpstr>Konfesní mapa ČR Podíl pravoslavných na celku obyvatelstva</vt:lpstr>
      <vt:lpstr>Konfesní mapa ČR Mapa židovských náboženských obcí</vt:lpstr>
      <vt:lpstr>Konfesní mapa ČR Zastoupení (novo)pohanů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Náboženství v Česku</dc:title>
  <dc:creator>Ivan Štampach</dc:creator>
  <cp:lastModifiedBy>Ivan Štampach</cp:lastModifiedBy>
  <cp:revision>2</cp:revision>
  <dcterms:created xsi:type="dcterms:W3CDTF">2019-09-06T15:52:08Z</dcterms:created>
  <dcterms:modified xsi:type="dcterms:W3CDTF">2019-09-06T15:57:14Z</dcterms:modified>
</cp:coreProperties>
</file>